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518" r:id="rId3"/>
    <p:sldId id="528" r:id="rId4"/>
    <p:sldId id="258" r:id="rId5"/>
    <p:sldId id="525" r:id="rId6"/>
    <p:sldId id="519" r:id="rId7"/>
    <p:sldId id="520" r:id="rId8"/>
    <p:sldId id="526" r:id="rId9"/>
    <p:sldId id="522" r:id="rId10"/>
    <p:sldId id="523" r:id="rId11"/>
    <p:sldId id="524" r:id="rId12"/>
    <p:sldId id="313" r:id="rId1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96F0"/>
    <a:srgbClr val="F59F34"/>
    <a:srgbClr val="F7F7F7"/>
    <a:srgbClr val="6384FF"/>
    <a:srgbClr val="5ACCDD"/>
    <a:srgbClr val="54C7E3"/>
    <a:srgbClr val="62D3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37"/>
    <p:restoredTop sz="96997"/>
  </p:normalViewPr>
  <p:slideViewPr>
    <p:cSldViewPr snapToGrid="0" snapToObjects="1" showGuides="1">
      <p:cViewPr>
        <p:scale>
          <a:sx n="126" d="100"/>
          <a:sy n="126" d="100"/>
        </p:scale>
        <p:origin x="-480" y="784"/>
      </p:cViewPr>
      <p:guideLst>
        <p:guide orient="horz" pos="2682"/>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42381A-6024-644E-B729-819A5E85AEC8}" type="datetimeFigureOut">
              <a:rPr kumimoji="1" lang="ja-JP" altLang="en-US" smtClean="0"/>
              <a:t>2025/9/5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9651F-5C99-8144-9C7D-6E3B1C9883BD}" type="slidenum">
              <a:rPr kumimoji="1" lang="ja-JP" altLang="en-US" smtClean="0"/>
              <a:t>‹#›</a:t>
            </a:fld>
            <a:endParaRPr kumimoji="1" lang="ja-JP" altLang="en-US"/>
          </a:p>
        </p:txBody>
      </p:sp>
    </p:spTree>
    <p:extLst>
      <p:ext uri="{BB962C8B-B14F-4D97-AF65-F5344CB8AC3E}">
        <p14:creationId xmlns:p14="http://schemas.microsoft.com/office/powerpoint/2010/main" val="33074161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0D9651F-5C99-8144-9C7D-6E3B1C9883BD}" type="slidenum">
              <a:rPr kumimoji="1" lang="ja-JP" altLang="en-US" smtClean="0"/>
              <a:t>4</a:t>
            </a:fld>
            <a:endParaRPr kumimoji="1" lang="ja-JP" altLang="en-US"/>
          </a:p>
        </p:txBody>
      </p:sp>
    </p:spTree>
    <p:extLst>
      <p:ext uri="{BB962C8B-B14F-4D97-AF65-F5344CB8AC3E}">
        <p14:creationId xmlns:p14="http://schemas.microsoft.com/office/powerpoint/2010/main" val="348816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chemeClr val="bg1">
            <a:lumMod val="95000"/>
            <a:alpha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01671"/>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bg>
      <p:bgPr>
        <a:solidFill>
          <a:srgbClr val="1A96F0"/>
        </a:solidFill>
        <a:effectLst/>
      </p:bgPr>
    </p:bg>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D7390ADC-6C0A-723E-5A5A-685AD213AAC0}"/>
              </a:ext>
            </a:extLst>
          </p:cNvPr>
          <p:cNvSpPr/>
          <p:nvPr userDrawn="1"/>
        </p:nvSpPr>
        <p:spPr>
          <a:xfrm>
            <a:off x="10393119" y="322625"/>
            <a:ext cx="1466402" cy="331732"/>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1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サービスロゴ</a:t>
            </a:r>
          </a:p>
        </p:txBody>
      </p:sp>
      <p:sp>
        <p:nvSpPr>
          <p:cNvPr id="2" name="日付プレースホルダー 3">
            <a:extLst>
              <a:ext uri="{FF2B5EF4-FFF2-40B4-BE49-F238E27FC236}">
                <a16:creationId xmlns:a16="http://schemas.microsoft.com/office/drawing/2014/main" id="{82917B4A-5357-C890-EC2D-2DD4D73611D9}"/>
              </a:ext>
            </a:extLst>
          </p:cNvPr>
          <p:cNvSpPr>
            <a:spLocks noGrp="1"/>
          </p:cNvSpPr>
          <p:nvPr>
            <p:ph type="dt" sz="half" idx="10"/>
          </p:nvPr>
        </p:nvSpPr>
        <p:spPr>
          <a:xfrm>
            <a:off x="132144" y="6519944"/>
            <a:ext cx="2743200" cy="247831"/>
          </a:xfrm>
        </p:spPr>
        <p:txBody>
          <a:bodyPr/>
          <a:lstStyle>
            <a:lvl1pPr>
              <a:defRPr sz="900" b="0" i="0">
                <a:solidFill>
                  <a:schemeClr val="bg1"/>
                </a:solidFill>
                <a:latin typeface="Montserrat Medium" pitchFamily="2" charset="0"/>
                <a:cs typeface="Futura Medium" panose="020B0602020204020303" pitchFamily="34" charset="-79"/>
              </a:defRPr>
            </a:lvl1pPr>
          </a:lstStyle>
          <a:p>
            <a:r>
              <a:rPr lang="en-US" altLang="ja-JP"/>
              <a:t>© Cone Inc.</a:t>
            </a:r>
            <a:endParaRPr lang="ja-JP" altLang="en-US"/>
          </a:p>
        </p:txBody>
      </p:sp>
      <p:sp>
        <p:nvSpPr>
          <p:cNvPr id="3" name="スライド番号プレースホルダー 5">
            <a:extLst>
              <a:ext uri="{FF2B5EF4-FFF2-40B4-BE49-F238E27FC236}">
                <a16:creationId xmlns:a16="http://schemas.microsoft.com/office/drawing/2014/main" id="{D490F29B-C676-E74D-3631-23B9145AC58E}"/>
              </a:ext>
            </a:extLst>
          </p:cNvPr>
          <p:cNvSpPr>
            <a:spLocks noGrp="1"/>
          </p:cNvSpPr>
          <p:nvPr>
            <p:ph type="sldNum" sz="quarter" idx="12"/>
          </p:nvPr>
        </p:nvSpPr>
        <p:spPr>
          <a:xfrm>
            <a:off x="9316656" y="6519943"/>
            <a:ext cx="2743200" cy="247831"/>
          </a:xfrm>
        </p:spPr>
        <p:txBody>
          <a:bodyPr/>
          <a:lstStyle>
            <a:lvl1pPr>
              <a:defRPr sz="1000" b="0" i="0">
                <a:solidFill>
                  <a:schemeClr val="bg1"/>
                </a:solidFill>
                <a:latin typeface="Montserrat Medium" pitchFamily="2" charset="0"/>
                <a:cs typeface="Futura Medium" panose="020B0602020204020303" pitchFamily="34" charset="-79"/>
              </a:defRPr>
            </a:lvl1pPr>
          </a:lstStyle>
          <a:p>
            <a:fld id="{E310EA0D-2252-9045-A82C-BA460C3629D0}" type="slidenum">
              <a:rPr lang="ja-JP" altLang="en-US" smtClean="0"/>
              <a:pPr/>
              <a:t>‹#›</a:t>
            </a:fld>
            <a:endParaRPr lang="ja-JP" altLang="en-US"/>
          </a:p>
        </p:txBody>
      </p:sp>
      <p:grpSp>
        <p:nvGrpSpPr>
          <p:cNvPr id="5" name="グループ化 4">
            <a:extLst>
              <a:ext uri="{FF2B5EF4-FFF2-40B4-BE49-F238E27FC236}">
                <a16:creationId xmlns:a16="http://schemas.microsoft.com/office/drawing/2014/main" id="{A8D2684D-5464-0B80-DBFA-946EEC6A9A4F}"/>
              </a:ext>
            </a:extLst>
          </p:cNvPr>
          <p:cNvGrpSpPr/>
          <p:nvPr userDrawn="1"/>
        </p:nvGrpSpPr>
        <p:grpSpPr>
          <a:xfrm>
            <a:off x="3901537" y="2368314"/>
            <a:ext cx="7847551" cy="4676195"/>
            <a:chOff x="2911943" y="2149125"/>
            <a:chExt cx="8632306" cy="5143814"/>
          </a:xfrm>
          <a:solidFill>
            <a:schemeClr val="bg1"/>
          </a:solidFill>
        </p:grpSpPr>
        <p:sp>
          <p:nvSpPr>
            <p:cNvPr id="6" name="角丸四角形 5">
              <a:extLst>
                <a:ext uri="{FF2B5EF4-FFF2-40B4-BE49-F238E27FC236}">
                  <a16:creationId xmlns:a16="http://schemas.microsoft.com/office/drawing/2014/main" id="{783766CC-C963-EF13-2BF9-1F062DEB38CD}"/>
                </a:ext>
              </a:extLst>
            </p:cNvPr>
            <p:cNvSpPr/>
            <p:nvPr userDrawn="1"/>
          </p:nvSpPr>
          <p:spPr>
            <a:xfrm rot="2700000">
              <a:off x="6409101" y="2484231"/>
              <a:ext cx="1311550" cy="8305865"/>
            </a:xfrm>
            <a:prstGeom prst="roundRect">
              <a:avLst>
                <a:gd name="adj" fmla="val 50000"/>
              </a:avLst>
            </a:prstGeom>
            <a:grp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sp>
          <p:nvSpPr>
            <p:cNvPr id="7" name="円/楕円 6">
              <a:extLst>
                <a:ext uri="{FF2B5EF4-FFF2-40B4-BE49-F238E27FC236}">
                  <a16:creationId xmlns:a16="http://schemas.microsoft.com/office/drawing/2014/main" id="{1F15C234-2B0B-92CD-15DB-16BFC7A1CE51}"/>
                </a:ext>
              </a:extLst>
            </p:cNvPr>
            <p:cNvSpPr/>
            <p:nvPr userDrawn="1"/>
          </p:nvSpPr>
          <p:spPr>
            <a:xfrm>
              <a:off x="10182809" y="2149125"/>
              <a:ext cx="1361440" cy="1361440"/>
            </a:xfrm>
            <a:prstGeom prst="ellipse">
              <a:avLst/>
            </a:prstGeom>
            <a:no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endParaRPr>
            </a:p>
          </p:txBody>
        </p:sp>
      </p:grpSp>
    </p:spTree>
    <p:extLst>
      <p:ext uri="{BB962C8B-B14F-4D97-AF65-F5344CB8AC3E}">
        <p14:creationId xmlns:p14="http://schemas.microsoft.com/office/powerpoint/2010/main" val="1481279886"/>
      </p:ext>
    </p:extLst>
  </p:cSld>
  <p:clrMapOvr>
    <a:masterClrMapping/>
  </p:clrMapOvr>
  <p:extLst>
    <p:ext uri="{DCECCB84-F9BA-43D5-87BE-67443E8EF086}">
      <p15:sldGuideLst xmlns:p15="http://schemas.microsoft.com/office/powerpoint/2012/main">
        <p15:guide id="1" orient="horz" pos="731">
          <p15:clr>
            <a:srgbClr val="FBAE40"/>
          </p15:clr>
        </p15:guide>
        <p15:guide id="2" pos="279">
          <p15:clr>
            <a:srgbClr val="FBAE40"/>
          </p15:clr>
        </p15:guide>
        <p15:guide id="3" pos="7401">
          <p15:clr>
            <a:srgbClr val="FBAE40"/>
          </p15:clr>
        </p15:guide>
        <p15:guide id="4" orient="horz" pos="1366">
          <p15:clr>
            <a:srgbClr val="FBAE40"/>
          </p15:clr>
        </p15:guide>
        <p15:guide id="5" orient="horz" pos="40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bg>
      <p:bgPr>
        <a:solidFill>
          <a:schemeClr val="bg1">
            <a:lumMod val="95000"/>
            <a:alpha val="60000"/>
          </a:schemeClr>
        </a:solidFill>
        <a:effectLst/>
      </p:bgPr>
    </p:bg>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AD24DE6C-ED0D-C4B3-EFC0-93F4ADE47B14}"/>
              </a:ext>
            </a:extLst>
          </p:cNvPr>
          <p:cNvGrpSpPr/>
          <p:nvPr userDrawn="1"/>
        </p:nvGrpSpPr>
        <p:grpSpPr>
          <a:xfrm>
            <a:off x="0" y="0"/>
            <a:ext cx="12192000" cy="6858000"/>
            <a:chOff x="0" y="0"/>
            <a:chExt cx="12192000" cy="6858000"/>
          </a:xfrm>
        </p:grpSpPr>
        <p:pic>
          <p:nvPicPr>
            <p:cNvPr id="7" name="図 6" descr="文字の書かれた紙&#10;&#10;自動的に生成された説明">
              <a:extLst>
                <a:ext uri="{FF2B5EF4-FFF2-40B4-BE49-F238E27FC236}">
                  <a16:creationId xmlns:a16="http://schemas.microsoft.com/office/drawing/2014/main" id="{4457392E-B4E9-2611-B4DE-9F54A3546CF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40000"/>
                      </a14:imgEffect>
                    </a14:imgLayer>
                  </a14:imgProps>
                </a:ext>
              </a:extLst>
            </a:blip>
            <a:srcRect l="1596" r="23949" b="2098"/>
            <a:stretch/>
          </p:blipFill>
          <p:spPr>
            <a:xfrm>
              <a:off x="0" y="0"/>
              <a:ext cx="12192000" cy="6858000"/>
            </a:xfrm>
            <a:prstGeom prst="rect">
              <a:avLst/>
            </a:prstGeom>
            <a:effectLst>
              <a:softEdge rad="0"/>
            </a:effectLst>
          </p:spPr>
        </p:pic>
        <p:sp>
          <p:nvSpPr>
            <p:cNvPr id="9" name="角丸四角形 8">
              <a:extLst>
                <a:ext uri="{FF2B5EF4-FFF2-40B4-BE49-F238E27FC236}">
                  <a16:creationId xmlns:a16="http://schemas.microsoft.com/office/drawing/2014/main" id="{5C80A31B-4168-C3B3-4549-6656F24C3E88}"/>
                </a:ext>
              </a:extLst>
            </p:cNvPr>
            <p:cNvSpPr/>
            <p:nvPr userDrawn="1"/>
          </p:nvSpPr>
          <p:spPr>
            <a:xfrm>
              <a:off x="0" y="0"/>
              <a:ext cx="12192000" cy="6858000"/>
            </a:xfrm>
            <a:prstGeom prst="roundRect">
              <a:avLst>
                <a:gd name="adj" fmla="val 0"/>
              </a:avLst>
            </a:prstGeom>
            <a:gradFill>
              <a:gsLst>
                <a:gs pos="0">
                  <a:srgbClr val="1A96F0">
                    <a:alpha val="85000"/>
                  </a:srgbClr>
                </a:gs>
                <a:gs pos="99000">
                  <a:srgbClr val="62D3C9">
                    <a:alpha val="85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日付プレースホルダー 3">
            <a:extLst>
              <a:ext uri="{FF2B5EF4-FFF2-40B4-BE49-F238E27FC236}">
                <a16:creationId xmlns:a16="http://schemas.microsoft.com/office/drawing/2014/main" id="{D7E7F6D4-77AD-CA72-C7E0-E488911BFE37}"/>
              </a:ext>
            </a:extLst>
          </p:cNvPr>
          <p:cNvSpPr>
            <a:spLocks noGrp="1"/>
          </p:cNvSpPr>
          <p:nvPr>
            <p:ph type="dt" sz="half" idx="10"/>
          </p:nvPr>
        </p:nvSpPr>
        <p:spPr>
          <a:xfrm>
            <a:off x="132144" y="6519944"/>
            <a:ext cx="2743200" cy="247831"/>
          </a:xfrm>
        </p:spPr>
        <p:txBody>
          <a:bodyPr/>
          <a:lstStyle>
            <a:lvl1pPr>
              <a:defRPr sz="900" b="0" i="0">
                <a:solidFill>
                  <a:schemeClr val="bg1"/>
                </a:solidFill>
                <a:latin typeface="Montserrat Medium" pitchFamily="2" charset="0"/>
                <a:cs typeface="Futura Medium" panose="020B0602020204020303" pitchFamily="34" charset="-79"/>
              </a:defRPr>
            </a:lvl1pPr>
          </a:lstStyle>
          <a:p>
            <a:r>
              <a:rPr lang="en-US" altLang="ja-JP"/>
              <a:t>© Cone Inc.</a:t>
            </a:r>
            <a:endParaRPr lang="ja-JP" altLang="en-US"/>
          </a:p>
        </p:txBody>
      </p:sp>
      <p:sp>
        <p:nvSpPr>
          <p:cNvPr id="13" name="スライド番号プレースホルダー 5">
            <a:extLst>
              <a:ext uri="{FF2B5EF4-FFF2-40B4-BE49-F238E27FC236}">
                <a16:creationId xmlns:a16="http://schemas.microsoft.com/office/drawing/2014/main" id="{94B642F7-7D8E-B144-9CAC-ED7106E42320}"/>
              </a:ext>
            </a:extLst>
          </p:cNvPr>
          <p:cNvSpPr>
            <a:spLocks noGrp="1"/>
          </p:cNvSpPr>
          <p:nvPr>
            <p:ph type="sldNum" sz="quarter" idx="12"/>
          </p:nvPr>
        </p:nvSpPr>
        <p:spPr>
          <a:xfrm>
            <a:off x="9316656" y="6519943"/>
            <a:ext cx="2743200" cy="247831"/>
          </a:xfrm>
        </p:spPr>
        <p:txBody>
          <a:bodyPr/>
          <a:lstStyle>
            <a:lvl1pPr>
              <a:defRPr sz="1000" b="0" i="0">
                <a:solidFill>
                  <a:schemeClr val="bg1"/>
                </a:solidFill>
                <a:latin typeface="Montserrat Medium" pitchFamily="2" charset="0"/>
                <a:cs typeface="Futura Medium" panose="020B0602020204020303" pitchFamily="34" charset="-79"/>
              </a:defRPr>
            </a:lvl1pPr>
          </a:lstStyle>
          <a:p>
            <a:fld id="{E310EA0D-2252-9045-A82C-BA460C3629D0}" type="slidenum">
              <a:rPr lang="ja-JP" altLang="en-US" smtClean="0"/>
              <a:pPr/>
              <a:t>‹#›</a:t>
            </a:fld>
            <a:endParaRPr lang="ja-JP" altLang="en-US"/>
          </a:p>
        </p:txBody>
      </p:sp>
      <p:sp>
        <p:nvSpPr>
          <p:cNvPr id="5" name="角丸四角形 4">
            <a:extLst>
              <a:ext uri="{FF2B5EF4-FFF2-40B4-BE49-F238E27FC236}">
                <a16:creationId xmlns:a16="http://schemas.microsoft.com/office/drawing/2014/main" id="{CEFCDACD-B069-036D-17BB-3114FEF6508D}"/>
              </a:ext>
            </a:extLst>
          </p:cNvPr>
          <p:cNvSpPr/>
          <p:nvPr userDrawn="1"/>
        </p:nvSpPr>
        <p:spPr>
          <a:xfrm>
            <a:off x="10393119" y="322625"/>
            <a:ext cx="1466402" cy="331732"/>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1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サービスロゴ</a:t>
            </a:r>
          </a:p>
        </p:txBody>
      </p:sp>
    </p:spTree>
    <p:extLst>
      <p:ext uri="{BB962C8B-B14F-4D97-AF65-F5344CB8AC3E}">
        <p14:creationId xmlns:p14="http://schemas.microsoft.com/office/powerpoint/2010/main" val="4041820026"/>
      </p:ext>
    </p:extLst>
  </p:cSld>
  <p:clrMapOvr>
    <a:masterClrMapping/>
  </p:clrMapOvr>
  <p:extLst>
    <p:ext uri="{DCECCB84-F9BA-43D5-87BE-67443E8EF086}">
      <p15:sldGuideLst xmlns:p15="http://schemas.microsoft.com/office/powerpoint/2012/main">
        <p15:guide id="1" orient="horz" pos="731">
          <p15:clr>
            <a:srgbClr val="FBAE40"/>
          </p15:clr>
        </p15:guide>
        <p15:guide id="2" pos="279">
          <p15:clr>
            <a:srgbClr val="FBAE40"/>
          </p15:clr>
        </p15:guide>
        <p15:guide id="3" pos="7401">
          <p15:clr>
            <a:srgbClr val="FBAE40"/>
          </p15:clr>
        </p15:guide>
        <p15:guide id="4" orient="horz" pos="1366">
          <p15:clr>
            <a:srgbClr val="FBAE40"/>
          </p15:clr>
        </p15:guide>
        <p15:guide id="5" orient="horz" pos="404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bg>
      <p:bgPr>
        <a:solidFill>
          <a:schemeClr val="bg1">
            <a:lumMod val="95000"/>
            <a:alpha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A0D3B3-C8C1-6E46-8649-3782253E9025}"/>
              </a:ext>
            </a:extLst>
          </p:cNvPr>
          <p:cNvSpPr>
            <a:spLocks noGrp="1"/>
          </p:cNvSpPr>
          <p:nvPr>
            <p:ph type="title"/>
          </p:nvPr>
        </p:nvSpPr>
        <p:spPr>
          <a:xfrm>
            <a:off x="335665" y="195600"/>
            <a:ext cx="11444657" cy="573026"/>
          </a:xfrm>
        </p:spPr>
        <p:txBody>
          <a:bodyPr tIns="72000">
            <a:normAutofit/>
          </a:bodyPr>
          <a:lstStyle>
            <a:lvl1pPr>
              <a:defRPr sz="2400" b="1" i="0" spc="30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9669E2-129F-E448-9132-D00EB420106A}"/>
              </a:ext>
            </a:extLst>
          </p:cNvPr>
          <p:cNvSpPr>
            <a:spLocks noGrp="1"/>
          </p:cNvSpPr>
          <p:nvPr>
            <p:ph idx="1"/>
          </p:nvPr>
        </p:nvSpPr>
        <p:spPr>
          <a:xfrm>
            <a:off x="459759" y="1161028"/>
            <a:ext cx="11272482" cy="829816"/>
          </a:xfrm>
        </p:spPr>
        <p:txBody>
          <a:bodyPr tIns="144000">
            <a:normAutofit/>
          </a:bodyPr>
          <a:lstStyle>
            <a:lvl1pPr marL="0" indent="0">
              <a:spcBef>
                <a:spcPts val="600"/>
              </a:spcBef>
              <a:buNone/>
              <a:defRPr sz="1800" b="1" i="0" spc="30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defRPr>
            </a:lvl1pPr>
            <a:lvl2pPr>
              <a:defRPr b="1" i="0">
                <a:solidFill>
                  <a:schemeClr val="tx1">
                    <a:lumMod val="75000"/>
                    <a:lumOff val="25000"/>
                  </a:schemeClr>
                </a:solidFill>
                <a:latin typeface="Yu Gothic" panose="020B0400000000000000" pitchFamily="34" charset="-128"/>
                <a:ea typeface="Yu Gothic" panose="020B0400000000000000" pitchFamily="34" charset="-128"/>
              </a:defRPr>
            </a:lvl2pPr>
            <a:lvl3pPr>
              <a:defRPr b="1" i="0">
                <a:solidFill>
                  <a:schemeClr val="tx1">
                    <a:lumMod val="75000"/>
                    <a:lumOff val="25000"/>
                  </a:schemeClr>
                </a:solidFill>
                <a:latin typeface="Yu Gothic" panose="020B0400000000000000" pitchFamily="34" charset="-128"/>
                <a:ea typeface="Yu Gothic" panose="020B0400000000000000" pitchFamily="34" charset="-128"/>
              </a:defRPr>
            </a:lvl3pPr>
            <a:lvl4pPr>
              <a:defRPr b="1" i="0">
                <a:solidFill>
                  <a:schemeClr val="tx1">
                    <a:lumMod val="75000"/>
                    <a:lumOff val="25000"/>
                  </a:schemeClr>
                </a:solidFill>
                <a:latin typeface="Yu Gothic" panose="020B0400000000000000" pitchFamily="34" charset="-128"/>
                <a:ea typeface="Yu Gothic" panose="020B0400000000000000" pitchFamily="34" charset="-128"/>
              </a:defRPr>
            </a:lvl4pPr>
            <a:lvl5pPr>
              <a:defRPr b="1" i="0">
                <a:solidFill>
                  <a:schemeClr val="tx1">
                    <a:lumMod val="75000"/>
                    <a:lumOff val="25000"/>
                  </a:schemeClr>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endParaRPr kumimoji="1" lang="en-US" altLang="ja-JP" dirty="0"/>
          </a:p>
        </p:txBody>
      </p:sp>
      <p:sp>
        <p:nvSpPr>
          <p:cNvPr id="4" name="日付プレースホルダー 3">
            <a:extLst>
              <a:ext uri="{FF2B5EF4-FFF2-40B4-BE49-F238E27FC236}">
                <a16:creationId xmlns:a16="http://schemas.microsoft.com/office/drawing/2014/main" id="{1400917B-6676-EB41-8644-7F9CC35D4495}"/>
              </a:ext>
            </a:extLst>
          </p:cNvPr>
          <p:cNvSpPr>
            <a:spLocks noGrp="1"/>
          </p:cNvSpPr>
          <p:nvPr>
            <p:ph type="dt" sz="half" idx="10"/>
          </p:nvPr>
        </p:nvSpPr>
        <p:spPr>
          <a:xfrm>
            <a:off x="132144" y="6519944"/>
            <a:ext cx="2743200" cy="247831"/>
          </a:xfrm>
        </p:spPr>
        <p:txBody>
          <a:bodyPr/>
          <a:lstStyle>
            <a:lvl1pPr>
              <a:defRPr sz="900" b="0" i="0">
                <a:latin typeface="Montserrat Medium" pitchFamily="2" charset="0"/>
                <a:cs typeface="Futura Medium" panose="020B0602020204020303" pitchFamily="34" charset="-79"/>
              </a:defRPr>
            </a:lvl1pPr>
          </a:lstStyle>
          <a:p>
            <a:r>
              <a:rPr lang="en-US" altLang="ja-JP"/>
              <a:t>© Cone Inc.</a:t>
            </a:r>
            <a:endParaRPr lang="ja-JP" altLang="en-US"/>
          </a:p>
        </p:txBody>
      </p:sp>
      <p:sp>
        <p:nvSpPr>
          <p:cNvPr id="6" name="スライド番号プレースホルダー 5">
            <a:extLst>
              <a:ext uri="{FF2B5EF4-FFF2-40B4-BE49-F238E27FC236}">
                <a16:creationId xmlns:a16="http://schemas.microsoft.com/office/drawing/2014/main" id="{F1ED10C2-C734-7543-ADCD-6AD932BFFF38}"/>
              </a:ext>
            </a:extLst>
          </p:cNvPr>
          <p:cNvSpPr>
            <a:spLocks noGrp="1"/>
          </p:cNvSpPr>
          <p:nvPr>
            <p:ph type="sldNum" sz="quarter" idx="12"/>
          </p:nvPr>
        </p:nvSpPr>
        <p:spPr>
          <a:xfrm>
            <a:off x="9316656" y="6519943"/>
            <a:ext cx="2743200" cy="247831"/>
          </a:xfrm>
        </p:spPr>
        <p:txBody>
          <a:bodyPr/>
          <a:lstStyle>
            <a:lvl1pPr>
              <a:defRPr sz="1000" b="0" i="0">
                <a:latin typeface="Montserrat Medium" pitchFamily="2" charset="0"/>
                <a:cs typeface="Futura Medium" panose="020B0602020204020303" pitchFamily="34" charset="-79"/>
              </a:defRPr>
            </a:lvl1pPr>
          </a:lstStyle>
          <a:p>
            <a:fld id="{E310EA0D-2252-9045-A82C-BA460C3629D0}" type="slidenum">
              <a:rPr lang="ja-JP" altLang="en-US" smtClean="0"/>
              <a:pPr/>
              <a:t>‹#›</a:t>
            </a:fld>
            <a:endParaRPr lang="ja-JP" altLang="en-US"/>
          </a:p>
        </p:txBody>
      </p:sp>
      <p:cxnSp>
        <p:nvCxnSpPr>
          <p:cNvPr id="10" name="直線コネクタ 9">
            <a:extLst>
              <a:ext uri="{FF2B5EF4-FFF2-40B4-BE49-F238E27FC236}">
                <a16:creationId xmlns:a16="http://schemas.microsoft.com/office/drawing/2014/main" id="{6FDA3ED4-7D37-C04F-8F52-09BB0F640678}"/>
              </a:ext>
            </a:extLst>
          </p:cNvPr>
          <p:cNvCxnSpPr>
            <a:cxnSpLocks/>
          </p:cNvCxnSpPr>
          <p:nvPr userDrawn="1"/>
        </p:nvCxnSpPr>
        <p:spPr>
          <a:xfrm>
            <a:off x="326020" y="891247"/>
            <a:ext cx="11539960" cy="0"/>
          </a:xfrm>
          <a:prstGeom prst="line">
            <a:avLst/>
          </a:prstGeom>
          <a:ln w="25400" cap="rnd">
            <a:solidFill>
              <a:srgbClr val="1A96F0"/>
            </a:solidFill>
          </a:ln>
        </p:spPr>
        <p:style>
          <a:lnRef idx="1">
            <a:schemeClr val="accent1"/>
          </a:lnRef>
          <a:fillRef idx="0">
            <a:schemeClr val="accent1"/>
          </a:fillRef>
          <a:effectRef idx="0">
            <a:schemeClr val="accent1"/>
          </a:effectRef>
          <a:fontRef idx="minor">
            <a:schemeClr val="tx1"/>
          </a:fontRef>
        </p:style>
      </p:cxnSp>
      <p:sp>
        <p:nvSpPr>
          <p:cNvPr id="5" name="角丸四角形 4">
            <a:extLst>
              <a:ext uri="{FF2B5EF4-FFF2-40B4-BE49-F238E27FC236}">
                <a16:creationId xmlns:a16="http://schemas.microsoft.com/office/drawing/2014/main" id="{6B8C4300-5849-B77A-5F5F-F6E65442925C}"/>
              </a:ext>
            </a:extLst>
          </p:cNvPr>
          <p:cNvSpPr/>
          <p:nvPr userDrawn="1"/>
        </p:nvSpPr>
        <p:spPr>
          <a:xfrm>
            <a:off x="10393119" y="322625"/>
            <a:ext cx="1466402" cy="331732"/>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1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サービスロゴ</a:t>
            </a:r>
          </a:p>
        </p:txBody>
      </p:sp>
    </p:spTree>
    <p:extLst>
      <p:ext uri="{BB962C8B-B14F-4D97-AF65-F5344CB8AC3E}">
        <p14:creationId xmlns:p14="http://schemas.microsoft.com/office/powerpoint/2010/main" val="4197839429"/>
      </p:ext>
    </p:extLst>
  </p:cSld>
  <p:clrMapOvr>
    <a:masterClrMapping/>
  </p:clrMapOvr>
  <p:extLst>
    <p:ext uri="{DCECCB84-F9BA-43D5-87BE-67443E8EF086}">
      <p15:sldGuideLst xmlns:p15="http://schemas.microsoft.com/office/powerpoint/2012/main">
        <p15:guide id="1" orient="horz" pos="731" userDrawn="1">
          <p15:clr>
            <a:srgbClr val="FBAE40"/>
          </p15:clr>
        </p15:guide>
        <p15:guide id="2" pos="279" userDrawn="1">
          <p15:clr>
            <a:srgbClr val="FBAE40"/>
          </p15:clr>
        </p15:guide>
        <p15:guide id="3" pos="7401" userDrawn="1">
          <p15:clr>
            <a:srgbClr val="FBAE40"/>
          </p15:clr>
        </p15:guide>
        <p15:guide id="4" orient="horz" pos="1366" userDrawn="1">
          <p15:clr>
            <a:srgbClr val="FBAE40"/>
          </p15:clr>
        </p15:guide>
        <p15:guide id="5" orient="horz" pos="40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タイトルとコンテンツ">
    <p:bg>
      <p:bgPr>
        <a:solidFill>
          <a:srgbClr val="1A96F0"/>
        </a:solidFill>
        <a:effectLst/>
      </p:bgPr>
    </p:bg>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82917B4A-5357-C890-EC2D-2DD4D73611D9}"/>
              </a:ext>
            </a:extLst>
          </p:cNvPr>
          <p:cNvSpPr>
            <a:spLocks noGrp="1"/>
          </p:cNvSpPr>
          <p:nvPr>
            <p:ph type="dt" sz="half" idx="10"/>
          </p:nvPr>
        </p:nvSpPr>
        <p:spPr>
          <a:xfrm>
            <a:off x="132144" y="6519944"/>
            <a:ext cx="2743200" cy="247831"/>
          </a:xfrm>
        </p:spPr>
        <p:txBody>
          <a:bodyPr/>
          <a:lstStyle>
            <a:lvl1pPr>
              <a:defRPr sz="900" b="0" i="0">
                <a:solidFill>
                  <a:schemeClr val="bg1"/>
                </a:solidFill>
                <a:latin typeface="Montserrat Medium" pitchFamily="2" charset="0"/>
                <a:cs typeface="Futura Medium" panose="020B0602020204020303" pitchFamily="34" charset="-79"/>
              </a:defRPr>
            </a:lvl1pPr>
          </a:lstStyle>
          <a:p>
            <a:r>
              <a:rPr lang="en-US" altLang="ja-JP"/>
              <a:t>© Cone Inc.</a:t>
            </a:r>
            <a:endParaRPr lang="ja-JP" altLang="en-US"/>
          </a:p>
        </p:txBody>
      </p:sp>
      <p:sp>
        <p:nvSpPr>
          <p:cNvPr id="3" name="スライド番号プレースホルダー 5">
            <a:extLst>
              <a:ext uri="{FF2B5EF4-FFF2-40B4-BE49-F238E27FC236}">
                <a16:creationId xmlns:a16="http://schemas.microsoft.com/office/drawing/2014/main" id="{D490F29B-C676-E74D-3631-23B9145AC58E}"/>
              </a:ext>
            </a:extLst>
          </p:cNvPr>
          <p:cNvSpPr>
            <a:spLocks noGrp="1"/>
          </p:cNvSpPr>
          <p:nvPr>
            <p:ph type="sldNum" sz="quarter" idx="12"/>
          </p:nvPr>
        </p:nvSpPr>
        <p:spPr>
          <a:xfrm>
            <a:off x="9316656" y="6519943"/>
            <a:ext cx="2743200" cy="247831"/>
          </a:xfrm>
        </p:spPr>
        <p:txBody>
          <a:bodyPr/>
          <a:lstStyle>
            <a:lvl1pPr>
              <a:defRPr sz="1000" b="0" i="0">
                <a:solidFill>
                  <a:schemeClr val="bg1"/>
                </a:solidFill>
                <a:latin typeface="Montserrat Medium" pitchFamily="2" charset="0"/>
                <a:cs typeface="Futura Medium" panose="020B0602020204020303" pitchFamily="34" charset="-79"/>
              </a:defRPr>
            </a:lvl1pPr>
          </a:lstStyle>
          <a:p>
            <a:fld id="{E310EA0D-2252-9045-A82C-BA460C3629D0}" type="slidenum">
              <a:rPr lang="ja-JP" altLang="en-US" smtClean="0"/>
              <a:pPr/>
              <a:t>‹#›</a:t>
            </a:fld>
            <a:endParaRPr lang="ja-JP" altLang="en-US"/>
          </a:p>
        </p:txBody>
      </p:sp>
      <p:sp>
        <p:nvSpPr>
          <p:cNvPr id="4" name="角丸四角形 3">
            <a:extLst>
              <a:ext uri="{FF2B5EF4-FFF2-40B4-BE49-F238E27FC236}">
                <a16:creationId xmlns:a16="http://schemas.microsoft.com/office/drawing/2014/main" id="{FBC4C1C9-C7EA-7148-DA3E-D4309A2F0DCB}"/>
              </a:ext>
            </a:extLst>
          </p:cNvPr>
          <p:cNvSpPr/>
          <p:nvPr userDrawn="1"/>
        </p:nvSpPr>
        <p:spPr>
          <a:xfrm>
            <a:off x="10393119" y="322625"/>
            <a:ext cx="1466402" cy="331732"/>
          </a:xfrm>
          <a:prstGeom prst="roundRect">
            <a:avLst>
              <a:gd name="adj" fmla="val 5000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1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サービスロゴ</a:t>
            </a:r>
          </a:p>
        </p:txBody>
      </p:sp>
    </p:spTree>
    <p:extLst>
      <p:ext uri="{BB962C8B-B14F-4D97-AF65-F5344CB8AC3E}">
        <p14:creationId xmlns:p14="http://schemas.microsoft.com/office/powerpoint/2010/main" val="1178953526"/>
      </p:ext>
    </p:extLst>
  </p:cSld>
  <p:clrMapOvr>
    <a:masterClrMapping/>
  </p:clrMapOvr>
  <p:extLst>
    <p:ext uri="{DCECCB84-F9BA-43D5-87BE-67443E8EF086}">
      <p15:sldGuideLst xmlns:p15="http://schemas.microsoft.com/office/powerpoint/2012/main">
        <p15:guide id="1" orient="horz" pos="731">
          <p15:clr>
            <a:srgbClr val="FBAE40"/>
          </p15:clr>
        </p15:guide>
        <p15:guide id="2" pos="279">
          <p15:clr>
            <a:srgbClr val="FBAE40"/>
          </p15:clr>
        </p15:guide>
        <p15:guide id="3" pos="7401">
          <p15:clr>
            <a:srgbClr val="FBAE40"/>
          </p15:clr>
        </p15:guide>
        <p15:guide id="4" orient="horz" pos="1366">
          <p15:clr>
            <a:srgbClr val="FBAE40"/>
          </p15:clr>
        </p15:guide>
        <p15:guide id="5" orient="horz" pos="404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30E51DB9-EB5F-B945-ADF0-CFC4A1554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48E0B55-EF54-144C-8AB1-3609C8A5FD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DB2BBA-3FEF-3345-9975-F9DD7B847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 Cone Inc.</a:t>
            </a:r>
            <a:endParaRPr kumimoji="1" lang="ja-JP" altLang="en-US"/>
          </a:p>
        </p:txBody>
      </p:sp>
      <p:sp>
        <p:nvSpPr>
          <p:cNvPr id="5" name="フッター プレースホルダー 4">
            <a:extLst>
              <a:ext uri="{FF2B5EF4-FFF2-40B4-BE49-F238E27FC236}">
                <a16:creationId xmlns:a16="http://schemas.microsoft.com/office/drawing/2014/main" id="{BAF84C1B-3020-654A-8FDF-8807C00516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368678F-B0B6-0245-9DD0-569DE08B8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10EA0D-2252-9045-A82C-BA460C3629D0}" type="slidenum">
              <a:rPr kumimoji="1" lang="ja-JP" altLang="en-US" smtClean="0"/>
              <a:t>‹#›</a:t>
            </a:fld>
            <a:endParaRPr kumimoji="1" lang="ja-JP" altLang="en-US"/>
          </a:p>
        </p:txBody>
      </p:sp>
    </p:spTree>
    <p:extLst>
      <p:ext uri="{BB962C8B-B14F-4D97-AF65-F5344CB8AC3E}">
        <p14:creationId xmlns:p14="http://schemas.microsoft.com/office/powerpoint/2010/main" val="2724348112"/>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3" r:id="rId3"/>
    <p:sldLayoutId id="2147483650" r:id="rId4"/>
    <p:sldLayoutId id="2147483655" r:id="rId5"/>
  </p:sldLayoutIdLst>
  <p:hf hdr="0" ftr="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a:extLst>
              <a:ext uri="{FF2B5EF4-FFF2-40B4-BE49-F238E27FC236}">
                <a16:creationId xmlns:a16="http://schemas.microsoft.com/office/drawing/2014/main" id="{004F77B5-E8A0-84A9-CD72-895694044710}"/>
              </a:ext>
            </a:extLst>
          </p:cNvPr>
          <p:cNvSpPr/>
          <p:nvPr/>
        </p:nvSpPr>
        <p:spPr>
          <a:xfrm>
            <a:off x="5162919" y="5788460"/>
            <a:ext cx="1951781" cy="587682"/>
          </a:xfrm>
          <a:prstGeom prst="roundRect">
            <a:avLst>
              <a:gd name="adj" fmla="val 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4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サービスロゴ</a:t>
            </a:r>
          </a:p>
        </p:txBody>
      </p:sp>
      <p:sp>
        <p:nvSpPr>
          <p:cNvPr id="3" name="角丸四角形 2">
            <a:extLst>
              <a:ext uri="{FF2B5EF4-FFF2-40B4-BE49-F238E27FC236}">
                <a16:creationId xmlns:a16="http://schemas.microsoft.com/office/drawing/2014/main" id="{ACCCD502-560D-59AD-4725-A20EA25CC829}"/>
              </a:ext>
            </a:extLst>
          </p:cNvPr>
          <p:cNvSpPr/>
          <p:nvPr/>
        </p:nvSpPr>
        <p:spPr>
          <a:xfrm>
            <a:off x="2543069" y="2606448"/>
            <a:ext cx="7105863" cy="164510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spcBef>
                <a:spcPts val="2400"/>
              </a:spcBef>
            </a:pPr>
            <a:r>
              <a:rPr lang="ja-JP" altLang="en-US" sz="2000" b="1">
                <a:solidFill>
                  <a:srgbClr val="1A96F0"/>
                </a:solidFill>
                <a:latin typeface="Montserrat SemiBold" pitchFamily="2" charset="0"/>
                <a:cs typeface="FUTURA MEDIUM" panose="020B0602020204020303" pitchFamily="34" charset="-79"/>
              </a:rPr>
              <a:t>＼　お打ち合わせ前にご確認ください！　／</a:t>
            </a:r>
            <a:endParaRPr lang="en-US" altLang="ja-JP" sz="2000" b="1" dirty="0">
              <a:solidFill>
                <a:srgbClr val="1A96F0"/>
              </a:solidFill>
              <a:latin typeface="Montserrat SemiBold" pitchFamily="2" charset="0"/>
              <a:cs typeface="FUTURA MEDIUM" panose="020B0602020204020303" pitchFamily="34" charset="-79"/>
            </a:endParaRPr>
          </a:p>
          <a:p>
            <a:pPr algn="ctr">
              <a:spcBef>
                <a:spcPts val="2400"/>
              </a:spcBef>
            </a:pPr>
            <a:r>
              <a:rPr lang="ja-JP" altLang="en-US" sz="4400" b="1">
                <a:solidFill>
                  <a:srgbClr val="1A96F0"/>
                </a:solidFill>
                <a:latin typeface="Montserrat SemiBold" pitchFamily="2" charset="0"/>
                <a:cs typeface="FUTURA MEDIUM" panose="020B0602020204020303" pitchFamily="34" charset="-79"/>
              </a:rPr>
              <a:t>ご支援の流れについて</a:t>
            </a:r>
            <a:endParaRPr kumimoji="1" lang="en-US" altLang="ja-JP" sz="4400" b="1" dirty="0">
              <a:solidFill>
                <a:srgbClr val="1A96F0"/>
              </a:solidFill>
              <a:latin typeface="Montserrat SemiBold" pitchFamily="2" charset="0"/>
              <a:cs typeface="FUTURA MEDIUM" panose="020B0602020204020303" pitchFamily="34" charset="-79"/>
            </a:endParaRPr>
          </a:p>
          <a:p>
            <a:pPr algn="ctr">
              <a:spcBef>
                <a:spcPts val="3600"/>
              </a:spcBef>
            </a:pPr>
            <a:r>
              <a:rPr lang="ja-JP" altLang="en-US" b="1">
                <a:solidFill>
                  <a:schemeClr val="tx1">
                    <a:lumMod val="75000"/>
                    <a:lumOff val="25000"/>
                  </a:schemeClr>
                </a:solidFill>
                <a:latin typeface="Montserrat SemiBold" pitchFamily="2" charset="0"/>
                <a:cs typeface="FUTURA MEDIUM" panose="020B0602020204020303" pitchFamily="34" charset="-79"/>
              </a:rPr>
              <a:t>〇〇〇〇サービス「〇〇〇〇」</a:t>
            </a:r>
            <a:endParaRPr lang="en-US" altLang="ja-JP" b="1" dirty="0">
              <a:solidFill>
                <a:schemeClr val="tx1">
                  <a:lumMod val="75000"/>
                  <a:lumOff val="25000"/>
                </a:schemeClr>
              </a:solidFill>
              <a:latin typeface="Montserrat SemiBold" pitchFamily="2" charset="0"/>
              <a:cs typeface="FUTURA MEDIUM" panose="020B0602020204020303" pitchFamily="34" charset="-79"/>
            </a:endParaRPr>
          </a:p>
        </p:txBody>
      </p:sp>
      <p:sp>
        <p:nvSpPr>
          <p:cNvPr id="5" name="角丸四角形 4">
            <a:extLst>
              <a:ext uri="{FF2B5EF4-FFF2-40B4-BE49-F238E27FC236}">
                <a16:creationId xmlns:a16="http://schemas.microsoft.com/office/drawing/2014/main" id="{F679E395-95EE-B4AB-CD35-53FD2023120E}"/>
              </a:ext>
            </a:extLst>
          </p:cNvPr>
          <p:cNvSpPr/>
          <p:nvPr/>
        </p:nvSpPr>
        <p:spPr>
          <a:xfrm>
            <a:off x="4482164" y="391886"/>
            <a:ext cx="7105863" cy="40265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r">
              <a:spcBef>
                <a:spcPts val="2400"/>
              </a:spcBef>
            </a:pPr>
            <a:r>
              <a:rPr lang="ja-JP" altLang="en-US" sz="1400" b="1">
                <a:solidFill>
                  <a:schemeClr val="tx1">
                    <a:lumMod val="75000"/>
                    <a:lumOff val="25000"/>
                  </a:schemeClr>
                </a:solidFill>
                <a:latin typeface="Montserrat SemiBold" pitchFamily="2" charset="0"/>
                <a:cs typeface="FUTURA MEDIUM" panose="020B0602020204020303" pitchFamily="34" charset="-79"/>
              </a:rPr>
              <a:t>株式会社〇〇御中</a:t>
            </a:r>
            <a:endParaRPr lang="en-US" altLang="ja-JP" sz="1400" b="1" dirty="0">
              <a:solidFill>
                <a:schemeClr val="tx1">
                  <a:lumMod val="75000"/>
                  <a:lumOff val="25000"/>
                </a:schemeClr>
              </a:solidFill>
              <a:latin typeface="Montserrat SemiBold" pitchFamily="2" charset="0"/>
              <a:cs typeface="FUTURA MEDIUM" panose="020B0602020204020303" pitchFamily="34" charset="-79"/>
            </a:endParaRPr>
          </a:p>
        </p:txBody>
      </p:sp>
    </p:spTree>
    <p:extLst>
      <p:ext uri="{BB962C8B-B14F-4D97-AF65-F5344CB8AC3E}">
        <p14:creationId xmlns:p14="http://schemas.microsoft.com/office/powerpoint/2010/main" val="3507791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a:extLst>
              <a:ext uri="{FF2B5EF4-FFF2-40B4-BE49-F238E27FC236}">
                <a16:creationId xmlns:a16="http://schemas.microsoft.com/office/drawing/2014/main" id="{C1A93942-987B-0D97-2E5C-EBB8C3FF7759}"/>
              </a:ext>
            </a:extLst>
          </p:cNvPr>
          <p:cNvSpPr/>
          <p:nvPr/>
        </p:nvSpPr>
        <p:spPr>
          <a:xfrm>
            <a:off x="442913" y="2168525"/>
            <a:ext cx="5519826" cy="3897738"/>
          </a:xfrm>
          <a:prstGeom prst="roundRect">
            <a:avLst>
              <a:gd name="adj" fmla="val 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1999" tIns="216000" bIns="36000" rtlCol="0" anchor="t"/>
          <a:lstStyle/>
          <a:p>
            <a:pPr>
              <a:spcBef>
                <a:spcPts val="300"/>
              </a:spcBef>
            </a:pPr>
            <a:endParaRPr lang="en-US" altLang="ja-JP" sz="1100" b="1" dirty="0">
              <a:solidFill>
                <a:schemeClr val="tx1">
                  <a:lumMod val="50000"/>
                  <a:lumOff val="50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30" name="角丸四角形 29">
            <a:extLst>
              <a:ext uri="{FF2B5EF4-FFF2-40B4-BE49-F238E27FC236}">
                <a16:creationId xmlns:a16="http://schemas.microsoft.com/office/drawing/2014/main" id="{C7267EA5-0EFC-C632-02FB-4276799F03CD}"/>
              </a:ext>
            </a:extLst>
          </p:cNvPr>
          <p:cNvSpPr/>
          <p:nvPr/>
        </p:nvSpPr>
        <p:spPr>
          <a:xfrm>
            <a:off x="825040" y="2375785"/>
            <a:ext cx="1473785" cy="389764"/>
          </a:xfrm>
          <a:prstGeom prst="roundRect">
            <a:avLst>
              <a:gd name="adj" fmla="val 0"/>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a:solidFill>
                  <a:schemeClr val="bg1"/>
                </a:solidFill>
                <a:latin typeface="Montserrat SemiBold" pitchFamily="2" charset="0"/>
                <a:ea typeface="Yu Gothic" panose="020B0400000000000000" pitchFamily="34" charset="-128"/>
              </a:rPr>
              <a:t>会社ロゴ</a:t>
            </a:r>
          </a:p>
        </p:txBody>
      </p:sp>
      <p:grpSp>
        <p:nvGrpSpPr>
          <p:cNvPr id="29" name="グループ化 28">
            <a:extLst>
              <a:ext uri="{FF2B5EF4-FFF2-40B4-BE49-F238E27FC236}">
                <a16:creationId xmlns:a16="http://schemas.microsoft.com/office/drawing/2014/main" id="{929FAA74-1F79-9FB2-0D14-2920CC1C025E}"/>
              </a:ext>
            </a:extLst>
          </p:cNvPr>
          <p:cNvGrpSpPr/>
          <p:nvPr/>
        </p:nvGrpSpPr>
        <p:grpSpPr>
          <a:xfrm>
            <a:off x="819021" y="2945296"/>
            <a:ext cx="4767610" cy="2802385"/>
            <a:chOff x="819021" y="2945296"/>
            <a:chExt cx="4767610" cy="2802385"/>
          </a:xfrm>
        </p:grpSpPr>
        <p:sp>
          <p:nvSpPr>
            <p:cNvPr id="7" name="角丸四角形 6">
              <a:extLst>
                <a:ext uri="{FF2B5EF4-FFF2-40B4-BE49-F238E27FC236}">
                  <a16:creationId xmlns:a16="http://schemas.microsoft.com/office/drawing/2014/main" id="{3A1DB40E-CCBD-6C35-5804-351F0693CC80}"/>
                </a:ext>
              </a:extLst>
            </p:cNvPr>
            <p:cNvSpPr/>
            <p:nvPr/>
          </p:nvSpPr>
          <p:spPr>
            <a:xfrm>
              <a:off x="819021" y="2945296"/>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18" name="角丸四角形 17">
              <a:extLst>
                <a:ext uri="{FF2B5EF4-FFF2-40B4-BE49-F238E27FC236}">
                  <a16:creationId xmlns:a16="http://schemas.microsoft.com/office/drawing/2014/main" id="{0213FA3C-A766-2E9A-4699-12C102366EDD}"/>
                </a:ext>
              </a:extLst>
            </p:cNvPr>
            <p:cNvSpPr/>
            <p:nvPr/>
          </p:nvSpPr>
          <p:spPr>
            <a:xfrm>
              <a:off x="2465934" y="2945296"/>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19" name="角丸四角形 18">
              <a:extLst>
                <a:ext uri="{FF2B5EF4-FFF2-40B4-BE49-F238E27FC236}">
                  <a16:creationId xmlns:a16="http://schemas.microsoft.com/office/drawing/2014/main" id="{9C3732FE-70BB-CFD0-103F-AC30BE704E33}"/>
                </a:ext>
              </a:extLst>
            </p:cNvPr>
            <p:cNvSpPr/>
            <p:nvPr/>
          </p:nvSpPr>
          <p:spPr>
            <a:xfrm>
              <a:off x="4112847" y="2945296"/>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20" name="角丸四角形 19">
              <a:extLst>
                <a:ext uri="{FF2B5EF4-FFF2-40B4-BE49-F238E27FC236}">
                  <a16:creationId xmlns:a16="http://schemas.microsoft.com/office/drawing/2014/main" id="{196CD256-EFF5-C5E2-38ED-5CF0343B5DBA}"/>
                </a:ext>
              </a:extLst>
            </p:cNvPr>
            <p:cNvSpPr/>
            <p:nvPr/>
          </p:nvSpPr>
          <p:spPr>
            <a:xfrm>
              <a:off x="819021" y="3931987"/>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24" name="角丸四角形 23">
              <a:extLst>
                <a:ext uri="{FF2B5EF4-FFF2-40B4-BE49-F238E27FC236}">
                  <a16:creationId xmlns:a16="http://schemas.microsoft.com/office/drawing/2014/main" id="{7A22E47E-12CB-B298-35F1-2ED0E2CA84EB}"/>
                </a:ext>
              </a:extLst>
            </p:cNvPr>
            <p:cNvSpPr/>
            <p:nvPr/>
          </p:nvSpPr>
          <p:spPr>
            <a:xfrm>
              <a:off x="2465934" y="3931987"/>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25" name="角丸四角形 24">
              <a:extLst>
                <a:ext uri="{FF2B5EF4-FFF2-40B4-BE49-F238E27FC236}">
                  <a16:creationId xmlns:a16="http://schemas.microsoft.com/office/drawing/2014/main" id="{1DBCAD03-400B-BC1B-02A2-C06232E6AD8E}"/>
                </a:ext>
              </a:extLst>
            </p:cNvPr>
            <p:cNvSpPr/>
            <p:nvPr/>
          </p:nvSpPr>
          <p:spPr>
            <a:xfrm>
              <a:off x="4112847" y="3931987"/>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26" name="角丸四角形 25">
              <a:extLst>
                <a:ext uri="{FF2B5EF4-FFF2-40B4-BE49-F238E27FC236}">
                  <a16:creationId xmlns:a16="http://schemas.microsoft.com/office/drawing/2014/main" id="{86C68CB2-A382-B536-3315-D647D513851B}"/>
                </a:ext>
              </a:extLst>
            </p:cNvPr>
            <p:cNvSpPr/>
            <p:nvPr/>
          </p:nvSpPr>
          <p:spPr>
            <a:xfrm>
              <a:off x="819021" y="4918678"/>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27" name="角丸四角形 26">
              <a:extLst>
                <a:ext uri="{FF2B5EF4-FFF2-40B4-BE49-F238E27FC236}">
                  <a16:creationId xmlns:a16="http://schemas.microsoft.com/office/drawing/2014/main" id="{B14EC7C2-3443-D5C4-7505-3A0538D65A0B}"/>
                </a:ext>
              </a:extLst>
            </p:cNvPr>
            <p:cNvSpPr/>
            <p:nvPr/>
          </p:nvSpPr>
          <p:spPr>
            <a:xfrm>
              <a:off x="2465934" y="4918678"/>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28" name="角丸四角形 27">
              <a:extLst>
                <a:ext uri="{FF2B5EF4-FFF2-40B4-BE49-F238E27FC236}">
                  <a16:creationId xmlns:a16="http://schemas.microsoft.com/office/drawing/2014/main" id="{1206BFCA-AF8B-6702-6EBF-DF18C1591836}"/>
                </a:ext>
              </a:extLst>
            </p:cNvPr>
            <p:cNvSpPr/>
            <p:nvPr/>
          </p:nvSpPr>
          <p:spPr>
            <a:xfrm>
              <a:off x="4112847" y="4918678"/>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grpSp>
      <p:sp>
        <p:nvSpPr>
          <p:cNvPr id="2" name="タイトル 1">
            <a:extLst>
              <a:ext uri="{FF2B5EF4-FFF2-40B4-BE49-F238E27FC236}">
                <a16:creationId xmlns:a16="http://schemas.microsoft.com/office/drawing/2014/main" id="{FCE19428-3D73-6745-958D-3C8C2BD33580}"/>
              </a:ext>
            </a:extLst>
          </p:cNvPr>
          <p:cNvSpPr>
            <a:spLocks noGrp="1"/>
          </p:cNvSpPr>
          <p:nvPr>
            <p:ph type="title"/>
          </p:nvPr>
        </p:nvSpPr>
        <p:spPr/>
        <p:txBody>
          <a:bodyPr/>
          <a:lstStyle/>
          <a:p>
            <a:r>
              <a:rPr kumimoji="1" lang="en-US" altLang="ja-JP" dirty="0"/>
              <a:t>03. </a:t>
            </a:r>
            <a:r>
              <a:rPr kumimoji="1" lang="ja-JP" altLang="en-US"/>
              <a:t>成果物イメージ</a:t>
            </a:r>
          </a:p>
        </p:txBody>
      </p:sp>
      <p:sp>
        <p:nvSpPr>
          <p:cNvPr id="3" name="コンテンツ プレースホルダー 2">
            <a:extLst>
              <a:ext uri="{FF2B5EF4-FFF2-40B4-BE49-F238E27FC236}">
                <a16:creationId xmlns:a16="http://schemas.microsoft.com/office/drawing/2014/main" id="{5F8DEFE2-D540-9A8E-3A06-E4CF0D3E37BB}"/>
              </a:ext>
            </a:extLst>
          </p:cNvPr>
          <p:cNvSpPr>
            <a:spLocks noGrp="1"/>
          </p:cNvSpPr>
          <p:nvPr>
            <p:ph idx="1"/>
          </p:nvPr>
        </p:nvSpPr>
        <p:spPr/>
        <p:txBody>
          <a:bodyPr>
            <a:normAutofit/>
          </a:bodyPr>
          <a:lstStyle/>
          <a:p>
            <a:r>
              <a:rPr kumimoji="1" lang="ja-JP" altLang="en-US"/>
              <a:t>ゴール・目的を達成できる、シンプルでわかりやすい資料を制作・納品いたします。</a:t>
            </a:r>
            <a:endParaRPr kumimoji="1" lang="en-US" altLang="ja-JP" dirty="0"/>
          </a:p>
          <a:p>
            <a:r>
              <a:rPr lang="ja-JP" altLang="en-US"/>
              <a:t>お打ち合わせ時に、貴社のニーズや課題感に近い事例の詳細をご説明させていただきます。</a:t>
            </a:r>
            <a:endParaRPr kumimoji="1" lang="ja-JP" altLang="en-US"/>
          </a:p>
        </p:txBody>
      </p:sp>
      <p:sp>
        <p:nvSpPr>
          <p:cNvPr id="4" name="日付プレースホルダー 3">
            <a:extLst>
              <a:ext uri="{FF2B5EF4-FFF2-40B4-BE49-F238E27FC236}">
                <a16:creationId xmlns:a16="http://schemas.microsoft.com/office/drawing/2014/main" id="{202DCE3B-05FE-6F70-F39B-0285ECE31826}"/>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2CF2706A-8B83-F905-B620-A5990BC2FE60}"/>
              </a:ext>
            </a:extLst>
          </p:cNvPr>
          <p:cNvSpPr>
            <a:spLocks noGrp="1"/>
          </p:cNvSpPr>
          <p:nvPr>
            <p:ph type="sldNum" sz="quarter" idx="12"/>
          </p:nvPr>
        </p:nvSpPr>
        <p:spPr/>
        <p:txBody>
          <a:bodyPr/>
          <a:lstStyle/>
          <a:p>
            <a:fld id="{E310EA0D-2252-9045-A82C-BA460C3629D0}" type="slidenum">
              <a:rPr lang="ja-JP" altLang="en-US" smtClean="0"/>
              <a:pPr/>
              <a:t>10</a:t>
            </a:fld>
            <a:endParaRPr lang="ja-JP" altLang="en-US"/>
          </a:p>
        </p:txBody>
      </p:sp>
      <p:sp>
        <p:nvSpPr>
          <p:cNvPr id="22" name="角丸四角形 21">
            <a:extLst>
              <a:ext uri="{FF2B5EF4-FFF2-40B4-BE49-F238E27FC236}">
                <a16:creationId xmlns:a16="http://schemas.microsoft.com/office/drawing/2014/main" id="{71EB149C-66A9-FC9B-E40A-B446F28A5FC3}"/>
              </a:ext>
            </a:extLst>
          </p:cNvPr>
          <p:cNvSpPr/>
          <p:nvPr/>
        </p:nvSpPr>
        <p:spPr>
          <a:xfrm>
            <a:off x="459759" y="6202617"/>
            <a:ext cx="5519826" cy="21405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ja-JP" altLang="en-US" sz="1000" b="1">
                <a:solidFill>
                  <a:srgbClr val="1A96F0"/>
                </a:solidFill>
                <a:latin typeface="Montserrat SemiBold" pitchFamily="2" charset="0"/>
                <a:ea typeface="Yu Gothic" panose="020B0400000000000000" pitchFamily="34" charset="-128"/>
                <a:cs typeface="FUTURA MEDIUM" panose="020B0602020204020303" pitchFamily="34" charset="-79"/>
              </a:rPr>
              <a:t>支援事例ページの</a:t>
            </a:r>
            <a:r>
              <a:rPr lang="en-US" altLang="ja-JP" sz="1000" b="1" dirty="0">
                <a:solidFill>
                  <a:srgbClr val="1A96F0"/>
                </a:solidFill>
                <a:latin typeface="Montserrat SemiBold" pitchFamily="2" charset="0"/>
                <a:ea typeface="Yu Gothic" panose="020B0400000000000000" pitchFamily="34" charset="-128"/>
                <a:cs typeface="FUTURA MEDIUM" panose="020B0602020204020303" pitchFamily="34" charset="-79"/>
              </a:rPr>
              <a:t>URL</a:t>
            </a:r>
            <a:endParaRPr lang="ja-JP" altLang="en-US" sz="1000" b="1">
              <a:solidFill>
                <a:srgbClr val="1A96F0"/>
              </a:solidFill>
              <a:latin typeface="Montserrat SemiBold" pitchFamily="2" charset="0"/>
              <a:ea typeface="Yu Gothic" panose="020B0400000000000000" pitchFamily="34" charset="-128"/>
              <a:cs typeface="FUTURA MEDIUM" panose="020B0602020204020303" pitchFamily="34" charset="-79"/>
            </a:endParaRPr>
          </a:p>
        </p:txBody>
      </p:sp>
      <p:sp>
        <p:nvSpPr>
          <p:cNvPr id="43" name="角丸四角形 42">
            <a:extLst>
              <a:ext uri="{FF2B5EF4-FFF2-40B4-BE49-F238E27FC236}">
                <a16:creationId xmlns:a16="http://schemas.microsoft.com/office/drawing/2014/main" id="{78ADD2F7-8F3C-B49C-00C6-95F02DB68D56}"/>
              </a:ext>
            </a:extLst>
          </p:cNvPr>
          <p:cNvSpPr/>
          <p:nvPr/>
        </p:nvSpPr>
        <p:spPr>
          <a:xfrm>
            <a:off x="4112846" y="2437560"/>
            <a:ext cx="1473785" cy="266214"/>
          </a:xfrm>
          <a:prstGeom prst="roundRect">
            <a:avLst>
              <a:gd name="adj" fmla="val 50000"/>
            </a:avLst>
          </a:prstGeom>
          <a:solidFill>
            <a:schemeClr val="bg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ysClr val="windowText" lastClr="000000"/>
                </a:solidFill>
                <a:latin typeface="Montserrat SemiBold" pitchFamily="2" charset="0"/>
                <a:ea typeface="Yu Gothic" panose="020B0400000000000000" pitchFamily="34" charset="-128"/>
              </a:rPr>
              <a:t>株式会社○○○○</a:t>
            </a:r>
          </a:p>
        </p:txBody>
      </p:sp>
      <p:sp>
        <p:nvSpPr>
          <p:cNvPr id="44" name="角丸四角形 43">
            <a:extLst>
              <a:ext uri="{FF2B5EF4-FFF2-40B4-BE49-F238E27FC236}">
                <a16:creationId xmlns:a16="http://schemas.microsoft.com/office/drawing/2014/main" id="{7322392C-20CF-C3C2-59C3-92423CDB825D}"/>
              </a:ext>
            </a:extLst>
          </p:cNvPr>
          <p:cNvSpPr/>
          <p:nvPr/>
        </p:nvSpPr>
        <p:spPr>
          <a:xfrm>
            <a:off x="6212415" y="6202617"/>
            <a:ext cx="5519826" cy="21405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lang="ja-JP" altLang="en-US" sz="1000" b="1">
                <a:solidFill>
                  <a:srgbClr val="1A96F0"/>
                </a:solidFill>
                <a:latin typeface="Montserrat SemiBold" pitchFamily="2" charset="0"/>
                <a:ea typeface="Yu Gothic" panose="020B0400000000000000" pitchFamily="34" charset="-128"/>
                <a:cs typeface="FUTURA MEDIUM" panose="020B0602020204020303" pitchFamily="34" charset="-79"/>
              </a:rPr>
              <a:t>支援事例ページの</a:t>
            </a:r>
            <a:r>
              <a:rPr lang="en-US" altLang="ja-JP" sz="1000" b="1" dirty="0">
                <a:solidFill>
                  <a:srgbClr val="1A96F0"/>
                </a:solidFill>
                <a:latin typeface="Montserrat SemiBold" pitchFamily="2" charset="0"/>
                <a:ea typeface="Yu Gothic" panose="020B0400000000000000" pitchFamily="34" charset="-128"/>
                <a:cs typeface="FUTURA MEDIUM" panose="020B0602020204020303" pitchFamily="34" charset="-79"/>
              </a:rPr>
              <a:t>URL</a:t>
            </a:r>
            <a:endParaRPr lang="ja-JP" altLang="en-US" sz="1000" b="1">
              <a:solidFill>
                <a:srgbClr val="1A96F0"/>
              </a:solidFill>
              <a:latin typeface="Montserrat SemiBold" pitchFamily="2" charset="0"/>
              <a:ea typeface="Yu Gothic" panose="020B0400000000000000" pitchFamily="34" charset="-128"/>
              <a:cs typeface="FUTURA MEDIUM" panose="020B0602020204020303" pitchFamily="34" charset="-79"/>
            </a:endParaRPr>
          </a:p>
        </p:txBody>
      </p:sp>
      <p:sp>
        <p:nvSpPr>
          <p:cNvPr id="45" name="角丸四角形 44">
            <a:extLst>
              <a:ext uri="{FF2B5EF4-FFF2-40B4-BE49-F238E27FC236}">
                <a16:creationId xmlns:a16="http://schemas.microsoft.com/office/drawing/2014/main" id="{B1F0A255-9F4D-BB5F-8CCC-1A4228A19FE3}"/>
              </a:ext>
            </a:extLst>
          </p:cNvPr>
          <p:cNvSpPr/>
          <p:nvPr/>
        </p:nvSpPr>
        <p:spPr>
          <a:xfrm>
            <a:off x="6229261" y="2168525"/>
            <a:ext cx="5519826" cy="3897738"/>
          </a:xfrm>
          <a:prstGeom prst="roundRect">
            <a:avLst>
              <a:gd name="adj" fmla="val 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51999" tIns="216000" bIns="36000" rtlCol="0" anchor="t"/>
          <a:lstStyle/>
          <a:p>
            <a:pPr>
              <a:spcBef>
                <a:spcPts val="300"/>
              </a:spcBef>
            </a:pPr>
            <a:endParaRPr lang="en-US" altLang="ja-JP" sz="1100" b="1" dirty="0">
              <a:solidFill>
                <a:schemeClr val="tx1">
                  <a:lumMod val="50000"/>
                  <a:lumOff val="50000"/>
                </a:schemeClr>
              </a:solidFill>
              <a:latin typeface="FUTURA MEDIUM" panose="020B0602020204020303" pitchFamily="34" charset="-79"/>
              <a:ea typeface="Yu Gothic" panose="020B0400000000000000" pitchFamily="34" charset="-128"/>
              <a:cs typeface="FUTURA MEDIUM" panose="020B0602020204020303" pitchFamily="34" charset="-79"/>
            </a:endParaRPr>
          </a:p>
        </p:txBody>
      </p:sp>
      <p:sp>
        <p:nvSpPr>
          <p:cNvPr id="46" name="角丸四角形 45">
            <a:extLst>
              <a:ext uri="{FF2B5EF4-FFF2-40B4-BE49-F238E27FC236}">
                <a16:creationId xmlns:a16="http://schemas.microsoft.com/office/drawing/2014/main" id="{4C9FC6E9-A74D-5C62-3B60-2BD47F3489FD}"/>
              </a:ext>
            </a:extLst>
          </p:cNvPr>
          <p:cNvSpPr/>
          <p:nvPr/>
        </p:nvSpPr>
        <p:spPr>
          <a:xfrm>
            <a:off x="6611388" y="2375785"/>
            <a:ext cx="1473785" cy="389764"/>
          </a:xfrm>
          <a:prstGeom prst="roundRect">
            <a:avLst>
              <a:gd name="adj" fmla="val 0"/>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a:solidFill>
                  <a:schemeClr val="bg1"/>
                </a:solidFill>
                <a:latin typeface="Montserrat SemiBold" pitchFamily="2" charset="0"/>
                <a:ea typeface="Yu Gothic" panose="020B0400000000000000" pitchFamily="34" charset="-128"/>
              </a:rPr>
              <a:t>会社ロゴ</a:t>
            </a:r>
          </a:p>
        </p:txBody>
      </p:sp>
      <p:grpSp>
        <p:nvGrpSpPr>
          <p:cNvPr id="47" name="グループ化 46">
            <a:extLst>
              <a:ext uri="{FF2B5EF4-FFF2-40B4-BE49-F238E27FC236}">
                <a16:creationId xmlns:a16="http://schemas.microsoft.com/office/drawing/2014/main" id="{A353AD9F-15F6-0564-BB9B-627D25087550}"/>
              </a:ext>
            </a:extLst>
          </p:cNvPr>
          <p:cNvGrpSpPr/>
          <p:nvPr/>
        </p:nvGrpSpPr>
        <p:grpSpPr>
          <a:xfrm>
            <a:off x="6605369" y="2945296"/>
            <a:ext cx="4767610" cy="2802385"/>
            <a:chOff x="819021" y="2945296"/>
            <a:chExt cx="4767610" cy="2802385"/>
          </a:xfrm>
        </p:grpSpPr>
        <p:sp>
          <p:nvSpPr>
            <p:cNvPr id="48" name="角丸四角形 47">
              <a:extLst>
                <a:ext uri="{FF2B5EF4-FFF2-40B4-BE49-F238E27FC236}">
                  <a16:creationId xmlns:a16="http://schemas.microsoft.com/office/drawing/2014/main" id="{410EDF95-F226-9689-B3F0-F7916E8AC504}"/>
                </a:ext>
              </a:extLst>
            </p:cNvPr>
            <p:cNvSpPr/>
            <p:nvPr/>
          </p:nvSpPr>
          <p:spPr>
            <a:xfrm>
              <a:off x="819021" y="2945296"/>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49" name="角丸四角形 48">
              <a:extLst>
                <a:ext uri="{FF2B5EF4-FFF2-40B4-BE49-F238E27FC236}">
                  <a16:creationId xmlns:a16="http://schemas.microsoft.com/office/drawing/2014/main" id="{4B75BB25-FBDB-C75F-CC03-063D34E6A5A7}"/>
                </a:ext>
              </a:extLst>
            </p:cNvPr>
            <p:cNvSpPr/>
            <p:nvPr/>
          </p:nvSpPr>
          <p:spPr>
            <a:xfrm>
              <a:off x="2465934" y="2945296"/>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50" name="角丸四角形 49">
              <a:extLst>
                <a:ext uri="{FF2B5EF4-FFF2-40B4-BE49-F238E27FC236}">
                  <a16:creationId xmlns:a16="http://schemas.microsoft.com/office/drawing/2014/main" id="{395E4A0D-305B-AD3D-3DC7-8FBFB22BBF3D}"/>
                </a:ext>
              </a:extLst>
            </p:cNvPr>
            <p:cNvSpPr/>
            <p:nvPr/>
          </p:nvSpPr>
          <p:spPr>
            <a:xfrm>
              <a:off x="4112847" y="2945296"/>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51" name="角丸四角形 50">
              <a:extLst>
                <a:ext uri="{FF2B5EF4-FFF2-40B4-BE49-F238E27FC236}">
                  <a16:creationId xmlns:a16="http://schemas.microsoft.com/office/drawing/2014/main" id="{A4B0EFDB-7E6A-58E9-E98E-EA528DA4BE9D}"/>
                </a:ext>
              </a:extLst>
            </p:cNvPr>
            <p:cNvSpPr/>
            <p:nvPr/>
          </p:nvSpPr>
          <p:spPr>
            <a:xfrm>
              <a:off x="819021" y="3931987"/>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52" name="角丸四角形 51">
              <a:extLst>
                <a:ext uri="{FF2B5EF4-FFF2-40B4-BE49-F238E27FC236}">
                  <a16:creationId xmlns:a16="http://schemas.microsoft.com/office/drawing/2014/main" id="{5901702F-AD69-C219-0287-C4462E8D9AC5}"/>
                </a:ext>
              </a:extLst>
            </p:cNvPr>
            <p:cNvSpPr/>
            <p:nvPr/>
          </p:nvSpPr>
          <p:spPr>
            <a:xfrm>
              <a:off x="2465934" y="3931987"/>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53" name="角丸四角形 52">
              <a:extLst>
                <a:ext uri="{FF2B5EF4-FFF2-40B4-BE49-F238E27FC236}">
                  <a16:creationId xmlns:a16="http://schemas.microsoft.com/office/drawing/2014/main" id="{B60EDA5C-640E-435E-038F-61E228116C4B}"/>
                </a:ext>
              </a:extLst>
            </p:cNvPr>
            <p:cNvSpPr/>
            <p:nvPr/>
          </p:nvSpPr>
          <p:spPr>
            <a:xfrm>
              <a:off x="4112847" y="3931987"/>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54" name="角丸四角形 53">
              <a:extLst>
                <a:ext uri="{FF2B5EF4-FFF2-40B4-BE49-F238E27FC236}">
                  <a16:creationId xmlns:a16="http://schemas.microsoft.com/office/drawing/2014/main" id="{D05EF2A0-2283-6C16-B3CE-BB688A74818C}"/>
                </a:ext>
              </a:extLst>
            </p:cNvPr>
            <p:cNvSpPr/>
            <p:nvPr/>
          </p:nvSpPr>
          <p:spPr>
            <a:xfrm>
              <a:off x="819021" y="4918678"/>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55" name="角丸四角形 54">
              <a:extLst>
                <a:ext uri="{FF2B5EF4-FFF2-40B4-BE49-F238E27FC236}">
                  <a16:creationId xmlns:a16="http://schemas.microsoft.com/office/drawing/2014/main" id="{EA2A4C33-52AA-5A86-EB5B-18B500D5352D}"/>
                </a:ext>
              </a:extLst>
            </p:cNvPr>
            <p:cNvSpPr/>
            <p:nvPr/>
          </p:nvSpPr>
          <p:spPr>
            <a:xfrm>
              <a:off x="2465934" y="4918678"/>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sp>
          <p:nvSpPr>
            <p:cNvPr id="56" name="角丸四角形 55">
              <a:extLst>
                <a:ext uri="{FF2B5EF4-FFF2-40B4-BE49-F238E27FC236}">
                  <a16:creationId xmlns:a16="http://schemas.microsoft.com/office/drawing/2014/main" id="{FB15EA48-1005-41F8-6A4F-05B473CF30FB}"/>
                </a:ext>
              </a:extLst>
            </p:cNvPr>
            <p:cNvSpPr/>
            <p:nvPr/>
          </p:nvSpPr>
          <p:spPr>
            <a:xfrm>
              <a:off x="4112847" y="4918678"/>
              <a:ext cx="1473784" cy="829003"/>
            </a:xfrm>
            <a:prstGeom prst="roundRect">
              <a:avLst>
                <a:gd name="adj" fmla="val 0"/>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画像</a:t>
              </a:r>
            </a:p>
          </p:txBody>
        </p:sp>
      </p:grpSp>
      <p:sp>
        <p:nvSpPr>
          <p:cNvPr id="57" name="角丸四角形 56">
            <a:extLst>
              <a:ext uri="{FF2B5EF4-FFF2-40B4-BE49-F238E27FC236}">
                <a16:creationId xmlns:a16="http://schemas.microsoft.com/office/drawing/2014/main" id="{1610AC7A-5798-60BB-4F05-AB1569E0DA91}"/>
              </a:ext>
            </a:extLst>
          </p:cNvPr>
          <p:cNvSpPr/>
          <p:nvPr/>
        </p:nvSpPr>
        <p:spPr>
          <a:xfrm>
            <a:off x="9899194" y="2437560"/>
            <a:ext cx="1473785" cy="266214"/>
          </a:xfrm>
          <a:prstGeom prst="roundRect">
            <a:avLst>
              <a:gd name="adj" fmla="val 50000"/>
            </a:avLst>
          </a:prstGeom>
          <a:solidFill>
            <a:schemeClr val="bg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ysClr val="windowText" lastClr="000000"/>
                </a:solidFill>
                <a:latin typeface="Montserrat SemiBold" pitchFamily="2" charset="0"/>
                <a:ea typeface="Yu Gothic" panose="020B0400000000000000" pitchFamily="34" charset="-128"/>
              </a:rPr>
              <a:t>株式会社○○○○</a:t>
            </a:r>
          </a:p>
        </p:txBody>
      </p:sp>
    </p:spTree>
    <p:extLst>
      <p:ext uri="{BB962C8B-B14F-4D97-AF65-F5344CB8AC3E}">
        <p14:creationId xmlns:p14="http://schemas.microsoft.com/office/powerpoint/2010/main" val="2185344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49C137-3670-CD3D-1B7E-40341042D147}"/>
              </a:ext>
            </a:extLst>
          </p:cNvPr>
          <p:cNvSpPr>
            <a:spLocks noGrp="1"/>
          </p:cNvSpPr>
          <p:nvPr>
            <p:ph type="title"/>
          </p:nvPr>
        </p:nvSpPr>
        <p:spPr/>
        <p:txBody>
          <a:bodyPr/>
          <a:lstStyle/>
          <a:p>
            <a:r>
              <a:rPr kumimoji="1" lang="en-US" altLang="ja-JP" dirty="0"/>
              <a:t>04. </a:t>
            </a:r>
            <a:r>
              <a:rPr kumimoji="1" lang="ja-JP" altLang="en-US"/>
              <a:t>活用方法まで伴走サポートします</a:t>
            </a:r>
          </a:p>
        </p:txBody>
      </p:sp>
      <p:sp>
        <p:nvSpPr>
          <p:cNvPr id="3" name="コンテンツ プレースホルダー 2">
            <a:extLst>
              <a:ext uri="{FF2B5EF4-FFF2-40B4-BE49-F238E27FC236}">
                <a16:creationId xmlns:a16="http://schemas.microsoft.com/office/drawing/2014/main" id="{1C88C9D2-24FC-79BA-7924-68DA46247BE1}"/>
              </a:ext>
            </a:extLst>
          </p:cNvPr>
          <p:cNvSpPr>
            <a:spLocks noGrp="1"/>
          </p:cNvSpPr>
          <p:nvPr>
            <p:ph idx="1"/>
          </p:nvPr>
        </p:nvSpPr>
        <p:spPr/>
        <p:txBody>
          <a:bodyPr/>
          <a:lstStyle/>
          <a:p>
            <a:r>
              <a:rPr kumimoji="1" lang="ja-JP" altLang="en-US"/>
              <a:t>ご納品時に、基本的な操作方法から活用ポイントをまとめた資料もご提供しています。</a:t>
            </a:r>
            <a:endParaRPr kumimoji="1" lang="en-US" altLang="ja-JP" dirty="0"/>
          </a:p>
          <a:p>
            <a:r>
              <a:rPr lang="ja-JP" altLang="en-US"/>
              <a:t>また、振り返りミーティングのお時間もいただき、口頭でのフォローも実施しています。</a:t>
            </a:r>
            <a:endParaRPr kumimoji="1" lang="ja-JP" altLang="en-US"/>
          </a:p>
        </p:txBody>
      </p:sp>
      <p:sp>
        <p:nvSpPr>
          <p:cNvPr id="4" name="日付プレースホルダー 3">
            <a:extLst>
              <a:ext uri="{FF2B5EF4-FFF2-40B4-BE49-F238E27FC236}">
                <a16:creationId xmlns:a16="http://schemas.microsoft.com/office/drawing/2014/main" id="{A95C1250-A64A-D2DA-D27B-4F981EEB83B5}"/>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E71B905D-5A56-E3F3-1B39-4790491F1202}"/>
              </a:ext>
            </a:extLst>
          </p:cNvPr>
          <p:cNvSpPr>
            <a:spLocks noGrp="1"/>
          </p:cNvSpPr>
          <p:nvPr>
            <p:ph type="sldNum" sz="quarter" idx="12"/>
          </p:nvPr>
        </p:nvSpPr>
        <p:spPr/>
        <p:txBody>
          <a:bodyPr/>
          <a:lstStyle/>
          <a:p>
            <a:fld id="{E310EA0D-2252-9045-A82C-BA460C3629D0}" type="slidenum">
              <a:rPr lang="ja-JP" altLang="en-US" smtClean="0"/>
              <a:pPr/>
              <a:t>11</a:t>
            </a:fld>
            <a:endParaRPr lang="ja-JP" altLang="en-US"/>
          </a:p>
        </p:txBody>
      </p:sp>
      <p:sp>
        <p:nvSpPr>
          <p:cNvPr id="6" name="角丸四角形 5">
            <a:extLst>
              <a:ext uri="{FF2B5EF4-FFF2-40B4-BE49-F238E27FC236}">
                <a16:creationId xmlns:a16="http://schemas.microsoft.com/office/drawing/2014/main" id="{894D9FB8-843F-62E5-54FF-FEC1DB973A4A}"/>
              </a:ext>
            </a:extLst>
          </p:cNvPr>
          <p:cNvSpPr/>
          <p:nvPr/>
        </p:nvSpPr>
        <p:spPr>
          <a:xfrm>
            <a:off x="704170" y="3213475"/>
            <a:ext cx="5391830" cy="407541"/>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spcBef>
                <a:spcPts val="300"/>
              </a:spcBef>
            </a:pPr>
            <a:r>
              <a:rPr kumimoji="1" lang="ja-JP" altLang="en-US" sz="2200" b="1">
                <a:solidFill>
                  <a:srgbClr val="1A96F0"/>
                </a:solidFill>
                <a:latin typeface="Montserrat SemiBold" pitchFamily="2" charset="0"/>
                <a:ea typeface="Yu Gothic" panose="020B0400000000000000" pitchFamily="34" charset="-128"/>
                <a:cs typeface="FUTURA MEDIUM" panose="020B0602020204020303" pitchFamily="34" charset="-79"/>
              </a:rPr>
              <a:t>資料の活用方法</a:t>
            </a:r>
            <a:r>
              <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をまとめた資料をご提供</a:t>
            </a:r>
          </a:p>
        </p:txBody>
      </p:sp>
      <p:sp>
        <p:nvSpPr>
          <p:cNvPr id="7" name="角丸四角形 6">
            <a:extLst>
              <a:ext uri="{FF2B5EF4-FFF2-40B4-BE49-F238E27FC236}">
                <a16:creationId xmlns:a16="http://schemas.microsoft.com/office/drawing/2014/main" id="{4463643C-2FF9-5432-0B1C-B854B40FE62B}"/>
              </a:ext>
            </a:extLst>
          </p:cNvPr>
          <p:cNvSpPr/>
          <p:nvPr/>
        </p:nvSpPr>
        <p:spPr>
          <a:xfrm>
            <a:off x="6096000" y="3213475"/>
            <a:ext cx="5391830" cy="407541"/>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spcBef>
                <a:spcPts val="300"/>
              </a:spcBef>
            </a:pPr>
            <a:r>
              <a:rPr lang="ja-JP" altLang="en-US" sz="2200" b="1">
                <a:solidFill>
                  <a:srgbClr val="1A96F0"/>
                </a:solidFill>
                <a:latin typeface="Montserrat SemiBold" pitchFamily="2" charset="0"/>
                <a:ea typeface="Yu Gothic" panose="020B0400000000000000" pitchFamily="34" charset="-128"/>
                <a:cs typeface="FUTURA MEDIUM" panose="020B0602020204020303" pitchFamily="34" charset="-79"/>
              </a:rPr>
              <a:t>振り返りミーティング</a:t>
            </a:r>
            <a:r>
              <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で活用方法をご提案</a:t>
            </a:r>
          </a:p>
        </p:txBody>
      </p:sp>
      <p:sp>
        <p:nvSpPr>
          <p:cNvPr id="9" name="円/楕円 8">
            <a:extLst>
              <a:ext uri="{FF2B5EF4-FFF2-40B4-BE49-F238E27FC236}">
                <a16:creationId xmlns:a16="http://schemas.microsoft.com/office/drawing/2014/main" id="{0041EDB8-0DE2-FDA3-792E-0B49D668166E}"/>
              </a:ext>
            </a:extLst>
          </p:cNvPr>
          <p:cNvSpPr/>
          <p:nvPr/>
        </p:nvSpPr>
        <p:spPr>
          <a:xfrm>
            <a:off x="8450149" y="2168526"/>
            <a:ext cx="683532" cy="683532"/>
          </a:xfrm>
          <a:prstGeom prst="ellipse">
            <a:avLst/>
          </a:prstGeom>
          <a:solidFill>
            <a:srgbClr val="1A96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72000" bIns="72000" rtlCol="0" anchor="ctr"/>
          <a:lstStyle/>
          <a:p>
            <a:pPr algn="ctr"/>
            <a:r>
              <a:rPr kumimoji="1" lang="en-US" altLang="ja-JP" sz="2000" b="1" dirty="0">
                <a:solidFill>
                  <a:schemeClr val="bg1"/>
                </a:solidFill>
                <a:latin typeface="Montserrat SemiBold" pitchFamily="2" charset="0"/>
                <a:ea typeface="Yu Gothic" panose="020B0400000000000000" pitchFamily="34" charset="-128"/>
                <a:cs typeface="FUTURA MEDIUM" panose="020B0602020204020303" pitchFamily="34" charset="-79"/>
              </a:rPr>
              <a:t>02</a:t>
            </a:r>
            <a:endParaRPr kumimoji="1" lang="ja-JP" altLang="en-US" sz="2000" b="1">
              <a:solidFill>
                <a:schemeClr val="bg1"/>
              </a:solidFill>
              <a:latin typeface="Montserrat SemiBold" pitchFamily="2" charset="0"/>
              <a:ea typeface="Yu Gothic" panose="020B0400000000000000" pitchFamily="34" charset="-128"/>
              <a:cs typeface="FUTURA MEDIUM" panose="020B0602020204020303" pitchFamily="34" charset="-79"/>
            </a:endParaRPr>
          </a:p>
        </p:txBody>
      </p:sp>
      <p:grpSp>
        <p:nvGrpSpPr>
          <p:cNvPr id="23" name="グループ化 22">
            <a:extLst>
              <a:ext uri="{FF2B5EF4-FFF2-40B4-BE49-F238E27FC236}">
                <a16:creationId xmlns:a16="http://schemas.microsoft.com/office/drawing/2014/main" id="{87143BAD-24D8-81A5-9C39-E8835AED4241}"/>
              </a:ext>
            </a:extLst>
          </p:cNvPr>
          <p:cNvGrpSpPr/>
          <p:nvPr/>
        </p:nvGrpSpPr>
        <p:grpSpPr>
          <a:xfrm>
            <a:off x="1271538" y="3938941"/>
            <a:ext cx="4257095" cy="2477734"/>
            <a:chOff x="459759" y="4018151"/>
            <a:chExt cx="3518260" cy="2047714"/>
          </a:xfrm>
        </p:grpSpPr>
        <p:pic>
          <p:nvPicPr>
            <p:cNvPr id="12" name="図 11">
              <a:extLst>
                <a:ext uri="{FF2B5EF4-FFF2-40B4-BE49-F238E27FC236}">
                  <a16:creationId xmlns:a16="http://schemas.microsoft.com/office/drawing/2014/main" id="{9C296752-497F-A257-A771-1EDEFFAA84E6}"/>
                </a:ext>
              </a:extLst>
            </p:cNvPr>
            <p:cNvPicPr>
              <a:picLocks noChangeAspect="1"/>
            </p:cNvPicPr>
            <p:nvPr/>
          </p:nvPicPr>
          <p:blipFill>
            <a:blip r:embed="rId2"/>
            <a:srcRect/>
            <a:stretch/>
          </p:blipFill>
          <p:spPr>
            <a:xfrm>
              <a:off x="459759" y="4018151"/>
              <a:ext cx="1661537" cy="934615"/>
            </a:xfrm>
            <a:prstGeom prst="rect">
              <a:avLst/>
            </a:prstGeom>
            <a:ln>
              <a:solidFill>
                <a:schemeClr val="bg1">
                  <a:lumMod val="85000"/>
                </a:schemeClr>
              </a:solidFill>
            </a:ln>
          </p:spPr>
        </p:pic>
        <p:pic>
          <p:nvPicPr>
            <p:cNvPr id="13" name="図 12">
              <a:extLst>
                <a:ext uri="{FF2B5EF4-FFF2-40B4-BE49-F238E27FC236}">
                  <a16:creationId xmlns:a16="http://schemas.microsoft.com/office/drawing/2014/main" id="{B3550392-DB63-0A30-C656-45F031F421DA}"/>
                </a:ext>
              </a:extLst>
            </p:cNvPr>
            <p:cNvPicPr>
              <a:picLocks noChangeAspect="1"/>
            </p:cNvPicPr>
            <p:nvPr/>
          </p:nvPicPr>
          <p:blipFill>
            <a:blip r:embed="rId3"/>
            <a:srcRect/>
            <a:stretch/>
          </p:blipFill>
          <p:spPr>
            <a:xfrm>
              <a:off x="2316482" y="4018151"/>
              <a:ext cx="1661537" cy="934615"/>
            </a:xfrm>
            <a:prstGeom prst="rect">
              <a:avLst/>
            </a:prstGeom>
            <a:ln>
              <a:solidFill>
                <a:schemeClr val="bg1">
                  <a:lumMod val="85000"/>
                </a:schemeClr>
              </a:solidFill>
            </a:ln>
          </p:spPr>
        </p:pic>
        <p:pic>
          <p:nvPicPr>
            <p:cNvPr id="15" name="図 14">
              <a:extLst>
                <a:ext uri="{FF2B5EF4-FFF2-40B4-BE49-F238E27FC236}">
                  <a16:creationId xmlns:a16="http://schemas.microsoft.com/office/drawing/2014/main" id="{EB87FA81-70E8-AFDF-1A18-E262AB4EC2DD}"/>
                </a:ext>
              </a:extLst>
            </p:cNvPr>
            <p:cNvPicPr>
              <a:picLocks noChangeAspect="1"/>
            </p:cNvPicPr>
            <p:nvPr/>
          </p:nvPicPr>
          <p:blipFill>
            <a:blip r:embed="rId4"/>
            <a:srcRect/>
            <a:stretch/>
          </p:blipFill>
          <p:spPr>
            <a:xfrm>
              <a:off x="459759" y="5131250"/>
              <a:ext cx="1661537" cy="934615"/>
            </a:xfrm>
            <a:prstGeom prst="rect">
              <a:avLst/>
            </a:prstGeom>
            <a:ln>
              <a:solidFill>
                <a:schemeClr val="bg1">
                  <a:lumMod val="85000"/>
                </a:schemeClr>
              </a:solidFill>
            </a:ln>
          </p:spPr>
        </p:pic>
        <p:pic>
          <p:nvPicPr>
            <p:cNvPr id="16" name="図 15">
              <a:extLst>
                <a:ext uri="{FF2B5EF4-FFF2-40B4-BE49-F238E27FC236}">
                  <a16:creationId xmlns:a16="http://schemas.microsoft.com/office/drawing/2014/main" id="{26877905-ABE5-62D0-B185-66E27825BC87}"/>
                </a:ext>
              </a:extLst>
            </p:cNvPr>
            <p:cNvPicPr>
              <a:picLocks noChangeAspect="1"/>
            </p:cNvPicPr>
            <p:nvPr/>
          </p:nvPicPr>
          <p:blipFill>
            <a:blip r:embed="rId5"/>
            <a:srcRect/>
            <a:stretch/>
          </p:blipFill>
          <p:spPr>
            <a:xfrm>
              <a:off x="2316482" y="5131250"/>
              <a:ext cx="1661537" cy="934615"/>
            </a:xfrm>
            <a:prstGeom prst="rect">
              <a:avLst/>
            </a:prstGeom>
            <a:ln>
              <a:solidFill>
                <a:schemeClr val="bg1">
                  <a:lumMod val="85000"/>
                </a:schemeClr>
              </a:solidFill>
            </a:ln>
          </p:spPr>
        </p:pic>
      </p:grpSp>
      <p:grpSp>
        <p:nvGrpSpPr>
          <p:cNvPr id="24" name="グループ化 23">
            <a:extLst>
              <a:ext uri="{FF2B5EF4-FFF2-40B4-BE49-F238E27FC236}">
                <a16:creationId xmlns:a16="http://schemas.microsoft.com/office/drawing/2014/main" id="{93022C5B-6745-2746-AADB-FEE127B8F231}"/>
              </a:ext>
            </a:extLst>
          </p:cNvPr>
          <p:cNvGrpSpPr/>
          <p:nvPr/>
        </p:nvGrpSpPr>
        <p:grpSpPr>
          <a:xfrm>
            <a:off x="3058319" y="2168526"/>
            <a:ext cx="683532" cy="781208"/>
            <a:chOff x="2623458" y="2168526"/>
            <a:chExt cx="683532" cy="781208"/>
          </a:xfrm>
        </p:grpSpPr>
        <p:sp>
          <p:nvSpPr>
            <p:cNvPr id="8" name="円/楕円 7">
              <a:extLst>
                <a:ext uri="{FF2B5EF4-FFF2-40B4-BE49-F238E27FC236}">
                  <a16:creationId xmlns:a16="http://schemas.microsoft.com/office/drawing/2014/main" id="{D7913DC3-4DDD-A890-4E13-20A1E84041B5}"/>
                </a:ext>
              </a:extLst>
            </p:cNvPr>
            <p:cNvSpPr/>
            <p:nvPr/>
          </p:nvSpPr>
          <p:spPr>
            <a:xfrm>
              <a:off x="2623458" y="2168526"/>
              <a:ext cx="683532" cy="683532"/>
            </a:xfrm>
            <a:prstGeom prst="ellipse">
              <a:avLst/>
            </a:prstGeom>
            <a:solidFill>
              <a:srgbClr val="1A96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72000" bIns="72000" rtlCol="0" anchor="ctr"/>
            <a:lstStyle/>
            <a:p>
              <a:pPr algn="ctr"/>
              <a:r>
                <a:rPr kumimoji="1" lang="en-US" altLang="ja-JP" sz="2000" b="1" dirty="0">
                  <a:solidFill>
                    <a:schemeClr val="bg1"/>
                  </a:solidFill>
                  <a:latin typeface="Montserrat SemiBold" pitchFamily="2" charset="0"/>
                  <a:ea typeface="Yu Gothic" panose="020B0400000000000000" pitchFamily="34" charset="-128"/>
                  <a:cs typeface="FUTURA MEDIUM" panose="020B0602020204020303" pitchFamily="34" charset="-79"/>
                </a:rPr>
                <a:t>01</a:t>
              </a:r>
              <a:endParaRPr kumimoji="1" lang="ja-JP" altLang="en-US" sz="2000" b="1">
                <a:solidFill>
                  <a:schemeClr val="bg1"/>
                </a:solidFill>
                <a:latin typeface="Montserrat SemiBold" pitchFamily="2" charset="0"/>
                <a:ea typeface="Yu Gothic" panose="020B0400000000000000" pitchFamily="34" charset="-128"/>
                <a:cs typeface="FUTURA MEDIUM" panose="020B0602020204020303" pitchFamily="34" charset="-79"/>
              </a:endParaRPr>
            </a:p>
          </p:txBody>
        </p:sp>
        <p:sp>
          <p:nvSpPr>
            <p:cNvPr id="21" name="三角形 20">
              <a:extLst>
                <a:ext uri="{FF2B5EF4-FFF2-40B4-BE49-F238E27FC236}">
                  <a16:creationId xmlns:a16="http://schemas.microsoft.com/office/drawing/2014/main" id="{2BAE52FF-3C1C-E2E4-13E8-E653C37129EE}"/>
                </a:ext>
              </a:extLst>
            </p:cNvPr>
            <p:cNvSpPr/>
            <p:nvPr/>
          </p:nvSpPr>
          <p:spPr>
            <a:xfrm flipV="1">
              <a:off x="2848508" y="2764676"/>
              <a:ext cx="233431" cy="185058"/>
            </a:xfrm>
            <a:prstGeom prst="triangle">
              <a:avLst/>
            </a:prstGeom>
            <a:solidFill>
              <a:srgbClr val="1A96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72000" bIns="72000" rtlCol="0" anchor="ctr"/>
            <a:lstStyle/>
            <a:p>
              <a:pPr algn="ctr"/>
              <a:endParaRPr lang="ja-JP" altLang="en-US" sz="2000" b="1">
                <a:solidFill>
                  <a:schemeClr val="bg1"/>
                </a:solidFill>
                <a:latin typeface="Montserrat SemiBold" pitchFamily="2" charset="0"/>
                <a:ea typeface="Yu Gothic" panose="020B0400000000000000" pitchFamily="34" charset="-128"/>
                <a:cs typeface="FUTURA MEDIUM" panose="020B0602020204020303" pitchFamily="34" charset="-79"/>
              </a:endParaRPr>
            </a:p>
          </p:txBody>
        </p:sp>
      </p:grpSp>
      <p:sp>
        <p:nvSpPr>
          <p:cNvPr id="22" name="三角形 21">
            <a:extLst>
              <a:ext uri="{FF2B5EF4-FFF2-40B4-BE49-F238E27FC236}">
                <a16:creationId xmlns:a16="http://schemas.microsoft.com/office/drawing/2014/main" id="{9E0633FE-6B9F-84C6-6948-88538D54765C}"/>
              </a:ext>
            </a:extLst>
          </p:cNvPr>
          <p:cNvSpPr/>
          <p:nvPr/>
        </p:nvSpPr>
        <p:spPr>
          <a:xfrm flipV="1">
            <a:off x="8675200" y="2764676"/>
            <a:ext cx="233431" cy="185058"/>
          </a:xfrm>
          <a:prstGeom prst="triangle">
            <a:avLst/>
          </a:prstGeom>
          <a:solidFill>
            <a:srgbClr val="1A96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72000" bIns="72000" rtlCol="0" anchor="ctr"/>
          <a:lstStyle/>
          <a:p>
            <a:pPr algn="ctr"/>
            <a:endParaRPr lang="ja-JP" altLang="en-US" sz="2000" b="1">
              <a:solidFill>
                <a:schemeClr val="bg1"/>
              </a:solidFill>
              <a:latin typeface="Montserrat SemiBold" pitchFamily="2" charset="0"/>
              <a:ea typeface="Yu Gothic" panose="020B0400000000000000" pitchFamily="34" charset="-128"/>
              <a:cs typeface="FUTURA MEDIUM" panose="020B0602020204020303" pitchFamily="34" charset="-79"/>
            </a:endParaRPr>
          </a:p>
        </p:txBody>
      </p:sp>
      <p:pic>
        <p:nvPicPr>
          <p:cNvPr id="1026" name="Picture 2">
            <a:extLst>
              <a:ext uri="{FF2B5EF4-FFF2-40B4-BE49-F238E27FC236}">
                <a16:creationId xmlns:a16="http://schemas.microsoft.com/office/drawing/2014/main" id="{0652E644-96EC-8875-0A1D-5C5E77DC4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2908" y="3938942"/>
            <a:ext cx="2666181" cy="1481674"/>
          </a:xfrm>
          <a:prstGeom prst="rect">
            <a:avLst/>
          </a:prstGeom>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30" name="図 29" descr="グラフィカル ユーザー インターフェイス, アプリケーション&#10;&#10;AI 生成コンテンツは誤りを含む可能性があります。">
            <a:extLst>
              <a:ext uri="{FF2B5EF4-FFF2-40B4-BE49-F238E27FC236}">
                <a16:creationId xmlns:a16="http://schemas.microsoft.com/office/drawing/2014/main" id="{4C10EE40-6AA1-403A-D629-9D09BEBFEC1B}"/>
              </a:ext>
            </a:extLst>
          </p:cNvPr>
          <p:cNvPicPr>
            <a:picLocks noChangeAspect="1"/>
          </p:cNvPicPr>
          <p:nvPr/>
        </p:nvPicPr>
        <p:blipFill>
          <a:blip r:embed="rId7"/>
          <a:stretch>
            <a:fillRect/>
          </a:stretch>
        </p:blipFill>
        <p:spPr>
          <a:xfrm>
            <a:off x="8464740" y="4938146"/>
            <a:ext cx="2666181" cy="1474975"/>
          </a:xfrm>
          <a:prstGeom prst="rect">
            <a:avLst/>
          </a:prstGeom>
          <a:ln>
            <a:solidFill>
              <a:schemeClr val="bg1">
                <a:lumMod val="85000"/>
              </a:schemeClr>
            </a:solidFill>
          </a:ln>
        </p:spPr>
      </p:pic>
    </p:spTree>
    <p:extLst>
      <p:ext uri="{BB962C8B-B14F-4D97-AF65-F5344CB8AC3E}">
        <p14:creationId xmlns:p14="http://schemas.microsoft.com/office/powerpoint/2010/main" val="2440102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0624B98-DB0E-5150-74B2-45E8CE38D77E}"/>
              </a:ext>
            </a:extLst>
          </p:cNvPr>
          <p:cNvSpPr>
            <a:spLocks noGrp="1"/>
          </p:cNvSpPr>
          <p:nvPr>
            <p:ph type="dt" sz="half" idx="10"/>
          </p:nvPr>
        </p:nvSpPr>
        <p:spPr/>
        <p:txBody>
          <a:bodyPr/>
          <a:lstStyle/>
          <a:p>
            <a:r>
              <a:rPr lang="en-US" altLang="ja-JP"/>
              <a:t>© Cone Inc.</a:t>
            </a:r>
            <a:endParaRPr lang="ja-JP" altLang="en-US"/>
          </a:p>
        </p:txBody>
      </p:sp>
      <p:sp>
        <p:nvSpPr>
          <p:cNvPr id="3" name="スライド番号プレースホルダー 2">
            <a:extLst>
              <a:ext uri="{FF2B5EF4-FFF2-40B4-BE49-F238E27FC236}">
                <a16:creationId xmlns:a16="http://schemas.microsoft.com/office/drawing/2014/main" id="{09EA2296-3E0D-7FC5-44CE-A652BFD514C4}"/>
              </a:ext>
            </a:extLst>
          </p:cNvPr>
          <p:cNvSpPr>
            <a:spLocks noGrp="1"/>
          </p:cNvSpPr>
          <p:nvPr>
            <p:ph type="sldNum" sz="quarter" idx="12"/>
          </p:nvPr>
        </p:nvSpPr>
        <p:spPr/>
        <p:txBody>
          <a:bodyPr/>
          <a:lstStyle/>
          <a:p>
            <a:fld id="{E310EA0D-2252-9045-A82C-BA460C3629D0}" type="slidenum">
              <a:rPr lang="ja-JP" altLang="en-US" smtClean="0"/>
              <a:pPr/>
              <a:t>12</a:t>
            </a:fld>
            <a:endParaRPr lang="ja-JP" altLang="en-US"/>
          </a:p>
        </p:txBody>
      </p:sp>
      <p:grpSp>
        <p:nvGrpSpPr>
          <p:cNvPr id="5" name="グループ化 4">
            <a:extLst>
              <a:ext uri="{FF2B5EF4-FFF2-40B4-BE49-F238E27FC236}">
                <a16:creationId xmlns:a16="http://schemas.microsoft.com/office/drawing/2014/main" id="{E4F44EB2-C106-6101-A386-410FC695E711}"/>
              </a:ext>
            </a:extLst>
          </p:cNvPr>
          <p:cNvGrpSpPr/>
          <p:nvPr/>
        </p:nvGrpSpPr>
        <p:grpSpPr>
          <a:xfrm>
            <a:off x="821933" y="1592008"/>
            <a:ext cx="9435028" cy="3935244"/>
            <a:chOff x="821933" y="1255483"/>
            <a:chExt cx="9435028" cy="3935244"/>
          </a:xfrm>
        </p:grpSpPr>
        <p:sp>
          <p:nvSpPr>
            <p:cNvPr id="6" name="角丸四角形 5">
              <a:extLst>
                <a:ext uri="{FF2B5EF4-FFF2-40B4-BE49-F238E27FC236}">
                  <a16:creationId xmlns:a16="http://schemas.microsoft.com/office/drawing/2014/main" id="{7A0307AA-5A39-203E-F39E-34444566185A}"/>
                </a:ext>
              </a:extLst>
            </p:cNvPr>
            <p:cNvSpPr/>
            <p:nvPr/>
          </p:nvSpPr>
          <p:spPr>
            <a:xfrm>
              <a:off x="821933" y="1255483"/>
              <a:ext cx="9435028" cy="113677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en-US" altLang="ja-JP" sz="3600" b="1" spc="300" dirty="0">
                  <a:solidFill>
                    <a:schemeClr val="bg1"/>
                  </a:solidFill>
                  <a:latin typeface="Montserrat SemiBold" pitchFamily="2" charset="0"/>
                  <a:ea typeface="Yu Gothic" panose="020B0400000000000000" pitchFamily="34" charset="-128"/>
                </a:rPr>
                <a:t>MTG</a:t>
              </a:r>
              <a:r>
                <a:rPr lang="ja-JP" altLang="en-US" sz="3600" b="1" spc="300">
                  <a:solidFill>
                    <a:schemeClr val="bg1"/>
                  </a:solidFill>
                  <a:latin typeface="Montserrat SemiBold" pitchFamily="2" charset="0"/>
                  <a:ea typeface="Yu Gothic" panose="020B0400000000000000" pitchFamily="34" charset="-128"/>
                </a:rPr>
                <a:t>までにご不明点ございましたら、</a:t>
              </a:r>
              <a:endParaRPr lang="en-US" altLang="ja-JP" sz="3600" b="1" spc="300" dirty="0">
                <a:solidFill>
                  <a:schemeClr val="bg1"/>
                </a:solidFill>
                <a:latin typeface="Montserrat SemiBold" pitchFamily="2" charset="0"/>
                <a:ea typeface="Yu Gothic" panose="020B0400000000000000" pitchFamily="34" charset="-128"/>
              </a:endParaRPr>
            </a:p>
            <a:p>
              <a:pPr>
                <a:spcBef>
                  <a:spcPts val="600"/>
                </a:spcBef>
              </a:pPr>
              <a:r>
                <a:rPr lang="ja-JP" altLang="en-US" sz="3600" b="1" spc="300">
                  <a:solidFill>
                    <a:schemeClr val="bg1"/>
                  </a:solidFill>
                  <a:latin typeface="Montserrat SemiBold" pitchFamily="2" charset="0"/>
                  <a:ea typeface="Yu Gothic" panose="020B0400000000000000" pitchFamily="34" charset="-128"/>
                </a:rPr>
                <a:t>お気軽にお問い合わせくださいませ。</a:t>
              </a:r>
              <a:endParaRPr lang="ja-JP" altLang="en-US" sz="3600" b="1" spc="300" dirty="0">
                <a:solidFill>
                  <a:schemeClr val="bg1"/>
                </a:solidFill>
                <a:latin typeface="Montserrat SemiBold" pitchFamily="2" charset="0"/>
                <a:ea typeface="Yu Gothic" panose="020B0400000000000000" pitchFamily="34" charset="-128"/>
              </a:endParaRPr>
            </a:p>
          </p:txBody>
        </p:sp>
        <p:sp>
          <p:nvSpPr>
            <p:cNvPr id="8" name="角丸四角形 7">
              <a:extLst>
                <a:ext uri="{FF2B5EF4-FFF2-40B4-BE49-F238E27FC236}">
                  <a16:creationId xmlns:a16="http://schemas.microsoft.com/office/drawing/2014/main" id="{9B984DA5-816E-EC69-3558-EB0546BA3EED}"/>
                </a:ext>
              </a:extLst>
            </p:cNvPr>
            <p:cNvSpPr/>
            <p:nvPr/>
          </p:nvSpPr>
          <p:spPr>
            <a:xfrm>
              <a:off x="1623317" y="3049469"/>
              <a:ext cx="8510354" cy="48210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600"/>
                </a:spcBef>
              </a:pPr>
              <a:r>
                <a:rPr lang="ja-JP" altLang="en-US" sz="2000" b="1">
                  <a:solidFill>
                    <a:schemeClr val="bg1"/>
                  </a:solidFill>
                  <a:latin typeface="Montserrat SemiBold" pitchFamily="2" charset="0"/>
                  <a:ea typeface="Yu Gothic" panose="020B0400000000000000" pitchFamily="34" charset="-128"/>
                </a:rPr>
                <a:t>営業担当：田中 太郎</a:t>
              </a:r>
              <a:endParaRPr lang="ja-JP" altLang="en-US" sz="2000" b="1" dirty="0">
                <a:solidFill>
                  <a:schemeClr val="bg1"/>
                </a:solidFill>
                <a:latin typeface="Montserrat SemiBold" pitchFamily="2" charset="0"/>
                <a:ea typeface="Yu Gothic" panose="020B0400000000000000" pitchFamily="34" charset="-128"/>
              </a:endParaRPr>
            </a:p>
          </p:txBody>
        </p:sp>
        <p:sp>
          <p:nvSpPr>
            <p:cNvPr id="9" name="円/楕円 8">
              <a:extLst>
                <a:ext uri="{FF2B5EF4-FFF2-40B4-BE49-F238E27FC236}">
                  <a16:creationId xmlns:a16="http://schemas.microsoft.com/office/drawing/2014/main" id="{57907CA1-7BB4-D7AF-7EB6-553387447121}"/>
                </a:ext>
              </a:extLst>
            </p:cNvPr>
            <p:cNvSpPr/>
            <p:nvPr/>
          </p:nvSpPr>
          <p:spPr>
            <a:xfrm>
              <a:off x="849622" y="3013634"/>
              <a:ext cx="553777" cy="553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10" name="角丸四角形 9">
              <a:extLst>
                <a:ext uri="{FF2B5EF4-FFF2-40B4-BE49-F238E27FC236}">
                  <a16:creationId xmlns:a16="http://schemas.microsoft.com/office/drawing/2014/main" id="{98AE6C71-CF28-738D-7CE3-0E5E329027C6}"/>
                </a:ext>
              </a:extLst>
            </p:cNvPr>
            <p:cNvSpPr/>
            <p:nvPr/>
          </p:nvSpPr>
          <p:spPr>
            <a:xfrm>
              <a:off x="1623317" y="3861127"/>
              <a:ext cx="8510354" cy="48210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altLang="ja-JP" sz="2000" b="1" dirty="0">
                  <a:solidFill>
                    <a:schemeClr val="bg1"/>
                  </a:solidFill>
                  <a:latin typeface="Montserrat SemiBold" pitchFamily="2" charset="0"/>
                  <a:ea typeface="Yu Gothic" panose="020B0400000000000000" pitchFamily="34" charset="-128"/>
                </a:rPr>
                <a:t>TEL</a:t>
              </a:r>
              <a:r>
                <a:rPr lang="ja-JP" altLang="en-US" sz="2000" b="1">
                  <a:solidFill>
                    <a:schemeClr val="bg1"/>
                  </a:solidFill>
                  <a:latin typeface="Montserrat SemiBold" pitchFamily="2" charset="0"/>
                  <a:ea typeface="Yu Gothic" panose="020B0400000000000000" pitchFamily="34" charset="-128"/>
                </a:rPr>
                <a:t>：</a:t>
              </a:r>
              <a:r>
                <a:rPr lang="en-US" altLang="ja-JP" sz="2000" b="1" dirty="0">
                  <a:solidFill>
                    <a:schemeClr val="bg1"/>
                  </a:solidFill>
                  <a:latin typeface="Montserrat SemiBold" pitchFamily="2" charset="0"/>
                  <a:ea typeface="Yu Gothic" panose="020B0400000000000000" pitchFamily="34" charset="-128"/>
                </a:rPr>
                <a:t>000-0000-0000</a:t>
              </a:r>
            </a:p>
          </p:txBody>
        </p:sp>
        <p:sp>
          <p:nvSpPr>
            <p:cNvPr id="11" name="円/楕円 10">
              <a:extLst>
                <a:ext uri="{FF2B5EF4-FFF2-40B4-BE49-F238E27FC236}">
                  <a16:creationId xmlns:a16="http://schemas.microsoft.com/office/drawing/2014/main" id="{CC18D5E7-194A-0A19-3387-DB13C5A4B4D3}"/>
                </a:ext>
              </a:extLst>
            </p:cNvPr>
            <p:cNvSpPr/>
            <p:nvPr/>
          </p:nvSpPr>
          <p:spPr>
            <a:xfrm>
              <a:off x="849622" y="3825292"/>
              <a:ext cx="553777" cy="553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12" name="角丸四角形 11">
              <a:extLst>
                <a:ext uri="{FF2B5EF4-FFF2-40B4-BE49-F238E27FC236}">
                  <a16:creationId xmlns:a16="http://schemas.microsoft.com/office/drawing/2014/main" id="{CB66C977-CBDB-F778-F4D1-3830964D4766}"/>
                </a:ext>
              </a:extLst>
            </p:cNvPr>
            <p:cNvSpPr/>
            <p:nvPr/>
          </p:nvSpPr>
          <p:spPr>
            <a:xfrm>
              <a:off x="1623317" y="4672785"/>
              <a:ext cx="8510354" cy="48210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pPr>
              <a:r>
                <a:rPr lang="en-US" altLang="ja-JP" sz="2000" b="1" dirty="0">
                  <a:solidFill>
                    <a:schemeClr val="bg1"/>
                  </a:solidFill>
                  <a:latin typeface="Montserrat SemiBold" pitchFamily="2" charset="0"/>
                  <a:ea typeface="Yu Gothic" panose="020B0400000000000000" pitchFamily="34" charset="-128"/>
                </a:rPr>
                <a:t>Mail</a:t>
              </a:r>
              <a:r>
                <a:rPr lang="ja-JP" altLang="en-US" sz="2000" b="1">
                  <a:solidFill>
                    <a:schemeClr val="bg1"/>
                  </a:solidFill>
                  <a:latin typeface="Montserrat SemiBold" pitchFamily="2" charset="0"/>
                  <a:ea typeface="Yu Gothic" panose="020B0400000000000000" pitchFamily="34" charset="-128"/>
                </a:rPr>
                <a:t>：</a:t>
              </a:r>
              <a:r>
                <a:rPr lang="en" altLang="ja-JP" sz="2000" b="1" dirty="0">
                  <a:solidFill>
                    <a:schemeClr val="bg1"/>
                  </a:solidFill>
                  <a:latin typeface="Montserrat SemiBold" pitchFamily="2" charset="0"/>
                  <a:ea typeface="Yu Gothic" panose="020B0400000000000000" pitchFamily="34" charset="-128"/>
                </a:rPr>
                <a:t> </a:t>
              </a:r>
              <a:r>
                <a:rPr lang="en" altLang="ja-JP" sz="2000" b="1" dirty="0" err="1">
                  <a:solidFill>
                    <a:schemeClr val="bg1"/>
                  </a:solidFill>
                  <a:latin typeface="Montserrat SemiBold" pitchFamily="2" charset="0"/>
                  <a:ea typeface="Yu Gothic" panose="020B0400000000000000" pitchFamily="34" charset="-128"/>
                </a:rPr>
                <a:t>taro_tanaka@cone-ntm.com</a:t>
              </a:r>
              <a:endParaRPr lang="ja-JP" altLang="en-US" sz="2000" b="1" dirty="0">
                <a:solidFill>
                  <a:schemeClr val="bg1"/>
                </a:solidFill>
                <a:latin typeface="Montserrat SemiBold" pitchFamily="2" charset="0"/>
                <a:ea typeface="Yu Gothic" panose="020B0400000000000000" pitchFamily="34" charset="-128"/>
              </a:endParaRPr>
            </a:p>
          </p:txBody>
        </p:sp>
        <p:sp>
          <p:nvSpPr>
            <p:cNvPr id="13" name="円/楕円 12">
              <a:extLst>
                <a:ext uri="{FF2B5EF4-FFF2-40B4-BE49-F238E27FC236}">
                  <a16:creationId xmlns:a16="http://schemas.microsoft.com/office/drawing/2014/main" id="{1A0FF922-0395-AE37-3DA4-1FB2ABB91979}"/>
                </a:ext>
              </a:extLst>
            </p:cNvPr>
            <p:cNvSpPr/>
            <p:nvPr/>
          </p:nvSpPr>
          <p:spPr>
            <a:xfrm>
              <a:off x="849622" y="4636950"/>
              <a:ext cx="553777" cy="553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pic>
          <p:nvPicPr>
            <p:cNvPr id="14" name="グラフィックス 13" descr="ユーザー 単色塗りつぶし">
              <a:extLst>
                <a:ext uri="{FF2B5EF4-FFF2-40B4-BE49-F238E27FC236}">
                  <a16:creationId xmlns:a16="http://schemas.microsoft.com/office/drawing/2014/main" id="{E317291D-606F-A02F-10CA-4400E8F0AF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9588" y="3114250"/>
              <a:ext cx="352541" cy="352541"/>
            </a:xfrm>
            <a:prstGeom prst="rect">
              <a:avLst/>
            </a:prstGeom>
          </p:spPr>
        </p:pic>
        <p:pic>
          <p:nvPicPr>
            <p:cNvPr id="15" name="グラフィックス 14" descr="送信 単色塗りつぶし">
              <a:extLst>
                <a:ext uri="{FF2B5EF4-FFF2-40B4-BE49-F238E27FC236}">
                  <a16:creationId xmlns:a16="http://schemas.microsoft.com/office/drawing/2014/main" id="{AC40C7A5-4F19-94C8-A8DD-DB208740CC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9587" y="4737566"/>
              <a:ext cx="352541" cy="352541"/>
            </a:xfrm>
            <a:prstGeom prst="rect">
              <a:avLst/>
            </a:prstGeom>
          </p:spPr>
        </p:pic>
        <p:pic>
          <p:nvPicPr>
            <p:cNvPr id="16" name="グラフィックス 15" descr="受話器 単色塗りつぶし">
              <a:extLst>
                <a:ext uri="{FF2B5EF4-FFF2-40B4-BE49-F238E27FC236}">
                  <a16:creationId xmlns:a16="http://schemas.microsoft.com/office/drawing/2014/main" id="{EF91E8FC-9D1D-F0C9-893B-AF6460BA16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4647" y="3931264"/>
              <a:ext cx="352541" cy="352541"/>
            </a:xfrm>
            <a:prstGeom prst="rect">
              <a:avLst/>
            </a:prstGeom>
          </p:spPr>
        </p:pic>
      </p:grpSp>
    </p:spTree>
    <p:extLst>
      <p:ext uri="{BB962C8B-B14F-4D97-AF65-F5344CB8AC3E}">
        <p14:creationId xmlns:p14="http://schemas.microsoft.com/office/powerpoint/2010/main" val="460795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01F3FBB-FE6B-1AC7-037A-A7406EDCCF73}"/>
              </a:ext>
            </a:extLst>
          </p:cNvPr>
          <p:cNvSpPr>
            <a:spLocks noGrp="1"/>
          </p:cNvSpPr>
          <p:nvPr>
            <p:ph type="dt" sz="half" idx="10"/>
          </p:nvPr>
        </p:nvSpPr>
        <p:spPr/>
        <p:txBody>
          <a:bodyPr/>
          <a:lstStyle/>
          <a:p>
            <a:r>
              <a:rPr lang="en-US" altLang="ja-JP"/>
              <a:t>© Cone Inc.</a:t>
            </a:r>
            <a:endParaRPr lang="ja-JP" altLang="en-US"/>
          </a:p>
        </p:txBody>
      </p:sp>
      <p:sp>
        <p:nvSpPr>
          <p:cNvPr id="3" name="スライド番号プレースホルダー 2">
            <a:extLst>
              <a:ext uri="{FF2B5EF4-FFF2-40B4-BE49-F238E27FC236}">
                <a16:creationId xmlns:a16="http://schemas.microsoft.com/office/drawing/2014/main" id="{F91D99E9-C0A3-C4F1-8C66-E4FD5ED3E1C0}"/>
              </a:ext>
            </a:extLst>
          </p:cNvPr>
          <p:cNvSpPr>
            <a:spLocks noGrp="1"/>
          </p:cNvSpPr>
          <p:nvPr>
            <p:ph type="sldNum" sz="quarter" idx="12"/>
          </p:nvPr>
        </p:nvSpPr>
        <p:spPr/>
        <p:txBody>
          <a:bodyPr/>
          <a:lstStyle/>
          <a:p>
            <a:fld id="{E310EA0D-2252-9045-A82C-BA460C3629D0}" type="slidenum">
              <a:rPr lang="ja-JP" altLang="en-US" smtClean="0"/>
              <a:pPr/>
              <a:t>2</a:t>
            </a:fld>
            <a:endParaRPr lang="ja-JP" altLang="en-US"/>
          </a:p>
        </p:txBody>
      </p:sp>
      <p:sp>
        <p:nvSpPr>
          <p:cNvPr id="4" name="角丸四角形 3">
            <a:extLst>
              <a:ext uri="{FF2B5EF4-FFF2-40B4-BE49-F238E27FC236}">
                <a16:creationId xmlns:a16="http://schemas.microsoft.com/office/drawing/2014/main" id="{B98F9006-A349-03EB-0BDB-0E35D2255A21}"/>
              </a:ext>
            </a:extLst>
          </p:cNvPr>
          <p:cNvSpPr/>
          <p:nvPr/>
        </p:nvSpPr>
        <p:spPr>
          <a:xfrm>
            <a:off x="1213510" y="1197452"/>
            <a:ext cx="9764980" cy="446309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spcBef>
                <a:spcPts val="1200"/>
              </a:spcBef>
            </a:pPr>
            <a:r>
              <a:rPr lang="ja-JP" altLang="en-US" sz="4000" b="1">
                <a:solidFill>
                  <a:schemeClr val="bg1"/>
                </a:solidFill>
                <a:latin typeface="Montserrat SemiBold" pitchFamily="2" charset="0"/>
                <a:ea typeface="Yu Gothic" panose="020B0400000000000000" pitchFamily="34" charset="-128"/>
                <a:cs typeface="FUTURA MEDIUM" panose="020B0602020204020303" pitchFamily="34" charset="-79"/>
              </a:rPr>
              <a:t>この度はお打ち合わせをご予約いただき</a:t>
            </a:r>
            <a:endParaRPr lang="en-US" altLang="ja-JP" sz="4000" b="1" dirty="0">
              <a:solidFill>
                <a:schemeClr val="bg1"/>
              </a:solidFill>
              <a:latin typeface="Montserrat SemiBold" pitchFamily="2" charset="0"/>
              <a:ea typeface="Yu Gothic" panose="020B0400000000000000" pitchFamily="34" charset="-128"/>
              <a:cs typeface="FUTURA MEDIUM" panose="020B0602020204020303" pitchFamily="34" charset="-79"/>
            </a:endParaRPr>
          </a:p>
          <a:p>
            <a:pPr>
              <a:spcBef>
                <a:spcPts val="1200"/>
              </a:spcBef>
            </a:pPr>
            <a:r>
              <a:rPr lang="ja-JP" altLang="en-US" sz="4000" b="1">
                <a:solidFill>
                  <a:schemeClr val="bg1"/>
                </a:solidFill>
                <a:latin typeface="Montserrat SemiBold" pitchFamily="2" charset="0"/>
                <a:ea typeface="Yu Gothic" panose="020B0400000000000000" pitchFamily="34" charset="-128"/>
                <a:cs typeface="FUTURA MEDIUM" panose="020B0602020204020303" pitchFamily="34" charset="-79"/>
              </a:rPr>
              <a:t>誠にありがとうございます。</a:t>
            </a:r>
            <a:endParaRPr lang="en-US" altLang="ja-JP" sz="4000" b="1" dirty="0">
              <a:solidFill>
                <a:schemeClr val="bg1"/>
              </a:solidFill>
              <a:latin typeface="Montserrat SemiBold" pitchFamily="2" charset="0"/>
              <a:ea typeface="Yu Gothic" panose="020B0400000000000000" pitchFamily="34" charset="-128"/>
              <a:cs typeface="FUTURA MEDIUM" panose="020B0602020204020303" pitchFamily="34" charset="-79"/>
            </a:endParaRPr>
          </a:p>
          <a:p>
            <a:pPr>
              <a:spcBef>
                <a:spcPts val="3600"/>
              </a:spcBef>
            </a:pPr>
            <a:r>
              <a:rPr lang="ja-JP" altLang="en-US" sz="2200" b="1">
                <a:solidFill>
                  <a:schemeClr val="bg1"/>
                </a:solidFill>
                <a:latin typeface="Montserrat SemiBold" pitchFamily="2" charset="0"/>
                <a:ea typeface="Yu Gothic" panose="020B0400000000000000" pitchFamily="34" charset="-128"/>
                <a:cs typeface="FUTURA MEDIUM" panose="020B0602020204020303" pitchFamily="34" charset="-79"/>
              </a:rPr>
              <a:t>〇〇〇〇サービス「〇〇〇〇」の支援の流れについて、</a:t>
            </a:r>
            <a:endParaRPr lang="en-US" altLang="ja-JP" sz="2200" b="1" dirty="0">
              <a:solidFill>
                <a:schemeClr val="bg1"/>
              </a:solidFill>
              <a:latin typeface="Montserrat SemiBold" pitchFamily="2" charset="0"/>
              <a:ea typeface="Yu Gothic" panose="020B0400000000000000" pitchFamily="34" charset="-128"/>
              <a:cs typeface="FUTURA MEDIUM" panose="020B0602020204020303" pitchFamily="34" charset="-79"/>
            </a:endParaRPr>
          </a:p>
          <a:p>
            <a:pPr>
              <a:spcBef>
                <a:spcPts val="1200"/>
              </a:spcBef>
            </a:pPr>
            <a:r>
              <a:rPr lang="ja-JP" altLang="en-US" sz="2200" b="1">
                <a:solidFill>
                  <a:schemeClr val="bg1"/>
                </a:solidFill>
                <a:latin typeface="Montserrat SemiBold" pitchFamily="2" charset="0"/>
                <a:ea typeface="Yu Gothic" panose="020B0400000000000000" pitchFamily="34" charset="-128"/>
                <a:cs typeface="FUTURA MEDIUM" panose="020B0602020204020303" pitchFamily="34" charset="-79"/>
              </a:rPr>
              <a:t>お打ち合わせの前に先んじてお伝えさせていただきます。</a:t>
            </a:r>
            <a:endParaRPr lang="en-US" altLang="ja-JP" sz="2200" b="1" dirty="0">
              <a:solidFill>
                <a:schemeClr val="bg1"/>
              </a:solidFill>
              <a:latin typeface="Montserrat SemiBold" pitchFamily="2" charset="0"/>
              <a:ea typeface="Yu Gothic" panose="020B0400000000000000" pitchFamily="34" charset="-128"/>
              <a:cs typeface="FUTURA MEDIUM" panose="020B0602020204020303" pitchFamily="34" charset="-79"/>
            </a:endParaRPr>
          </a:p>
          <a:p>
            <a:pPr>
              <a:spcBef>
                <a:spcPts val="1200"/>
              </a:spcBef>
            </a:pPr>
            <a:r>
              <a:rPr lang="ja-JP" altLang="en-US" sz="2200" b="1">
                <a:solidFill>
                  <a:schemeClr val="bg1"/>
                </a:solidFill>
                <a:latin typeface="Montserrat SemiBold" pitchFamily="2" charset="0"/>
                <a:ea typeface="Yu Gothic" panose="020B0400000000000000" pitchFamily="34" charset="-128"/>
                <a:cs typeface="FUTURA MEDIUM" panose="020B0602020204020303" pitchFamily="34" charset="-79"/>
              </a:rPr>
              <a:t>スムーズな進行のためにお手隙のタイミングでご確認くださいませ。</a:t>
            </a:r>
            <a:endParaRPr lang="en-US" altLang="ja-JP" sz="2200" b="1" dirty="0">
              <a:solidFill>
                <a:schemeClr val="bg1"/>
              </a:solidFill>
              <a:latin typeface="Montserrat SemiBold" pitchFamily="2" charset="0"/>
              <a:ea typeface="Yu Gothic" panose="020B0400000000000000" pitchFamily="34" charset="-128"/>
              <a:cs typeface="FUTURA MEDIUM" panose="020B0602020204020303" pitchFamily="34" charset="-79"/>
            </a:endParaRPr>
          </a:p>
          <a:p>
            <a:pPr>
              <a:spcBef>
                <a:spcPts val="1200"/>
              </a:spcBef>
            </a:pPr>
            <a:r>
              <a:rPr lang="ja-JP" altLang="en-US" sz="2200" b="1">
                <a:solidFill>
                  <a:schemeClr val="bg1"/>
                </a:solidFill>
                <a:latin typeface="Montserrat SemiBold" pitchFamily="2" charset="0"/>
                <a:ea typeface="Yu Gothic" panose="020B0400000000000000" pitchFamily="34" charset="-128"/>
                <a:cs typeface="FUTURA MEDIUM" panose="020B0602020204020303" pitchFamily="34" charset="-79"/>
              </a:rPr>
              <a:t>お話できることを楽しみにしておりますので、</a:t>
            </a:r>
            <a:endParaRPr lang="en-US" altLang="ja-JP" sz="2200" b="1" dirty="0">
              <a:solidFill>
                <a:schemeClr val="bg1"/>
              </a:solidFill>
              <a:latin typeface="Montserrat SemiBold" pitchFamily="2" charset="0"/>
              <a:ea typeface="Yu Gothic" panose="020B0400000000000000" pitchFamily="34" charset="-128"/>
              <a:cs typeface="FUTURA MEDIUM" panose="020B0602020204020303" pitchFamily="34" charset="-79"/>
            </a:endParaRPr>
          </a:p>
          <a:p>
            <a:pPr>
              <a:spcBef>
                <a:spcPts val="1200"/>
              </a:spcBef>
            </a:pPr>
            <a:r>
              <a:rPr lang="ja-JP" altLang="en-US" sz="2200" b="1">
                <a:solidFill>
                  <a:schemeClr val="bg1"/>
                </a:solidFill>
                <a:latin typeface="Montserrat SemiBold" pitchFamily="2" charset="0"/>
                <a:ea typeface="Yu Gothic" panose="020B0400000000000000" pitchFamily="34" charset="-128"/>
                <a:cs typeface="FUTURA MEDIUM" panose="020B0602020204020303" pitchFamily="34" charset="-79"/>
              </a:rPr>
              <a:t>当日は何卒よろしくお願いいたします。</a:t>
            </a:r>
          </a:p>
        </p:txBody>
      </p:sp>
    </p:spTree>
    <p:extLst>
      <p:ext uri="{BB962C8B-B14F-4D97-AF65-F5344CB8AC3E}">
        <p14:creationId xmlns:p14="http://schemas.microsoft.com/office/powerpoint/2010/main" val="3666338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グループ化 33">
            <a:extLst>
              <a:ext uri="{FF2B5EF4-FFF2-40B4-BE49-F238E27FC236}">
                <a16:creationId xmlns:a16="http://schemas.microsoft.com/office/drawing/2014/main" id="{24013C0D-D145-58AC-DE03-56529C7064B7}"/>
              </a:ext>
            </a:extLst>
          </p:cNvPr>
          <p:cNvGrpSpPr/>
          <p:nvPr/>
        </p:nvGrpSpPr>
        <p:grpSpPr>
          <a:xfrm>
            <a:off x="4646085" y="2850618"/>
            <a:ext cx="2968466" cy="2934906"/>
            <a:chOff x="4746698" y="3146181"/>
            <a:chExt cx="2698605" cy="2668096"/>
          </a:xfrm>
        </p:grpSpPr>
        <p:sp>
          <p:nvSpPr>
            <p:cNvPr id="35" name="円/楕円 34">
              <a:extLst>
                <a:ext uri="{FF2B5EF4-FFF2-40B4-BE49-F238E27FC236}">
                  <a16:creationId xmlns:a16="http://schemas.microsoft.com/office/drawing/2014/main" id="{19DD986F-437C-0A90-9A43-A3A992255140}"/>
                </a:ext>
              </a:extLst>
            </p:cNvPr>
            <p:cNvSpPr/>
            <p:nvPr/>
          </p:nvSpPr>
          <p:spPr>
            <a:xfrm>
              <a:off x="4746698" y="3146181"/>
              <a:ext cx="2425976" cy="2425976"/>
            </a:xfrm>
            <a:prstGeom prst="ellipse">
              <a:avLst/>
            </a:prstGeom>
            <a:solidFill>
              <a:schemeClr val="bg1">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6" name="円/楕円 35">
              <a:extLst>
                <a:ext uri="{FF2B5EF4-FFF2-40B4-BE49-F238E27FC236}">
                  <a16:creationId xmlns:a16="http://schemas.microsoft.com/office/drawing/2014/main" id="{DA78408A-A1D9-BFAE-EAB3-97874408C5A3}"/>
                </a:ext>
              </a:extLst>
            </p:cNvPr>
            <p:cNvSpPr/>
            <p:nvPr/>
          </p:nvSpPr>
          <p:spPr>
            <a:xfrm>
              <a:off x="5019327" y="3233043"/>
              <a:ext cx="2425976" cy="2425976"/>
            </a:xfrm>
            <a:prstGeom prst="ellipse">
              <a:avLst/>
            </a:prstGeom>
            <a:solidFill>
              <a:schemeClr val="bg1">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7" name="円/楕円 36">
              <a:extLst>
                <a:ext uri="{FF2B5EF4-FFF2-40B4-BE49-F238E27FC236}">
                  <a16:creationId xmlns:a16="http://schemas.microsoft.com/office/drawing/2014/main" id="{8BFAE9A4-876C-540F-FF8B-83886235A733}"/>
                </a:ext>
              </a:extLst>
            </p:cNvPr>
            <p:cNvSpPr/>
            <p:nvPr/>
          </p:nvSpPr>
          <p:spPr>
            <a:xfrm>
              <a:off x="4800986" y="3388301"/>
              <a:ext cx="2425976" cy="2425976"/>
            </a:xfrm>
            <a:prstGeom prst="ellipse">
              <a:avLst/>
            </a:prstGeom>
            <a:solidFill>
              <a:schemeClr val="bg1">
                <a:lumMod val="7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8" name="円/楕円 37">
              <a:extLst>
                <a:ext uri="{FF2B5EF4-FFF2-40B4-BE49-F238E27FC236}">
                  <a16:creationId xmlns:a16="http://schemas.microsoft.com/office/drawing/2014/main" id="{FD909697-CDB0-8F17-3FF8-1580B24C24EA}"/>
                </a:ext>
              </a:extLst>
            </p:cNvPr>
            <p:cNvSpPr/>
            <p:nvPr/>
          </p:nvSpPr>
          <p:spPr>
            <a:xfrm>
              <a:off x="5030616" y="3414844"/>
              <a:ext cx="2130770" cy="21307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spcBef>
                  <a:spcPts val="300"/>
                </a:spcBef>
              </a:pPr>
              <a:endParaRPr kumimoji="1" lang="ja-JP" altLang="en-US" sz="1600" b="1">
                <a:solidFill>
                  <a:schemeClr val="tx1">
                    <a:lumMod val="75000"/>
                    <a:lumOff val="25000"/>
                  </a:schemeClr>
                </a:solidFill>
                <a:latin typeface="LINE Seed JP_OTF Bold" panose="02020500000000000000" pitchFamily="18" charset="-128"/>
                <a:ea typeface="LINE Seed JP_OTF Bold" panose="02020500000000000000" pitchFamily="18" charset="-128"/>
              </a:endParaRPr>
            </a:p>
          </p:txBody>
        </p:sp>
      </p:grpSp>
      <p:pic>
        <p:nvPicPr>
          <p:cNvPr id="39" name="グラフィックス 38">
            <a:extLst>
              <a:ext uri="{FF2B5EF4-FFF2-40B4-BE49-F238E27FC236}">
                <a16:creationId xmlns:a16="http://schemas.microsoft.com/office/drawing/2014/main" id="{401AC811-C10D-311E-209D-C0FAD79B20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97188" y="3935127"/>
            <a:ext cx="666261" cy="765888"/>
          </a:xfrm>
          <a:prstGeom prst="rect">
            <a:avLst/>
          </a:prstGeom>
        </p:spPr>
      </p:pic>
      <p:grpSp>
        <p:nvGrpSpPr>
          <p:cNvPr id="47" name="グループ化 46">
            <a:extLst>
              <a:ext uri="{FF2B5EF4-FFF2-40B4-BE49-F238E27FC236}">
                <a16:creationId xmlns:a16="http://schemas.microsoft.com/office/drawing/2014/main" id="{29C9F057-242D-F0D0-E41D-48FCAA570335}"/>
              </a:ext>
            </a:extLst>
          </p:cNvPr>
          <p:cNvGrpSpPr/>
          <p:nvPr/>
        </p:nvGrpSpPr>
        <p:grpSpPr>
          <a:xfrm>
            <a:off x="6673413" y="2450008"/>
            <a:ext cx="1375396" cy="1375396"/>
            <a:chOff x="2630580" y="2353713"/>
            <a:chExt cx="1375396" cy="1375396"/>
          </a:xfrm>
        </p:grpSpPr>
        <p:sp>
          <p:nvSpPr>
            <p:cNvPr id="43" name="フリーフォーム 42">
              <a:extLst>
                <a:ext uri="{FF2B5EF4-FFF2-40B4-BE49-F238E27FC236}">
                  <a16:creationId xmlns:a16="http://schemas.microsoft.com/office/drawing/2014/main" id="{A53DAB49-8955-E874-2FA7-1DB24D6CFE9D}"/>
                </a:ext>
              </a:extLst>
            </p:cNvPr>
            <p:cNvSpPr/>
            <p:nvPr/>
          </p:nvSpPr>
          <p:spPr>
            <a:xfrm>
              <a:off x="2630580" y="2353713"/>
              <a:ext cx="1375396" cy="1375396"/>
            </a:xfrm>
            <a:custGeom>
              <a:avLst/>
              <a:gdLst>
                <a:gd name="connsiteX0" fmla="*/ 0 w 1664229"/>
                <a:gd name="connsiteY0" fmla="*/ 832115 h 1664229"/>
                <a:gd name="connsiteX1" fmla="*/ 832115 w 1664229"/>
                <a:gd name="connsiteY1" fmla="*/ 0 h 1664229"/>
                <a:gd name="connsiteX2" fmla="*/ 1664230 w 1664229"/>
                <a:gd name="connsiteY2" fmla="*/ 832115 h 1664229"/>
                <a:gd name="connsiteX3" fmla="*/ 832115 w 1664229"/>
                <a:gd name="connsiteY3" fmla="*/ 1664230 h 1664229"/>
                <a:gd name="connsiteX4" fmla="*/ 0 w 1664229"/>
                <a:gd name="connsiteY4" fmla="*/ 832115 h 1664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29" h="1664229">
                  <a:moveTo>
                    <a:pt x="0" y="832115"/>
                  </a:moveTo>
                  <a:cubicBezTo>
                    <a:pt x="0" y="372551"/>
                    <a:pt x="372551" y="0"/>
                    <a:pt x="832115" y="0"/>
                  </a:cubicBezTo>
                  <a:cubicBezTo>
                    <a:pt x="1291679" y="0"/>
                    <a:pt x="1664230" y="372551"/>
                    <a:pt x="1664230" y="832115"/>
                  </a:cubicBezTo>
                  <a:cubicBezTo>
                    <a:pt x="1664230" y="1291679"/>
                    <a:pt x="1291679" y="1664230"/>
                    <a:pt x="832115" y="1664230"/>
                  </a:cubicBezTo>
                  <a:cubicBezTo>
                    <a:pt x="372551" y="1664230"/>
                    <a:pt x="0" y="1291679"/>
                    <a:pt x="0" y="832115"/>
                  </a:cubicBezTo>
                  <a:close/>
                </a:path>
              </a:pathLst>
            </a:custGeom>
            <a:solidFill>
              <a:srgbClr val="008CE2"/>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66581" tIns="266581" rIns="266581" bIns="266581"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p>
          </p:txBody>
        </p:sp>
        <p:pic>
          <p:nvPicPr>
            <p:cNvPr id="46" name="グラフィックス 45">
              <a:extLst>
                <a:ext uri="{FF2B5EF4-FFF2-40B4-BE49-F238E27FC236}">
                  <a16:creationId xmlns:a16="http://schemas.microsoft.com/office/drawing/2014/main" id="{F0946FB1-6A50-E75B-BBFB-3A8D0DA37C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12802" y="2693726"/>
              <a:ext cx="610953" cy="597225"/>
            </a:xfrm>
            <a:prstGeom prst="rect">
              <a:avLst/>
            </a:prstGeom>
          </p:spPr>
        </p:pic>
      </p:grpSp>
      <p:sp>
        <p:nvSpPr>
          <p:cNvPr id="51" name="フリーフォーム 50">
            <a:extLst>
              <a:ext uri="{FF2B5EF4-FFF2-40B4-BE49-F238E27FC236}">
                <a16:creationId xmlns:a16="http://schemas.microsoft.com/office/drawing/2014/main" id="{82BB9AA2-AB12-19B0-DD7C-433DF150E581}"/>
              </a:ext>
            </a:extLst>
          </p:cNvPr>
          <p:cNvSpPr/>
          <p:nvPr/>
        </p:nvSpPr>
        <p:spPr>
          <a:xfrm>
            <a:off x="6673413" y="4964660"/>
            <a:ext cx="1375396" cy="1375396"/>
          </a:xfrm>
          <a:custGeom>
            <a:avLst/>
            <a:gdLst>
              <a:gd name="connsiteX0" fmla="*/ 0 w 1664229"/>
              <a:gd name="connsiteY0" fmla="*/ 832115 h 1664229"/>
              <a:gd name="connsiteX1" fmla="*/ 832115 w 1664229"/>
              <a:gd name="connsiteY1" fmla="*/ 0 h 1664229"/>
              <a:gd name="connsiteX2" fmla="*/ 1664230 w 1664229"/>
              <a:gd name="connsiteY2" fmla="*/ 832115 h 1664229"/>
              <a:gd name="connsiteX3" fmla="*/ 832115 w 1664229"/>
              <a:gd name="connsiteY3" fmla="*/ 1664230 h 1664229"/>
              <a:gd name="connsiteX4" fmla="*/ 0 w 1664229"/>
              <a:gd name="connsiteY4" fmla="*/ 832115 h 1664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29" h="1664229">
                <a:moveTo>
                  <a:pt x="0" y="832115"/>
                </a:moveTo>
                <a:cubicBezTo>
                  <a:pt x="0" y="372551"/>
                  <a:pt x="372551" y="0"/>
                  <a:pt x="832115" y="0"/>
                </a:cubicBezTo>
                <a:cubicBezTo>
                  <a:pt x="1291679" y="0"/>
                  <a:pt x="1664230" y="372551"/>
                  <a:pt x="1664230" y="832115"/>
                </a:cubicBezTo>
                <a:cubicBezTo>
                  <a:pt x="1664230" y="1291679"/>
                  <a:pt x="1291679" y="1664230"/>
                  <a:pt x="832115" y="1664230"/>
                </a:cubicBezTo>
                <a:cubicBezTo>
                  <a:pt x="372551" y="1664230"/>
                  <a:pt x="0" y="1291679"/>
                  <a:pt x="0" y="832115"/>
                </a:cubicBezTo>
                <a:close/>
              </a:path>
            </a:pathLst>
          </a:custGeom>
          <a:solidFill>
            <a:srgbClr val="3D61F4"/>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66581" tIns="266581" rIns="266581" bIns="266581"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p>
        </p:txBody>
      </p:sp>
      <p:grpSp>
        <p:nvGrpSpPr>
          <p:cNvPr id="48" name="グループ化 47">
            <a:extLst>
              <a:ext uri="{FF2B5EF4-FFF2-40B4-BE49-F238E27FC236}">
                <a16:creationId xmlns:a16="http://schemas.microsoft.com/office/drawing/2014/main" id="{3444757E-4F4A-78F7-9823-3878BAFC1A77}"/>
              </a:ext>
            </a:extLst>
          </p:cNvPr>
          <p:cNvGrpSpPr/>
          <p:nvPr/>
        </p:nvGrpSpPr>
        <p:grpSpPr>
          <a:xfrm>
            <a:off x="4158655" y="4964660"/>
            <a:ext cx="1375396" cy="1375396"/>
            <a:chOff x="1221598" y="4794141"/>
            <a:chExt cx="1375396" cy="1375396"/>
          </a:xfrm>
        </p:grpSpPr>
        <p:sp>
          <p:nvSpPr>
            <p:cNvPr id="44" name="フリーフォーム 43">
              <a:extLst>
                <a:ext uri="{FF2B5EF4-FFF2-40B4-BE49-F238E27FC236}">
                  <a16:creationId xmlns:a16="http://schemas.microsoft.com/office/drawing/2014/main" id="{3573B060-F335-DC18-5F93-3820E8671508}"/>
                </a:ext>
              </a:extLst>
            </p:cNvPr>
            <p:cNvSpPr/>
            <p:nvPr/>
          </p:nvSpPr>
          <p:spPr>
            <a:xfrm>
              <a:off x="1221598" y="4794141"/>
              <a:ext cx="1375396" cy="1375396"/>
            </a:xfrm>
            <a:custGeom>
              <a:avLst/>
              <a:gdLst>
                <a:gd name="connsiteX0" fmla="*/ 0 w 1664229"/>
                <a:gd name="connsiteY0" fmla="*/ 832115 h 1664229"/>
                <a:gd name="connsiteX1" fmla="*/ 832115 w 1664229"/>
                <a:gd name="connsiteY1" fmla="*/ 0 h 1664229"/>
                <a:gd name="connsiteX2" fmla="*/ 1664230 w 1664229"/>
                <a:gd name="connsiteY2" fmla="*/ 832115 h 1664229"/>
                <a:gd name="connsiteX3" fmla="*/ 832115 w 1664229"/>
                <a:gd name="connsiteY3" fmla="*/ 1664230 h 1664229"/>
                <a:gd name="connsiteX4" fmla="*/ 0 w 1664229"/>
                <a:gd name="connsiteY4" fmla="*/ 832115 h 1664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29" h="1664229">
                  <a:moveTo>
                    <a:pt x="0" y="832115"/>
                  </a:moveTo>
                  <a:cubicBezTo>
                    <a:pt x="0" y="372551"/>
                    <a:pt x="372551" y="0"/>
                    <a:pt x="832115" y="0"/>
                  </a:cubicBezTo>
                  <a:cubicBezTo>
                    <a:pt x="1291679" y="0"/>
                    <a:pt x="1664230" y="372551"/>
                    <a:pt x="1664230" y="832115"/>
                  </a:cubicBezTo>
                  <a:cubicBezTo>
                    <a:pt x="1664230" y="1291679"/>
                    <a:pt x="1291679" y="1664230"/>
                    <a:pt x="832115" y="1664230"/>
                  </a:cubicBezTo>
                  <a:cubicBezTo>
                    <a:pt x="372551" y="1664230"/>
                    <a:pt x="0" y="1291679"/>
                    <a:pt x="0" y="832115"/>
                  </a:cubicBezTo>
                  <a:close/>
                </a:path>
              </a:pathLst>
            </a:custGeom>
            <a:solidFill>
              <a:srgbClr val="008CE2"/>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66581" tIns="266581" rIns="266581" bIns="266581"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p>
          </p:txBody>
        </p:sp>
        <p:pic>
          <p:nvPicPr>
            <p:cNvPr id="45" name="グラフィックス 44">
              <a:extLst>
                <a:ext uri="{FF2B5EF4-FFF2-40B4-BE49-F238E27FC236}">
                  <a16:creationId xmlns:a16="http://schemas.microsoft.com/office/drawing/2014/main" id="{21131C2B-958F-B6FB-A98A-74D4C79286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4521" y="5115276"/>
              <a:ext cx="597225" cy="634979"/>
            </a:xfrm>
            <a:prstGeom prst="rect">
              <a:avLst/>
            </a:prstGeom>
          </p:spPr>
        </p:pic>
      </p:grpSp>
      <p:grpSp>
        <p:nvGrpSpPr>
          <p:cNvPr id="49" name="グループ化 48">
            <a:extLst>
              <a:ext uri="{FF2B5EF4-FFF2-40B4-BE49-F238E27FC236}">
                <a16:creationId xmlns:a16="http://schemas.microsoft.com/office/drawing/2014/main" id="{87938BCC-89FF-E0AC-91E2-C71A84F149E1}"/>
              </a:ext>
            </a:extLst>
          </p:cNvPr>
          <p:cNvGrpSpPr/>
          <p:nvPr/>
        </p:nvGrpSpPr>
        <p:grpSpPr>
          <a:xfrm>
            <a:off x="4143191" y="2450008"/>
            <a:ext cx="1375396" cy="1375396"/>
            <a:chOff x="4039562" y="4794141"/>
            <a:chExt cx="1375396" cy="1375396"/>
          </a:xfrm>
        </p:grpSpPr>
        <p:sp>
          <p:nvSpPr>
            <p:cNvPr id="41" name="フリーフォーム 40">
              <a:extLst>
                <a:ext uri="{FF2B5EF4-FFF2-40B4-BE49-F238E27FC236}">
                  <a16:creationId xmlns:a16="http://schemas.microsoft.com/office/drawing/2014/main" id="{3C84A7D0-BA81-A91A-AA9E-4A0499521E21}"/>
                </a:ext>
              </a:extLst>
            </p:cNvPr>
            <p:cNvSpPr/>
            <p:nvPr/>
          </p:nvSpPr>
          <p:spPr>
            <a:xfrm>
              <a:off x="4039562" y="4794141"/>
              <a:ext cx="1375396" cy="1375396"/>
            </a:xfrm>
            <a:custGeom>
              <a:avLst/>
              <a:gdLst>
                <a:gd name="connsiteX0" fmla="*/ 0 w 1664229"/>
                <a:gd name="connsiteY0" fmla="*/ 832115 h 1664229"/>
                <a:gd name="connsiteX1" fmla="*/ 832115 w 1664229"/>
                <a:gd name="connsiteY1" fmla="*/ 0 h 1664229"/>
                <a:gd name="connsiteX2" fmla="*/ 1664230 w 1664229"/>
                <a:gd name="connsiteY2" fmla="*/ 832115 h 1664229"/>
                <a:gd name="connsiteX3" fmla="*/ 832115 w 1664229"/>
                <a:gd name="connsiteY3" fmla="*/ 1664230 h 1664229"/>
                <a:gd name="connsiteX4" fmla="*/ 0 w 1664229"/>
                <a:gd name="connsiteY4" fmla="*/ 832115 h 1664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229" h="1664229">
                  <a:moveTo>
                    <a:pt x="0" y="832115"/>
                  </a:moveTo>
                  <a:cubicBezTo>
                    <a:pt x="0" y="372551"/>
                    <a:pt x="372551" y="0"/>
                    <a:pt x="832115" y="0"/>
                  </a:cubicBezTo>
                  <a:cubicBezTo>
                    <a:pt x="1291679" y="0"/>
                    <a:pt x="1664230" y="372551"/>
                    <a:pt x="1664230" y="832115"/>
                  </a:cubicBezTo>
                  <a:cubicBezTo>
                    <a:pt x="1664230" y="1291679"/>
                    <a:pt x="1291679" y="1664230"/>
                    <a:pt x="832115" y="1664230"/>
                  </a:cubicBezTo>
                  <a:cubicBezTo>
                    <a:pt x="372551" y="1664230"/>
                    <a:pt x="0" y="1291679"/>
                    <a:pt x="0" y="832115"/>
                  </a:cubicBezTo>
                  <a:close/>
                </a:path>
              </a:pathLst>
            </a:custGeom>
            <a:solidFill>
              <a:srgbClr val="008CE2"/>
            </a:soli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266581" tIns="266581" rIns="266581" bIns="266581" numCol="1" spcCol="1270" anchor="ctr" anchorCtr="0">
              <a:noAutofit/>
            </a:bodyPr>
            <a:lstStyle/>
            <a:p>
              <a:pPr marL="0" lvl="0" indent="0" algn="ctr" defTabSz="800100">
                <a:lnSpc>
                  <a:spcPct val="90000"/>
                </a:lnSpc>
                <a:spcBef>
                  <a:spcPct val="0"/>
                </a:spcBef>
                <a:spcAft>
                  <a:spcPct val="35000"/>
                </a:spcAft>
                <a:buNone/>
              </a:pPr>
              <a:endParaRPr kumimoji="1" lang="ja-JP" altLang="en-US" sz="1800" kern="1200"/>
            </a:p>
          </p:txBody>
        </p:sp>
        <p:pic>
          <p:nvPicPr>
            <p:cNvPr id="42" name="グラフィックス 41">
              <a:extLst>
                <a:ext uri="{FF2B5EF4-FFF2-40B4-BE49-F238E27FC236}">
                  <a16:creationId xmlns:a16="http://schemas.microsoft.com/office/drawing/2014/main" id="{7B2AD151-9DC3-24A7-CF3C-5653B3A5E1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52073" y="5134154"/>
              <a:ext cx="574915" cy="597225"/>
            </a:xfrm>
            <a:prstGeom prst="rect">
              <a:avLst/>
            </a:prstGeom>
          </p:spPr>
        </p:pic>
      </p:grpSp>
      <p:sp>
        <p:nvSpPr>
          <p:cNvPr id="2" name="タイトル 1">
            <a:extLst>
              <a:ext uri="{FF2B5EF4-FFF2-40B4-BE49-F238E27FC236}">
                <a16:creationId xmlns:a16="http://schemas.microsoft.com/office/drawing/2014/main" id="{144F18DB-ECBB-8700-1B56-FDEE352EEE60}"/>
              </a:ext>
            </a:extLst>
          </p:cNvPr>
          <p:cNvSpPr>
            <a:spLocks noGrp="1"/>
          </p:cNvSpPr>
          <p:nvPr>
            <p:ph type="title"/>
          </p:nvPr>
        </p:nvSpPr>
        <p:spPr/>
        <p:txBody>
          <a:bodyPr/>
          <a:lstStyle/>
          <a:p>
            <a:r>
              <a:rPr kumimoji="1" lang="ja-JP" altLang="en-US"/>
              <a:t>コンテンツセールス・マーケティングの支援会社</a:t>
            </a:r>
          </a:p>
        </p:txBody>
      </p:sp>
      <p:sp>
        <p:nvSpPr>
          <p:cNvPr id="3" name="コンテンツ プレースホルダー 2">
            <a:extLst>
              <a:ext uri="{FF2B5EF4-FFF2-40B4-BE49-F238E27FC236}">
                <a16:creationId xmlns:a16="http://schemas.microsoft.com/office/drawing/2014/main" id="{6D85214B-6F42-2425-8454-CF2A75CDBDB9}"/>
              </a:ext>
            </a:extLst>
          </p:cNvPr>
          <p:cNvSpPr>
            <a:spLocks noGrp="1"/>
          </p:cNvSpPr>
          <p:nvPr>
            <p:ph idx="1"/>
          </p:nvPr>
        </p:nvSpPr>
        <p:spPr/>
        <p:txBody>
          <a:bodyPr>
            <a:normAutofit/>
          </a:bodyPr>
          <a:lstStyle/>
          <a:p>
            <a:r>
              <a:rPr kumimoji="1" lang="ja-JP" altLang="en-US"/>
              <a:t>株式会社</a:t>
            </a:r>
            <a:r>
              <a:rPr kumimoji="1" lang="en-US" altLang="ja-JP" dirty="0"/>
              <a:t>Cone</a:t>
            </a:r>
            <a:r>
              <a:rPr kumimoji="1" lang="ja-JP" altLang="en-US"/>
              <a:t>は、</a:t>
            </a:r>
            <a:r>
              <a:rPr kumimoji="1" lang="en-US" altLang="ja-JP" dirty="0"/>
              <a:t>3</a:t>
            </a:r>
            <a:r>
              <a:rPr kumimoji="1" lang="ja-JP" altLang="en-US"/>
              <a:t>つの</a:t>
            </a:r>
            <a:r>
              <a:rPr kumimoji="1" lang="en-US" altLang="ja-JP" dirty="0"/>
              <a:t>BPO</a:t>
            </a:r>
            <a:r>
              <a:rPr kumimoji="1" lang="ja-JP" altLang="en-US"/>
              <a:t>事業・</a:t>
            </a:r>
            <a:r>
              <a:rPr kumimoji="1" lang="en-US" altLang="ja-JP" dirty="0"/>
              <a:t>1</a:t>
            </a:r>
            <a:r>
              <a:rPr kumimoji="1" lang="ja-JP" altLang="en-US"/>
              <a:t>つの</a:t>
            </a:r>
            <a:r>
              <a:rPr kumimoji="1" lang="en-US" altLang="ja-JP" dirty="0"/>
              <a:t>SaaS</a:t>
            </a:r>
            <a:r>
              <a:rPr kumimoji="1" lang="ja-JP" altLang="en-US"/>
              <a:t>事業を軸に、</a:t>
            </a:r>
            <a:endParaRPr kumimoji="1" lang="en-US" altLang="ja-JP" dirty="0"/>
          </a:p>
          <a:p>
            <a:r>
              <a:rPr kumimoji="1" lang="en-US" altLang="ja-JP" dirty="0" err="1"/>
              <a:t>BtoB</a:t>
            </a:r>
            <a:r>
              <a:rPr kumimoji="1" lang="ja-JP" altLang="en-US"/>
              <a:t>企業の</a:t>
            </a:r>
            <a:r>
              <a:rPr lang="ja-JP" altLang="en-US"/>
              <a:t>コンテンツセールス・マーケティングを包括的に支援しています。</a:t>
            </a:r>
            <a:endParaRPr kumimoji="1" lang="ja-JP" altLang="en-US"/>
          </a:p>
        </p:txBody>
      </p:sp>
      <p:sp>
        <p:nvSpPr>
          <p:cNvPr id="4" name="日付プレースホルダー 3">
            <a:extLst>
              <a:ext uri="{FF2B5EF4-FFF2-40B4-BE49-F238E27FC236}">
                <a16:creationId xmlns:a16="http://schemas.microsoft.com/office/drawing/2014/main" id="{DB7DEE85-964E-80DC-9A45-5A2572000363}"/>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89B09CC4-7638-7E6C-097B-864F66BA23DD}"/>
              </a:ext>
            </a:extLst>
          </p:cNvPr>
          <p:cNvSpPr>
            <a:spLocks noGrp="1"/>
          </p:cNvSpPr>
          <p:nvPr>
            <p:ph type="sldNum" sz="quarter" idx="12"/>
          </p:nvPr>
        </p:nvSpPr>
        <p:spPr/>
        <p:txBody>
          <a:bodyPr/>
          <a:lstStyle/>
          <a:p>
            <a:fld id="{E310EA0D-2252-9045-A82C-BA460C3629D0}" type="slidenum">
              <a:rPr lang="ja-JP" altLang="en-US" smtClean="0"/>
              <a:pPr/>
              <a:t>3</a:t>
            </a:fld>
            <a:endParaRPr lang="ja-JP" altLang="en-US"/>
          </a:p>
        </p:txBody>
      </p:sp>
      <p:sp>
        <p:nvSpPr>
          <p:cNvPr id="53" name="角丸四角形 52">
            <a:extLst>
              <a:ext uri="{FF2B5EF4-FFF2-40B4-BE49-F238E27FC236}">
                <a16:creationId xmlns:a16="http://schemas.microsoft.com/office/drawing/2014/main" id="{DE189538-C408-F0A6-265B-A3661CE10CCF}"/>
              </a:ext>
            </a:extLst>
          </p:cNvPr>
          <p:cNvSpPr/>
          <p:nvPr/>
        </p:nvSpPr>
        <p:spPr>
          <a:xfrm>
            <a:off x="432597" y="2450008"/>
            <a:ext cx="3324601" cy="137539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r">
              <a:spcBef>
                <a:spcPts val="600"/>
              </a:spcBef>
            </a:pPr>
            <a:r>
              <a:rPr kumimoji="1" lang="en-US" altLang="ja-JP" sz="10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BPO</a:t>
            </a:r>
            <a:r>
              <a:rPr kumimoji="1" lang="ja-JP" altLang="en-US" sz="1000" b="1">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事業</a:t>
            </a:r>
            <a:r>
              <a:rPr kumimoji="1" lang="en-US" altLang="ja-JP" sz="10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 / c-web</a:t>
            </a:r>
            <a:endParaRPr kumimoji="1" lang="en-US" altLang="ja-JP" sz="105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endParaRPr>
          </a:p>
          <a:p>
            <a:pPr algn="r">
              <a:spcBef>
                <a:spcPts val="600"/>
              </a:spcBef>
            </a:pPr>
            <a:r>
              <a:rPr kumimoji="1" lang="en-US" altLang="ja-JP" sz="1600" b="1" dirty="0" err="1">
                <a:solidFill>
                  <a:srgbClr val="1A96F0"/>
                </a:solidFill>
                <a:latin typeface="Montserrat SemiBold" pitchFamily="2" charset="0"/>
                <a:ea typeface="Yu Gothic" panose="020B0400000000000000" pitchFamily="34" charset="-128"/>
                <a:cs typeface="FUTURA MEDIUM" panose="020B0602020204020303" pitchFamily="34" charset="-79"/>
              </a:rPr>
              <a:t>BtoB</a:t>
            </a:r>
            <a:r>
              <a:rPr kumimoji="1" lang="ja-JP" altLang="en-US" sz="1600" b="1">
                <a:solidFill>
                  <a:srgbClr val="1A96F0"/>
                </a:solidFill>
                <a:latin typeface="Montserrat SemiBold" pitchFamily="2" charset="0"/>
                <a:ea typeface="Yu Gothic" panose="020B0400000000000000" pitchFamily="34" charset="-128"/>
                <a:cs typeface="FUTURA MEDIUM" panose="020B0602020204020303" pitchFamily="34" charset="-79"/>
              </a:rPr>
              <a:t>サイト制作サービス</a:t>
            </a:r>
            <a:endParaRPr kumimoji="1" lang="en-US" altLang="ja-JP" sz="1600" b="1" dirty="0">
              <a:solidFill>
                <a:srgbClr val="1A96F0"/>
              </a:solidFill>
              <a:latin typeface="Montserrat SemiBold" pitchFamily="2" charset="0"/>
              <a:ea typeface="Yu Gothic" panose="020B0400000000000000" pitchFamily="34" charset="-128"/>
              <a:cs typeface="FUTURA MEDIUM" panose="020B0602020204020303" pitchFamily="34" charset="-79"/>
            </a:endParaRPr>
          </a:p>
          <a:p>
            <a:pPr algn="r">
              <a:spcBef>
                <a:spcPts val="1200"/>
              </a:spcBef>
            </a:pP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事業運営に必要なサービスサイトから</a:t>
            </a:r>
            <a:endPar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lgn="r">
              <a:spcBef>
                <a:spcPts val="600"/>
              </a:spcBef>
            </a:pPr>
            <a:r>
              <a:rPr kumimoji="1"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コンテンツマーケに必要なオウンドメディアなど</a:t>
            </a:r>
            <a:endParaRPr kumimoji="1"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lgn="r">
              <a:spcBef>
                <a:spcPts val="600"/>
              </a:spcBef>
            </a:pPr>
            <a:r>
              <a:rPr lang="en-US" altLang="ja-JP" sz="1050" b="1" dirty="0" err="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BtoB</a:t>
            </a: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に必要な、</a:t>
            </a:r>
            <a:r>
              <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CV</a:t>
            </a: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獲得に繋がるサイトを制作</a:t>
            </a:r>
            <a:endPar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56" name="角丸四角形 55">
            <a:extLst>
              <a:ext uri="{FF2B5EF4-FFF2-40B4-BE49-F238E27FC236}">
                <a16:creationId xmlns:a16="http://schemas.microsoft.com/office/drawing/2014/main" id="{DA020724-9B9A-DED8-D299-8056F7AABEE2}"/>
              </a:ext>
            </a:extLst>
          </p:cNvPr>
          <p:cNvSpPr/>
          <p:nvPr/>
        </p:nvSpPr>
        <p:spPr>
          <a:xfrm>
            <a:off x="432597" y="4964660"/>
            <a:ext cx="3324601" cy="137539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r">
              <a:spcBef>
                <a:spcPts val="600"/>
              </a:spcBef>
            </a:pPr>
            <a:r>
              <a:rPr kumimoji="1" lang="en-US" altLang="ja-JP" sz="10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BPO</a:t>
            </a:r>
            <a:r>
              <a:rPr kumimoji="1" lang="ja-JP" altLang="en-US" sz="1000" b="1">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事業</a:t>
            </a:r>
            <a:r>
              <a:rPr kumimoji="1" lang="en-US" altLang="ja-JP" sz="10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 / c-blog</a:t>
            </a:r>
            <a:endParaRPr kumimoji="1" lang="en-US" altLang="ja-JP" sz="105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endParaRPr>
          </a:p>
          <a:p>
            <a:pPr algn="r">
              <a:spcBef>
                <a:spcPts val="600"/>
              </a:spcBef>
            </a:pPr>
            <a:r>
              <a:rPr kumimoji="1" lang="ja-JP" altLang="en-US" sz="1600" b="1">
                <a:solidFill>
                  <a:srgbClr val="1A96F0"/>
                </a:solidFill>
                <a:latin typeface="Montserrat SemiBold" pitchFamily="2" charset="0"/>
                <a:ea typeface="Yu Gothic" panose="020B0400000000000000" pitchFamily="34" charset="-128"/>
                <a:cs typeface="FUTURA MEDIUM" panose="020B0602020204020303" pitchFamily="34" charset="-79"/>
              </a:rPr>
              <a:t>記事作成代行サービス</a:t>
            </a:r>
            <a:endParaRPr kumimoji="1" lang="en-US" altLang="ja-JP" sz="1600" b="1" dirty="0">
              <a:solidFill>
                <a:srgbClr val="1A96F0"/>
              </a:solidFill>
              <a:latin typeface="Montserrat SemiBold" pitchFamily="2" charset="0"/>
              <a:ea typeface="Yu Gothic" panose="020B0400000000000000" pitchFamily="34" charset="-128"/>
              <a:cs typeface="FUTURA MEDIUM" panose="020B0602020204020303" pitchFamily="34" charset="-79"/>
            </a:endParaRPr>
          </a:p>
          <a:p>
            <a:pPr algn="r">
              <a:spcBef>
                <a:spcPts val="1200"/>
              </a:spcBef>
            </a:pP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コンテンツマーケを通した</a:t>
            </a:r>
            <a:r>
              <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CV</a:t>
            </a: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獲得のために</a:t>
            </a:r>
            <a:endPar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lgn="r">
              <a:spcBef>
                <a:spcPts val="600"/>
              </a:spcBef>
            </a:pPr>
            <a:r>
              <a:rPr kumimoji="1"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SEO</a:t>
            </a:r>
            <a:r>
              <a:rPr kumimoji="1"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記事・ホワイトペーパー作成を継続支援</a:t>
            </a:r>
            <a:endParaRPr kumimoji="1"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lgn="r">
              <a:spcBef>
                <a:spcPts val="600"/>
              </a:spcBef>
            </a:pPr>
            <a:r>
              <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KW</a:t>
            </a: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選定から構成作成・執筆まで一気通貫で対応</a:t>
            </a:r>
            <a:endPar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57" name="角丸四角形 56">
            <a:extLst>
              <a:ext uri="{FF2B5EF4-FFF2-40B4-BE49-F238E27FC236}">
                <a16:creationId xmlns:a16="http://schemas.microsoft.com/office/drawing/2014/main" id="{FD152C3F-FDB6-9E96-AD13-1B714B8CD3D2}"/>
              </a:ext>
            </a:extLst>
          </p:cNvPr>
          <p:cNvSpPr/>
          <p:nvPr/>
        </p:nvSpPr>
        <p:spPr>
          <a:xfrm>
            <a:off x="8434802" y="2450008"/>
            <a:ext cx="3324601" cy="137539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spcBef>
                <a:spcPts val="600"/>
              </a:spcBef>
            </a:pPr>
            <a:r>
              <a:rPr kumimoji="1" lang="en-US" altLang="ja-JP" sz="10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BPO</a:t>
            </a:r>
            <a:r>
              <a:rPr kumimoji="1" lang="ja-JP" altLang="en-US" sz="1000" b="1">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事業</a:t>
            </a:r>
            <a:r>
              <a:rPr kumimoji="1" lang="en-US" altLang="ja-JP" sz="10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 / c-slide</a:t>
            </a:r>
            <a:endParaRPr kumimoji="1" lang="en-US" altLang="ja-JP" sz="105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endParaRPr>
          </a:p>
          <a:p>
            <a:pPr>
              <a:spcBef>
                <a:spcPts val="600"/>
              </a:spcBef>
            </a:pPr>
            <a:r>
              <a:rPr kumimoji="1" lang="ja-JP" altLang="en-US" sz="1600" b="1">
                <a:solidFill>
                  <a:srgbClr val="1A96F0"/>
                </a:solidFill>
                <a:latin typeface="Montserrat SemiBold" pitchFamily="2" charset="0"/>
                <a:ea typeface="Yu Gothic" panose="020B0400000000000000" pitchFamily="34" charset="-128"/>
                <a:cs typeface="FUTURA MEDIUM" panose="020B0602020204020303" pitchFamily="34" charset="-79"/>
              </a:rPr>
              <a:t>資料作成代行サービス</a:t>
            </a:r>
            <a:endParaRPr kumimoji="1" lang="en-US" altLang="ja-JP" sz="1600" b="1" dirty="0">
              <a:solidFill>
                <a:srgbClr val="1A96F0"/>
              </a:solidFill>
              <a:latin typeface="Montserrat SemiBold" pitchFamily="2" charset="0"/>
              <a:ea typeface="Yu Gothic" panose="020B0400000000000000" pitchFamily="34" charset="-128"/>
              <a:cs typeface="FUTURA MEDIUM" panose="020B0602020204020303" pitchFamily="34" charset="-79"/>
            </a:endParaRPr>
          </a:p>
          <a:p>
            <a:pPr>
              <a:spcBef>
                <a:spcPts val="1200"/>
              </a:spcBef>
            </a:pP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セールス・マーケ領域をはじめ、企業活動に必要な</a:t>
            </a:r>
            <a:endPar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spcBef>
                <a:spcPts val="600"/>
              </a:spcBef>
            </a:pPr>
            <a:r>
              <a:rPr kumimoji="1"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資料コンテンツの制作を構成作成からサポート</a:t>
            </a:r>
            <a:endParaRPr kumimoji="1"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spcBef>
                <a:spcPts val="600"/>
              </a:spcBef>
            </a:pP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ビジネスデザインを重視した支援で成果向上を実現</a:t>
            </a:r>
            <a:endPar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58" name="角丸四角形 57">
            <a:extLst>
              <a:ext uri="{FF2B5EF4-FFF2-40B4-BE49-F238E27FC236}">
                <a16:creationId xmlns:a16="http://schemas.microsoft.com/office/drawing/2014/main" id="{EC87B38C-F115-3FBB-07F0-47A8F3E64CEF}"/>
              </a:ext>
            </a:extLst>
          </p:cNvPr>
          <p:cNvSpPr/>
          <p:nvPr/>
        </p:nvSpPr>
        <p:spPr>
          <a:xfrm>
            <a:off x="8434802" y="4964660"/>
            <a:ext cx="3324601" cy="137539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spcBef>
                <a:spcPts val="600"/>
              </a:spcBef>
            </a:pPr>
            <a:r>
              <a:rPr kumimoji="1" lang="en-US" altLang="ja-JP" sz="10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SaaS</a:t>
            </a:r>
            <a:r>
              <a:rPr kumimoji="1" lang="ja-JP" altLang="en-US" sz="1000" b="1">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事業</a:t>
            </a:r>
            <a:r>
              <a:rPr kumimoji="1" lang="en-US" altLang="ja-JP" sz="100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 / </a:t>
            </a:r>
            <a:r>
              <a:rPr kumimoji="1" lang="en-US" altLang="ja-JP" sz="1000" b="1" dirty="0" err="1">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rPr>
              <a:t>formmate</a:t>
            </a:r>
            <a:endParaRPr kumimoji="1" lang="en-US" altLang="ja-JP" sz="1050" b="1" dirty="0">
              <a:solidFill>
                <a:schemeClr val="tx1">
                  <a:lumMod val="50000"/>
                  <a:lumOff val="50000"/>
                </a:schemeClr>
              </a:solidFill>
              <a:latin typeface="Montserrat SemiBold" pitchFamily="2" charset="0"/>
              <a:ea typeface="Yu Gothic" panose="020B0400000000000000" pitchFamily="34" charset="-128"/>
              <a:cs typeface="FUTURA MEDIUM" panose="020B0602020204020303" pitchFamily="34" charset="-79"/>
            </a:endParaRPr>
          </a:p>
          <a:p>
            <a:pPr>
              <a:spcBef>
                <a:spcPts val="600"/>
              </a:spcBef>
            </a:pPr>
            <a:r>
              <a:rPr kumimoji="1" lang="en-US" altLang="ja-JP" sz="1600" b="1" dirty="0" err="1">
                <a:solidFill>
                  <a:srgbClr val="3D61F4"/>
                </a:solidFill>
                <a:latin typeface="Montserrat SemiBold" pitchFamily="2" charset="0"/>
                <a:ea typeface="Yu Gothic" panose="020B0400000000000000" pitchFamily="34" charset="-128"/>
                <a:cs typeface="FUTURA MEDIUM" panose="020B0602020204020303" pitchFamily="34" charset="-79"/>
              </a:rPr>
              <a:t>BtoB</a:t>
            </a:r>
            <a:r>
              <a:rPr kumimoji="1" lang="ja-JP" altLang="en-US" sz="1600" b="1">
                <a:solidFill>
                  <a:srgbClr val="3D61F4"/>
                </a:solidFill>
                <a:latin typeface="Montserrat SemiBold" pitchFamily="2" charset="0"/>
                <a:ea typeface="Yu Gothic" panose="020B0400000000000000" pitchFamily="34" charset="-128"/>
                <a:cs typeface="FUTURA MEDIUM" panose="020B0602020204020303" pitchFamily="34" charset="-79"/>
              </a:rPr>
              <a:t>フォーム作成ツール</a:t>
            </a:r>
            <a:endParaRPr kumimoji="1" lang="en-US" altLang="ja-JP" sz="1600" b="1" dirty="0">
              <a:solidFill>
                <a:srgbClr val="3D61F4"/>
              </a:solidFill>
              <a:latin typeface="Montserrat SemiBold" pitchFamily="2" charset="0"/>
              <a:ea typeface="Yu Gothic" panose="020B0400000000000000" pitchFamily="34" charset="-128"/>
              <a:cs typeface="FUTURA MEDIUM" panose="020B0602020204020303" pitchFamily="34" charset="-79"/>
            </a:endParaRPr>
          </a:p>
          <a:p>
            <a:pPr>
              <a:spcBef>
                <a:spcPts val="1200"/>
              </a:spcBef>
            </a:pP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お問い合わせや資料請求等のフォームを作成可能</a:t>
            </a:r>
            <a:endPar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spcBef>
                <a:spcPts val="600"/>
              </a:spcBef>
            </a:pPr>
            <a:r>
              <a:rPr kumimoji="1"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自動での商談獲得の仕組みを提供し、</a:t>
            </a:r>
            <a:endParaRPr kumimoji="1"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spcBef>
                <a:spcPts val="600"/>
              </a:spcBef>
            </a:pPr>
            <a:r>
              <a:rPr lang="ja-JP" altLang="en-US" sz="105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商談数増加・リード対応工数の削減を実現</a:t>
            </a:r>
            <a:endParaRPr lang="en-US" altLang="ja-JP" sz="105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pic>
        <p:nvPicPr>
          <p:cNvPr id="61" name="図 60" descr="アイコン&#10;&#10;AI 生成コンテンツは誤りを含む可能性があります。">
            <a:extLst>
              <a:ext uri="{FF2B5EF4-FFF2-40B4-BE49-F238E27FC236}">
                <a16:creationId xmlns:a16="http://schemas.microsoft.com/office/drawing/2014/main" id="{E241B926-AE0A-226D-C084-824995BAD8A9}"/>
              </a:ext>
            </a:extLst>
          </p:cNvPr>
          <p:cNvPicPr>
            <a:picLocks noChangeAspect="1"/>
          </p:cNvPicPr>
          <p:nvPr/>
        </p:nvPicPr>
        <p:blipFill>
          <a:blip r:embed="rId10"/>
          <a:stretch>
            <a:fillRect/>
          </a:stretch>
        </p:blipFill>
        <p:spPr>
          <a:xfrm>
            <a:off x="6871839" y="5163086"/>
            <a:ext cx="978544" cy="978544"/>
          </a:xfrm>
          <a:prstGeom prst="rect">
            <a:avLst/>
          </a:prstGeom>
        </p:spPr>
      </p:pic>
    </p:spTree>
    <p:extLst>
      <p:ext uri="{BB962C8B-B14F-4D97-AF65-F5344CB8AC3E}">
        <p14:creationId xmlns:p14="http://schemas.microsoft.com/office/powerpoint/2010/main" val="3225945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592B5B-335B-5B4C-820C-1E855EA889D2}"/>
              </a:ext>
            </a:extLst>
          </p:cNvPr>
          <p:cNvSpPr>
            <a:spLocks noGrp="1"/>
          </p:cNvSpPr>
          <p:nvPr>
            <p:ph type="title"/>
          </p:nvPr>
        </p:nvSpPr>
        <p:spPr/>
        <p:txBody>
          <a:bodyPr/>
          <a:lstStyle/>
          <a:p>
            <a:r>
              <a:rPr lang="ja-JP" altLang="en-US"/>
              <a:t>弊社</a:t>
            </a:r>
            <a:r>
              <a:rPr kumimoji="1" lang="ja-JP" altLang="en-US"/>
              <a:t>の支援スタイル</a:t>
            </a:r>
          </a:p>
        </p:txBody>
      </p:sp>
      <p:sp>
        <p:nvSpPr>
          <p:cNvPr id="4" name="日付プレースホルダー 3">
            <a:extLst>
              <a:ext uri="{FF2B5EF4-FFF2-40B4-BE49-F238E27FC236}">
                <a16:creationId xmlns:a16="http://schemas.microsoft.com/office/drawing/2014/main" id="{1FBFA119-669C-234E-9940-368B461148F6}"/>
              </a:ext>
            </a:extLst>
          </p:cNvPr>
          <p:cNvSpPr>
            <a:spLocks noGrp="1"/>
          </p:cNvSpPr>
          <p:nvPr>
            <p:ph type="dt" sz="half" idx="10"/>
          </p:nvPr>
        </p:nvSpPr>
        <p:spPr/>
        <p:txBody>
          <a:bodyPr/>
          <a:lstStyle/>
          <a:p>
            <a:r>
              <a:rPr lang="en-US" altLang="ja-JP"/>
              <a:t>© Cone Inc.</a:t>
            </a:r>
            <a:endParaRPr lang="ja-JP" altLang="en-US"/>
          </a:p>
        </p:txBody>
      </p:sp>
      <p:sp>
        <p:nvSpPr>
          <p:cNvPr id="15" name="スライド番号プレースホルダー 14">
            <a:extLst>
              <a:ext uri="{FF2B5EF4-FFF2-40B4-BE49-F238E27FC236}">
                <a16:creationId xmlns:a16="http://schemas.microsoft.com/office/drawing/2014/main" id="{C84B97AF-295C-17B5-DEBA-983DA4FBAFB1}"/>
              </a:ext>
            </a:extLst>
          </p:cNvPr>
          <p:cNvSpPr>
            <a:spLocks noGrp="1"/>
          </p:cNvSpPr>
          <p:nvPr>
            <p:ph type="sldNum" sz="quarter" idx="12"/>
          </p:nvPr>
        </p:nvSpPr>
        <p:spPr/>
        <p:txBody>
          <a:bodyPr/>
          <a:lstStyle/>
          <a:p>
            <a:fld id="{E310EA0D-2252-9045-A82C-BA460C3629D0}" type="slidenum">
              <a:rPr lang="ja-JP" altLang="en-US" smtClean="0"/>
              <a:pPr/>
              <a:t>4</a:t>
            </a:fld>
            <a:endParaRPr lang="ja-JP" altLang="en-US"/>
          </a:p>
        </p:txBody>
      </p:sp>
      <p:grpSp>
        <p:nvGrpSpPr>
          <p:cNvPr id="17" name="グループ化 16">
            <a:extLst>
              <a:ext uri="{FF2B5EF4-FFF2-40B4-BE49-F238E27FC236}">
                <a16:creationId xmlns:a16="http://schemas.microsoft.com/office/drawing/2014/main" id="{0B79CD4D-8486-D44A-6E53-CBC574E7F529}"/>
              </a:ext>
            </a:extLst>
          </p:cNvPr>
          <p:cNvGrpSpPr/>
          <p:nvPr/>
        </p:nvGrpSpPr>
        <p:grpSpPr>
          <a:xfrm>
            <a:off x="442913" y="2398388"/>
            <a:ext cx="11306175" cy="3792388"/>
            <a:chOff x="442913" y="2169127"/>
            <a:chExt cx="11306175" cy="3792388"/>
          </a:xfrm>
        </p:grpSpPr>
        <p:grpSp>
          <p:nvGrpSpPr>
            <p:cNvPr id="19" name="グループ化 18">
              <a:extLst>
                <a:ext uri="{FF2B5EF4-FFF2-40B4-BE49-F238E27FC236}">
                  <a16:creationId xmlns:a16="http://schemas.microsoft.com/office/drawing/2014/main" id="{92EC2BAD-803A-EE52-6E91-FB82697EBF15}"/>
                </a:ext>
              </a:extLst>
            </p:cNvPr>
            <p:cNvGrpSpPr/>
            <p:nvPr/>
          </p:nvGrpSpPr>
          <p:grpSpPr>
            <a:xfrm flipH="1">
              <a:off x="442913" y="2178773"/>
              <a:ext cx="3937549" cy="3782742"/>
              <a:chOff x="663480" y="2178773"/>
              <a:chExt cx="4411336" cy="4237902"/>
            </a:xfrm>
          </p:grpSpPr>
          <p:grpSp>
            <p:nvGrpSpPr>
              <p:cNvPr id="44" name="グループ化 43">
                <a:extLst>
                  <a:ext uri="{FF2B5EF4-FFF2-40B4-BE49-F238E27FC236}">
                    <a16:creationId xmlns:a16="http://schemas.microsoft.com/office/drawing/2014/main" id="{DEC85D57-1F74-261B-B9F3-7EE09FEFD292}"/>
                  </a:ext>
                </a:extLst>
              </p:cNvPr>
              <p:cNvGrpSpPr/>
              <p:nvPr/>
            </p:nvGrpSpPr>
            <p:grpSpPr>
              <a:xfrm>
                <a:off x="663480" y="2178773"/>
                <a:ext cx="4411336" cy="4237902"/>
                <a:chOff x="883026" y="2178773"/>
                <a:chExt cx="4852470" cy="4237902"/>
              </a:xfrm>
              <a:gradFill>
                <a:gsLst>
                  <a:gs pos="0">
                    <a:srgbClr val="1A96F0">
                      <a:alpha val="85000"/>
                    </a:srgbClr>
                  </a:gs>
                  <a:gs pos="99000">
                    <a:srgbClr val="62D3C9">
                      <a:alpha val="85000"/>
                    </a:srgbClr>
                  </a:gs>
                </a:gsLst>
                <a:lin ang="16200000" scaled="1"/>
              </a:gradFill>
            </p:grpSpPr>
            <p:sp>
              <p:nvSpPr>
                <p:cNvPr id="50" name="ひし形 49">
                  <a:extLst>
                    <a:ext uri="{FF2B5EF4-FFF2-40B4-BE49-F238E27FC236}">
                      <a16:creationId xmlns:a16="http://schemas.microsoft.com/office/drawing/2014/main" id="{94244051-7EFE-0AAD-FEA7-EF0923994C39}"/>
                    </a:ext>
                  </a:extLst>
                </p:cNvPr>
                <p:cNvSpPr/>
                <p:nvPr/>
              </p:nvSpPr>
              <p:spPr>
                <a:xfrm>
                  <a:off x="883026" y="4970307"/>
                  <a:ext cx="4852470" cy="1446368"/>
                </a:xfrm>
                <a:prstGeom prst="diamond">
                  <a:avLst/>
                </a:prstGeom>
                <a:grpFill/>
                <a:ln w="63500">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51" name="ひし形 50">
                  <a:extLst>
                    <a:ext uri="{FF2B5EF4-FFF2-40B4-BE49-F238E27FC236}">
                      <a16:creationId xmlns:a16="http://schemas.microsoft.com/office/drawing/2014/main" id="{8C6AA709-2FB8-FA99-F8D7-F41D1E730EDC}"/>
                    </a:ext>
                  </a:extLst>
                </p:cNvPr>
                <p:cNvSpPr/>
                <p:nvPr/>
              </p:nvSpPr>
              <p:spPr>
                <a:xfrm>
                  <a:off x="883026" y="4272422"/>
                  <a:ext cx="4852470" cy="1446368"/>
                </a:xfrm>
                <a:prstGeom prst="diamond">
                  <a:avLst/>
                </a:prstGeom>
                <a:grpFill/>
                <a:ln w="63500">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52" name="ひし形 51">
                  <a:extLst>
                    <a:ext uri="{FF2B5EF4-FFF2-40B4-BE49-F238E27FC236}">
                      <a16:creationId xmlns:a16="http://schemas.microsoft.com/office/drawing/2014/main" id="{C144599D-FFA9-4435-8FE9-011625BEE554}"/>
                    </a:ext>
                  </a:extLst>
                </p:cNvPr>
                <p:cNvSpPr/>
                <p:nvPr/>
              </p:nvSpPr>
              <p:spPr>
                <a:xfrm>
                  <a:off x="883026" y="3574539"/>
                  <a:ext cx="4852470" cy="1446368"/>
                </a:xfrm>
                <a:prstGeom prst="diamond">
                  <a:avLst/>
                </a:prstGeom>
                <a:grpFill/>
                <a:ln w="63500">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53" name="ひし形 52">
                  <a:extLst>
                    <a:ext uri="{FF2B5EF4-FFF2-40B4-BE49-F238E27FC236}">
                      <a16:creationId xmlns:a16="http://schemas.microsoft.com/office/drawing/2014/main" id="{A54F17B5-F729-C445-4FD1-17925A1334FF}"/>
                    </a:ext>
                  </a:extLst>
                </p:cNvPr>
                <p:cNvSpPr/>
                <p:nvPr/>
              </p:nvSpPr>
              <p:spPr>
                <a:xfrm>
                  <a:off x="883026" y="2876656"/>
                  <a:ext cx="4852470" cy="1446368"/>
                </a:xfrm>
                <a:prstGeom prst="diamond">
                  <a:avLst/>
                </a:prstGeom>
                <a:grpFill/>
                <a:ln w="63500">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54" name="ひし形 53">
                  <a:extLst>
                    <a:ext uri="{FF2B5EF4-FFF2-40B4-BE49-F238E27FC236}">
                      <a16:creationId xmlns:a16="http://schemas.microsoft.com/office/drawing/2014/main" id="{98782B0F-72A1-0AAF-2F66-41CB76430DEC}"/>
                    </a:ext>
                  </a:extLst>
                </p:cNvPr>
                <p:cNvSpPr/>
                <p:nvPr/>
              </p:nvSpPr>
              <p:spPr>
                <a:xfrm>
                  <a:off x="883026" y="2178773"/>
                  <a:ext cx="4852470" cy="1446368"/>
                </a:xfrm>
                <a:prstGeom prst="diamond">
                  <a:avLst/>
                </a:prstGeom>
                <a:grpFill/>
                <a:ln w="63500">
                  <a:solidFill>
                    <a:srgbClr val="F7F7F7"/>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grpSp>
          <p:sp>
            <p:nvSpPr>
              <p:cNvPr id="45" name="角丸四角形 44">
                <a:extLst>
                  <a:ext uri="{FF2B5EF4-FFF2-40B4-BE49-F238E27FC236}">
                    <a16:creationId xmlns:a16="http://schemas.microsoft.com/office/drawing/2014/main" id="{7E3670CA-47EC-42D2-65C0-FD6DCAF886AC}"/>
                  </a:ext>
                </a:extLst>
              </p:cNvPr>
              <p:cNvSpPr/>
              <p:nvPr/>
            </p:nvSpPr>
            <p:spPr>
              <a:xfrm rot="1100624">
                <a:off x="1185912" y="5610562"/>
                <a:ext cx="1825393" cy="507839"/>
              </a:xfrm>
              <a:prstGeom prst="roundRect">
                <a:avLst>
                  <a:gd name="adj" fmla="val 0"/>
                </a:avLst>
              </a:prstGeom>
              <a:no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a:solidFill>
                      <a:schemeClr val="bg1"/>
                    </a:solidFill>
                    <a:latin typeface="Montserrat SemiBold" pitchFamily="2" charset="0"/>
                    <a:ea typeface="Yu Gothic" panose="020B0400000000000000" pitchFamily="34" charset="-128"/>
                    <a:cs typeface="FUTURA MEDIUM" panose="020B0602020204020303" pitchFamily="34" charset="-79"/>
                  </a:rPr>
                  <a:t>目的・ゴール整理</a:t>
                </a:r>
              </a:p>
            </p:txBody>
          </p:sp>
          <p:sp>
            <p:nvSpPr>
              <p:cNvPr id="46" name="角丸四角形 45">
                <a:extLst>
                  <a:ext uri="{FF2B5EF4-FFF2-40B4-BE49-F238E27FC236}">
                    <a16:creationId xmlns:a16="http://schemas.microsoft.com/office/drawing/2014/main" id="{B0BC0F30-6516-63E9-4C19-136DE2B4E59B}"/>
                  </a:ext>
                </a:extLst>
              </p:cNvPr>
              <p:cNvSpPr/>
              <p:nvPr/>
            </p:nvSpPr>
            <p:spPr>
              <a:xfrm rot="1100624">
                <a:off x="1185912" y="4914959"/>
                <a:ext cx="1825393" cy="507839"/>
              </a:xfrm>
              <a:prstGeom prst="roundRect">
                <a:avLst>
                  <a:gd name="adj" fmla="val 0"/>
                </a:avLst>
              </a:prstGeom>
              <a:no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a:solidFill>
                      <a:schemeClr val="bg1"/>
                    </a:solidFill>
                    <a:latin typeface="Montserrat SemiBold" pitchFamily="2" charset="0"/>
                    <a:ea typeface="Yu Gothic" panose="020B0400000000000000" pitchFamily="34" charset="-128"/>
                    <a:cs typeface="FUTURA MEDIUM" panose="020B0602020204020303" pitchFamily="34" charset="-79"/>
                  </a:rPr>
                  <a:t>ビジネス理解</a:t>
                </a:r>
              </a:p>
            </p:txBody>
          </p:sp>
          <p:sp>
            <p:nvSpPr>
              <p:cNvPr id="47" name="角丸四角形 46">
                <a:extLst>
                  <a:ext uri="{FF2B5EF4-FFF2-40B4-BE49-F238E27FC236}">
                    <a16:creationId xmlns:a16="http://schemas.microsoft.com/office/drawing/2014/main" id="{757AF935-4048-2399-F90E-AE575246C920}"/>
                  </a:ext>
                </a:extLst>
              </p:cNvPr>
              <p:cNvSpPr/>
              <p:nvPr/>
            </p:nvSpPr>
            <p:spPr>
              <a:xfrm rot="1100624">
                <a:off x="1185912" y="4189494"/>
                <a:ext cx="1825393" cy="507839"/>
              </a:xfrm>
              <a:prstGeom prst="roundRect">
                <a:avLst>
                  <a:gd name="adj" fmla="val 0"/>
                </a:avLst>
              </a:prstGeom>
              <a:no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a:solidFill>
                      <a:schemeClr val="bg1"/>
                    </a:solidFill>
                    <a:latin typeface="Montserrat SemiBold" pitchFamily="2" charset="0"/>
                    <a:ea typeface="Yu Gothic" panose="020B0400000000000000" pitchFamily="34" charset="-128"/>
                    <a:cs typeface="FUTURA MEDIUM" panose="020B0602020204020303" pitchFamily="34" charset="-79"/>
                  </a:rPr>
                  <a:t>最適な構成</a:t>
                </a:r>
              </a:p>
            </p:txBody>
          </p:sp>
          <p:sp>
            <p:nvSpPr>
              <p:cNvPr id="48" name="角丸四角形 47">
                <a:extLst>
                  <a:ext uri="{FF2B5EF4-FFF2-40B4-BE49-F238E27FC236}">
                    <a16:creationId xmlns:a16="http://schemas.microsoft.com/office/drawing/2014/main" id="{26CCCACD-BFA3-CACF-8B2A-3B461B74B114}"/>
                  </a:ext>
                </a:extLst>
              </p:cNvPr>
              <p:cNvSpPr/>
              <p:nvPr/>
            </p:nvSpPr>
            <p:spPr>
              <a:xfrm rot="1100624">
                <a:off x="1185912" y="3516910"/>
                <a:ext cx="1825393" cy="507839"/>
              </a:xfrm>
              <a:prstGeom prst="roundRect">
                <a:avLst>
                  <a:gd name="adj" fmla="val 0"/>
                </a:avLst>
              </a:prstGeom>
              <a:no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a:solidFill>
                      <a:schemeClr val="bg1"/>
                    </a:solidFill>
                    <a:latin typeface="Montserrat SemiBold" pitchFamily="2" charset="0"/>
                    <a:ea typeface="Yu Gothic" panose="020B0400000000000000" pitchFamily="34" charset="-128"/>
                    <a:cs typeface="FUTURA MEDIUM" panose="020B0602020204020303" pitchFamily="34" charset="-79"/>
                  </a:rPr>
                  <a:t>コンテンツ制作</a:t>
                </a:r>
              </a:p>
            </p:txBody>
          </p:sp>
          <p:sp>
            <p:nvSpPr>
              <p:cNvPr id="49" name="角丸四角形 48">
                <a:extLst>
                  <a:ext uri="{FF2B5EF4-FFF2-40B4-BE49-F238E27FC236}">
                    <a16:creationId xmlns:a16="http://schemas.microsoft.com/office/drawing/2014/main" id="{2E34B4DD-5A2A-3683-6583-A94E83DA0F1F}"/>
                  </a:ext>
                </a:extLst>
              </p:cNvPr>
              <p:cNvSpPr/>
              <p:nvPr/>
            </p:nvSpPr>
            <p:spPr>
              <a:xfrm rot="1100624">
                <a:off x="1185911" y="2834880"/>
                <a:ext cx="1825393" cy="507839"/>
              </a:xfrm>
              <a:prstGeom prst="roundRect">
                <a:avLst>
                  <a:gd name="adj" fmla="val 0"/>
                </a:avLst>
              </a:prstGeom>
              <a:no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a:solidFill>
                      <a:schemeClr val="bg1"/>
                    </a:solidFill>
                    <a:latin typeface="Montserrat SemiBold" pitchFamily="2" charset="0"/>
                    <a:ea typeface="Yu Gothic" panose="020B0400000000000000" pitchFamily="34" charset="-128"/>
                    <a:cs typeface="FUTURA MEDIUM" panose="020B0602020204020303" pitchFamily="34" charset="-79"/>
                  </a:rPr>
                  <a:t>活用支援</a:t>
                </a:r>
              </a:p>
            </p:txBody>
          </p:sp>
        </p:grpSp>
        <p:grpSp>
          <p:nvGrpSpPr>
            <p:cNvPr id="21" name="グループ化 20">
              <a:extLst>
                <a:ext uri="{FF2B5EF4-FFF2-40B4-BE49-F238E27FC236}">
                  <a16:creationId xmlns:a16="http://schemas.microsoft.com/office/drawing/2014/main" id="{8484D9B3-CAE5-077D-AF30-3B9AEBA034A0}"/>
                </a:ext>
              </a:extLst>
            </p:cNvPr>
            <p:cNvGrpSpPr/>
            <p:nvPr/>
          </p:nvGrpSpPr>
          <p:grpSpPr>
            <a:xfrm>
              <a:off x="5191115" y="2169127"/>
              <a:ext cx="6557973" cy="3780821"/>
              <a:chOff x="4727459" y="2169127"/>
              <a:chExt cx="6557973" cy="3780821"/>
            </a:xfrm>
          </p:grpSpPr>
          <p:sp>
            <p:nvSpPr>
              <p:cNvPr id="25" name="角丸四角形 24">
                <a:extLst>
                  <a:ext uri="{FF2B5EF4-FFF2-40B4-BE49-F238E27FC236}">
                    <a16:creationId xmlns:a16="http://schemas.microsoft.com/office/drawing/2014/main" id="{17E74D4A-221E-B98A-1010-FFC857BA08F5}"/>
                  </a:ext>
                </a:extLst>
              </p:cNvPr>
              <p:cNvSpPr/>
              <p:nvPr/>
            </p:nvSpPr>
            <p:spPr>
              <a:xfrm>
                <a:off x="4865971" y="5425391"/>
                <a:ext cx="6419461" cy="524557"/>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r>
                  <a:rPr kumimoji="1" lang="ja-JP" altLang="en-US" sz="14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資料作成を通して達成したい目的・ゴールを整理</a:t>
                </a:r>
              </a:p>
            </p:txBody>
          </p:sp>
          <p:sp>
            <p:nvSpPr>
              <p:cNvPr id="27" name="円/楕円 26">
                <a:extLst>
                  <a:ext uri="{FF2B5EF4-FFF2-40B4-BE49-F238E27FC236}">
                    <a16:creationId xmlns:a16="http://schemas.microsoft.com/office/drawing/2014/main" id="{725DC1B0-D594-05BC-99DD-7D4168E10DC7}"/>
                  </a:ext>
                </a:extLst>
              </p:cNvPr>
              <p:cNvSpPr/>
              <p:nvPr/>
            </p:nvSpPr>
            <p:spPr>
              <a:xfrm>
                <a:off x="4727459" y="5286879"/>
                <a:ext cx="277023" cy="277023"/>
              </a:xfrm>
              <a:prstGeom prst="ellipse">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solidFill>
                      <a:schemeClr val="bg1"/>
                    </a:solidFill>
                    <a:latin typeface="Montserrat SemiBold" pitchFamily="2" charset="0"/>
                    <a:ea typeface="Yu Gothic" panose="020B0400000000000000" pitchFamily="34" charset="-128"/>
                    <a:cs typeface="FUTURA MEDIUM" panose="020B0602020204020303" pitchFamily="34" charset="-79"/>
                  </a:rPr>
                  <a:t>1</a:t>
                </a:r>
                <a:endParaRPr kumimoji="1" lang="ja-JP" altLang="en-US" sz="1050" b="1">
                  <a:solidFill>
                    <a:schemeClr val="bg1"/>
                  </a:solidFill>
                  <a:latin typeface="Montserrat SemiBold" pitchFamily="2" charset="0"/>
                  <a:ea typeface="Yu Gothic" panose="020B0400000000000000" pitchFamily="34" charset="-128"/>
                  <a:cs typeface="FUTURA MEDIUM" panose="020B0602020204020303" pitchFamily="34" charset="-79"/>
                </a:endParaRPr>
              </a:p>
            </p:txBody>
          </p:sp>
          <p:sp>
            <p:nvSpPr>
              <p:cNvPr id="29" name="角丸四角形 28">
                <a:extLst>
                  <a:ext uri="{FF2B5EF4-FFF2-40B4-BE49-F238E27FC236}">
                    <a16:creationId xmlns:a16="http://schemas.microsoft.com/office/drawing/2014/main" id="{9A21BA6A-FF2E-E264-8E61-1A127B89DCB8}"/>
                  </a:ext>
                </a:extLst>
              </p:cNvPr>
              <p:cNvSpPr/>
              <p:nvPr/>
            </p:nvSpPr>
            <p:spPr>
              <a:xfrm>
                <a:off x="4865971" y="4644940"/>
                <a:ext cx="6419461" cy="524557"/>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r>
                  <a:rPr kumimoji="1" lang="ja-JP" altLang="en-US" sz="14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徹底的なヒアリングで、ビジネスモデル・ターゲットなどを理解</a:t>
                </a:r>
              </a:p>
            </p:txBody>
          </p:sp>
          <p:sp>
            <p:nvSpPr>
              <p:cNvPr id="37" name="円/楕円 36">
                <a:extLst>
                  <a:ext uri="{FF2B5EF4-FFF2-40B4-BE49-F238E27FC236}">
                    <a16:creationId xmlns:a16="http://schemas.microsoft.com/office/drawing/2014/main" id="{DA896277-DE12-60D1-046A-C99092AADC01}"/>
                  </a:ext>
                </a:extLst>
              </p:cNvPr>
              <p:cNvSpPr/>
              <p:nvPr/>
            </p:nvSpPr>
            <p:spPr>
              <a:xfrm>
                <a:off x="4727459" y="4511806"/>
                <a:ext cx="277023" cy="277023"/>
              </a:xfrm>
              <a:prstGeom prst="ellipse">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bg1"/>
                    </a:solidFill>
                    <a:latin typeface="Montserrat SemiBold" pitchFamily="2" charset="0"/>
                    <a:ea typeface="Yu Gothic" panose="020B0400000000000000" pitchFamily="34" charset="-128"/>
                    <a:cs typeface="FUTURA MEDIUM" panose="020B0602020204020303" pitchFamily="34" charset="-79"/>
                  </a:rPr>
                  <a:t>2</a:t>
                </a:r>
                <a:endParaRPr kumimoji="1" lang="ja-JP" altLang="en-US" sz="1050" b="1">
                  <a:solidFill>
                    <a:schemeClr val="bg1"/>
                  </a:solidFill>
                  <a:latin typeface="Montserrat SemiBold" pitchFamily="2" charset="0"/>
                  <a:ea typeface="Yu Gothic" panose="020B0400000000000000" pitchFamily="34" charset="-128"/>
                  <a:cs typeface="FUTURA MEDIUM" panose="020B0602020204020303" pitchFamily="34" charset="-79"/>
                </a:endParaRPr>
              </a:p>
            </p:txBody>
          </p:sp>
          <p:sp>
            <p:nvSpPr>
              <p:cNvPr id="38" name="角丸四角形 37">
                <a:extLst>
                  <a:ext uri="{FF2B5EF4-FFF2-40B4-BE49-F238E27FC236}">
                    <a16:creationId xmlns:a16="http://schemas.microsoft.com/office/drawing/2014/main" id="{32A79759-0AEF-5016-30FA-7C39FFF2BEE2}"/>
                  </a:ext>
                </a:extLst>
              </p:cNvPr>
              <p:cNvSpPr/>
              <p:nvPr/>
            </p:nvSpPr>
            <p:spPr>
              <a:xfrm>
                <a:off x="4865971" y="3869868"/>
                <a:ext cx="6419461" cy="524557"/>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r>
                  <a:rPr kumimoji="1" lang="ja-JP" altLang="en-US" sz="14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資料の目的・ゴールを達成するために最適な構成をご提案</a:t>
                </a:r>
              </a:p>
            </p:txBody>
          </p:sp>
          <p:sp>
            <p:nvSpPr>
              <p:cNvPr id="39" name="円/楕円 38">
                <a:extLst>
                  <a:ext uri="{FF2B5EF4-FFF2-40B4-BE49-F238E27FC236}">
                    <a16:creationId xmlns:a16="http://schemas.microsoft.com/office/drawing/2014/main" id="{55C377F4-B78E-8486-EA3A-23B3F96907A2}"/>
                  </a:ext>
                </a:extLst>
              </p:cNvPr>
              <p:cNvSpPr/>
              <p:nvPr/>
            </p:nvSpPr>
            <p:spPr>
              <a:xfrm>
                <a:off x="4727459" y="3732127"/>
                <a:ext cx="277023" cy="277023"/>
              </a:xfrm>
              <a:prstGeom prst="ellipse">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bg1"/>
                    </a:solidFill>
                    <a:latin typeface="Montserrat SemiBold" pitchFamily="2" charset="0"/>
                    <a:ea typeface="Yu Gothic" panose="020B0400000000000000" pitchFamily="34" charset="-128"/>
                    <a:cs typeface="FUTURA MEDIUM" panose="020B0602020204020303" pitchFamily="34" charset="-79"/>
                  </a:rPr>
                  <a:t>3</a:t>
                </a:r>
                <a:endParaRPr kumimoji="1" lang="ja-JP" altLang="en-US" sz="1050" b="1">
                  <a:solidFill>
                    <a:schemeClr val="bg1"/>
                  </a:solidFill>
                  <a:latin typeface="Montserrat SemiBold" pitchFamily="2" charset="0"/>
                  <a:ea typeface="Yu Gothic" panose="020B0400000000000000" pitchFamily="34" charset="-128"/>
                  <a:cs typeface="FUTURA MEDIUM" panose="020B0602020204020303" pitchFamily="34" charset="-79"/>
                </a:endParaRPr>
              </a:p>
            </p:txBody>
          </p:sp>
          <p:sp>
            <p:nvSpPr>
              <p:cNvPr id="40" name="角丸四角形 39">
                <a:extLst>
                  <a:ext uri="{FF2B5EF4-FFF2-40B4-BE49-F238E27FC236}">
                    <a16:creationId xmlns:a16="http://schemas.microsoft.com/office/drawing/2014/main" id="{45396CAB-0ACC-E4B5-E6EE-DB4A9B96D0B1}"/>
                  </a:ext>
                </a:extLst>
              </p:cNvPr>
              <p:cNvSpPr/>
              <p:nvPr/>
            </p:nvSpPr>
            <p:spPr>
              <a:xfrm>
                <a:off x="4865971" y="3090189"/>
                <a:ext cx="6419461" cy="524557"/>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r>
                  <a:rPr kumimoji="1" lang="ja-JP" altLang="en-US" sz="14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活用目的や活用場面に応じた、成果につなげるコンテンツを制作</a:t>
                </a:r>
              </a:p>
            </p:txBody>
          </p:sp>
          <p:sp>
            <p:nvSpPr>
              <p:cNvPr id="41" name="円/楕円 40">
                <a:extLst>
                  <a:ext uri="{FF2B5EF4-FFF2-40B4-BE49-F238E27FC236}">
                    <a16:creationId xmlns:a16="http://schemas.microsoft.com/office/drawing/2014/main" id="{5E04185D-2540-F320-1C76-7B1CEBC528E6}"/>
                  </a:ext>
                </a:extLst>
              </p:cNvPr>
              <p:cNvSpPr/>
              <p:nvPr/>
            </p:nvSpPr>
            <p:spPr>
              <a:xfrm>
                <a:off x="4727459" y="2947938"/>
                <a:ext cx="277023" cy="277023"/>
              </a:xfrm>
              <a:prstGeom prst="ellipse">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bg1"/>
                    </a:solidFill>
                    <a:latin typeface="Montserrat SemiBold" pitchFamily="2" charset="0"/>
                    <a:ea typeface="Yu Gothic" panose="020B0400000000000000" pitchFamily="34" charset="-128"/>
                    <a:cs typeface="FUTURA MEDIUM" panose="020B0602020204020303" pitchFamily="34" charset="-79"/>
                  </a:rPr>
                  <a:t>4</a:t>
                </a:r>
                <a:endParaRPr kumimoji="1" lang="ja-JP" altLang="en-US" sz="1050" b="1">
                  <a:solidFill>
                    <a:schemeClr val="bg1"/>
                  </a:solidFill>
                  <a:latin typeface="Montserrat SemiBold" pitchFamily="2" charset="0"/>
                  <a:ea typeface="Yu Gothic" panose="020B0400000000000000" pitchFamily="34" charset="-128"/>
                  <a:cs typeface="FUTURA MEDIUM" panose="020B0602020204020303" pitchFamily="34" charset="-79"/>
                </a:endParaRPr>
              </a:p>
            </p:txBody>
          </p:sp>
          <p:sp>
            <p:nvSpPr>
              <p:cNvPr id="42" name="角丸四角形 41">
                <a:extLst>
                  <a:ext uri="{FF2B5EF4-FFF2-40B4-BE49-F238E27FC236}">
                    <a16:creationId xmlns:a16="http://schemas.microsoft.com/office/drawing/2014/main" id="{864AADFA-4A11-B705-DA0B-925408857692}"/>
                  </a:ext>
                </a:extLst>
              </p:cNvPr>
              <p:cNvSpPr/>
              <p:nvPr/>
            </p:nvSpPr>
            <p:spPr>
              <a:xfrm>
                <a:off x="4865971" y="2306000"/>
                <a:ext cx="6419461" cy="524557"/>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0" rtlCol="0" anchor="ctr"/>
              <a:lstStyle/>
              <a:p>
                <a:r>
                  <a:rPr kumimoji="1" lang="ja-JP" altLang="en-US" sz="14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課題解決・ミッション達成のための包括的なコンテンツ活用支援</a:t>
                </a:r>
              </a:p>
            </p:txBody>
          </p:sp>
          <p:sp>
            <p:nvSpPr>
              <p:cNvPr id="43" name="円/楕円 42">
                <a:extLst>
                  <a:ext uri="{FF2B5EF4-FFF2-40B4-BE49-F238E27FC236}">
                    <a16:creationId xmlns:a16="http://schemas.microsoft.com/office/drawing/2014/main" id="{821246FE-77E4-698B-516E-F41CCB684F22}"/>
                  </a:ext>
                </a:extLst>
              </p:cNvPr>
              <p:cNvSpPr/>
              <p:nvPr/>
            </p:nvSpPr>
            <p:spPr>
              <a:xfrm>
                <a:off x="4727459" y="2169127"/>
                <a:ext cx="277023" cy="277023"/>
              </a:xfrm>
              <a:prstGeom prst="ellipse">
                <a:avLst/>
              </a:prstGeom>
              <a:solidFill>
                <a:srgbClr val="1A96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bg1"/>
                    </a:solidFill>
                    <a:latin typeface="Montserrat SemiBold" pitchFamily="2" charset="0"/>
                    <a:ea typeface="Yu Gothic" panose="020B0400000000000000" pitchFamily="34" charset="-128"/>
                    <a:cs typeface="FUTURA MEDIUM" panose="020B0602020204020303" pitchFamily="34" charset="-79"/>
                  </a:rPr>
                  <a:t>5</a:t>
                </a:r>
                <a:endParaRPr kumimoji="1" lang="ja-JP" altLang="en-US" sz="1050" b="1">
                  <a:solidFill>
                    <a:schemeClr val="bg1"/>
                  </a:solidFill>
                  <a:latin typeface="Montserrat SemiBold" pitchFamily="2" charset="0"/>
                  <a:ea typeface="Yu Gothic" panose="020B0400000000000000" pitchFamily="34" charset="-128"/>
                  <a:cs typeface="FUTURA MEDIUM" panose="020B0602020204020303" pitchFamily="34" charset="-79"/>
                </a:endParaRPr>
              </a:p>
            </p:txBody>
          </p:sp>
        </p:grpSp>
        <p:sp>
          <p:nvSpPr>
            <p:cNvPr id="23" name="上矢印 22">
              <a:extLst>
                <a:ext uri="{FF2B5EF4-FFF2-40B4-BE49-F238E27FC236}">
                  <a16:creationId xmlns:a16="http://schemas.microsoft.com/office/drawing/2014/main" id="{5ABCFB34-3FB2-6DAA-C712-6D884B2E4FA1}"/>
                </a:ext>
              </a:extLst>
            </p:cNvPr>
            <p:cNvSpPr/>
            <p:nvPr/>
          </p:nvSpPr>
          <p:spPr>
            <a:xfrm>
              <a:off x="4511463" y="2306000"/>
              <a:ext cx="425081" cy="3643950"/>
            </a:xfrm>
            <a:prstGeom prst="upArrow">
              <a:avLst>
                <a:gd name="adj1" fmla="val 35062"/>
                <a:gd name="adj2" fmla="val 67926"/>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grpSp>
      <p:sp>
        <p:nvSpPr>
          <p:cNvPr id="6" name="コンテンツ プレースホルダー 5">
            <a:extLst>
              <a:ext uri="{FF2B5EF4-FFF2-40B4-BE49-F238E27FC236}">
                <a16:creationId xmlns:a16="http://schemas.microsoft.com/office/drawing/2014/main" id="{685D64E3-7591-4597-CEBE-D48F2F10135E}"/>
              </a:ext>
            </a:extLst>
          </p:cNvPr>
          <p:cNvSpPr>
            <a:spLocks noGrp="1"/>
          </p:cNvSpPr>
          <p:nvPr>
            <p:ph idx="1"/>
          </p:nvPr>
        </p:nvSpPr>
        <p:spPr/>
        <p:txBody>
          <a:bodyPr>
            <a:normAutofit/>
          </a:bodyPr>
          <a:lstStyle/>
          <a:p>
            <a:r>
              <a:rPr lang="ja-JP" altLang="en-US"/>
              <a:t>弊社はコンテンツ制作だけに留まらず、展開する他サービスを組み合わせた包括的な</a:t>
            </a:r>
            <a:endParaRPr lang="en-US" altLang="ja-JP" dirty="0"/>
          </a:p>
          <a:p>
            <a:r>
              <a:rPr lang="ja-JP" altLang="en-US"/>
              <a:t>コンテンツ制作・活用支援を行い、貴社の課題解決・ミッション達成をサポートします。</a:t>
            </a:r>
            <a:endParaRPr lang="en-US" altLang="ja-JP" dirty="0"/>
          </a:p>
        </p:txBody>
      </p:sp>
    </p:spTree>
    <p:extLst>
      <p:ext uri="{BB962C8B-B14F-4D97-AF65-F5344CB8AC3E}">
        <p14:creationId xmlns:p14="http://schemas.microsoft.com/office/powerpoint/2010/main" val="4261425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8508A0-BDE3-AA37-D7BD-8BC51CD3E716}"/>
              </a:ext>
            </a:extLst>
          </p:cNvPr>
          <p:cNvSpPr>
            <a:spLocks noGrp="1"/>
          </p:cNvSpPr>
          <p:nvPr>
            <p:ph type="title"/>
          </p:nvPr>
        </p:nvSpPr>
        <p:spPr/>
        <p:txBody>
          <a:bodyPr/>
          <a:lstStyle/>
          <a:p>
            <a:r>
              <a:rPr kumimoji="1" lang="ja-JP" altLang="en-US"/>
              <a:t>ご回答いただいたフォームの内容確認</a:t>
            </a:r>
          </a:p>
        </p:txBody>
      </p:sp>
      <p:sp>
        <p:nvSpPr>
          <p:cNvPr id="3" name="コンテンツ プレースホルダー 2">
            <a:extLst>
              <a:ext uri="{FF2B5EF4-FFF2-40B4-BE49-F238E27FC236}">
                <a16:creationId xmlns:a16="http://schemas.microsoft.com/office/drawing/2014/main" id="{0DEA9163-0A99-7D24-68FD-5D6E02B8F1EA}"/>
              </a:ext>
            </a:extLst>
          </p:cNvPr>
          <p:cNvSpPr>
            <a:spLocks noGrp="1"/>
          </p:cNvSpPr>
          <p:nvPr>
            <p:ph idx="1"/>
          </p:nvPr>
        </p:nvSpPr>
        <p:spPr/>
        <p:txBody>
          <a:bodyPr/>
          <a:lstStyle/>
          <a:p>
            <a:r>
              <a:rPr kumimoji="1" lang="ja-JP" altLang="en-US"/>
              <a:t>お打ち合わせの時間では、事前にご回答いただきました以下の内容をもとにヒアリングを</a:t>
            </a:r>
            <a:endParaRPr kumimoji="1" lang="en-US" altLang="ja-JP" dirty="0"/>
          </a:p>
          <a:p>
            <a:r>
              <a:rPr lang="ja-JP" altLang="en-US"/>
              <a:t>させていただき、資料の改善ポイントから最適なプランまでご提案させていただきます。</a:t>
            </a:r>
            <a:endParaRPr kumimoji="1" lang="ja-JP" altLang="en-US"/>
          </a:p>
        </p:txBody>
      </p:sp>
      <p:sp>
        <p:nvSpPr>
          <p:cNvPr id="4" name="日付プレースホルダー 3">
            <a:extLst>
              <a:ext uri="{FF2B5EF4-FFF2-40B4-BE49-F238E27FC236}">
                <a16:creationId xmlns:a16="http://schemas.microsoft.com/office/drawing/2014/main" id="{11056489-B56D-DFAD-D797-A9BCD0EC5F4D}"/>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C10A7409-2D5C-E041-B899-0E8BCA63A2B7}"/>
              </a:ext>
            </a:extLst>
          </p:cNvPr>
          <p:cNvSpPr>
            <a:spLocks noGrp="1"/>
          </p:cNvSpPr>
          <p:nvPr>
            <p:ph type="sldNum" sz="quarter" idx="12"/>
          </p:nvPr>
        </p:nvSpPr>
        <p:spPr/>
        <p:txBody>
          <a:bodyPr/>
          <a:lstStyle/>
          <a:p>
            <a:fld id="{E310EA0D-2252-9045-A82C-BA460C3629D0}" type="slidenum">
              <a:rPr lang="ja-JP" altLang="en-US" smtClean="0"/>
              <a:pPr/>
              <a:t>5</a:t>
            </a:fld>
            <a:endParaRPr lang="ja-JP" altLang="en-US"/>
          </a:p>
        </p:txBody>
      </p:sp>
      <p:graphicFrame>
        <p:nvGraphicFramePr>
          <p:cNvPr id="6" name="表 7">
            <a:extLst>
              <a:ext uri="{FF2B5EF4-FFF2-40B4-BE49-F238E27FC236}">
                <a16:creationId xmlns:a16="http://schemas.microsoft.com/office/drawing/2014/main" id="{5644B469-FA8D-E36A-E7DB-29B304AED938}"/>
              </a:ext>
            </a:extLst>
          </p:cNvPr>
          <p:cNvGraphicFramePr>
            <a:graphicFrameLocks noGrp="1"/>
          </p:cNvGraphicFramePr>
          <p:nvPr>
            <p:extLst>
              <p:ext uri="{D42A27DB-BD31-4B8C-83A1-F6EECF244321}">
                <p14:modId xmlns:p14="http://schemas.microsoft.com/office/powerpoint/2010/main" val="1532732169"/>
              </p:ext>
            </p:extLst>
          </p:nvPr>
        </p:nvGraphicFramePr>
        <p:xfrm>
          <a:off x="442912" y="2168525"/>
          <a:ext cx="11306176" cy="4248153"/>
        </p:xfrm>
        <a:graphic>
          <a:graphicData uri="http://schemas.openxmlformats.org/drawingml/2006/table">
            <a:tbl>
              <a:tblPr firstRow="1" bandRow="1">
                <a:tableStyleId>{5C22544A-7EE6-4342-B048-85BDC9FD1C3A}</a:tableStyleId>
              </a:tblPr>
              <a:tblGrid>
                <a:gridCol w="2634117">
                  <a:extLst>
                    <a:ext uri="{9D8B030D-6E8A-4147-A177-3AD203B41FA5}">
                      <a16:colId xmlns:a16="http://schemas.microsoft.com/office/drawing/2014/main" val="2166564459"/>
                    </a:ext>
                  </a:extLst>
                </a:gridCol>
                <a:gridCol w="8672059">
                  <a:extLst>
                    <a:ext uri="{9D8B030D-6E8A-4147-A177-3AD203B41FA5}">
                      <a16:colId xmlns:a16="http://schemas.microsoft.com/office/drawing/2014/main" val="2539087202"/>
                    </a:ext>
                  </a:extLst>
                </a:gridCol>
              </a:tblGrid>
              <a:tr h="606879">
                <a:tc>
                  <a:txBody>
                    <a:bodyPr/>
                    <a:lstStyle/>
                    <a:p>
                      <a:pPr algn="ctr"/>
                      <a:r>
                        <a:rPr kumimoji="1" lang="ja-JP" altLang="en-US" sz="1300" b="1" i="0">
                          <a:solidFill>
                            <a:schemeClr val="bg1"/>
                          </a:solidFill>
                          <a:latin typeface="Montserrat SemiBold" pitchFamily="2" charset="0"/>
                          <a:ea typeface="Yu Gothic" panose="020B0400000000000000" pitchFamily="34" charset="-128"/>
                          <a:cs typeface="FUTURA MEDIUM" panose="020B0602020204020303" pitchFamily="34" charset="-79"/>
                        </a:rPr>
                        <a:t>資料ジャンル</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l"/>
                      <a:endParaRPr kumimoji="1" lang="ja-JP" altLang="en-US" sz="13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txBody>
                  <a:tcPr marL="251999"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1002128"/>
                  </a:ext>
                </a:extLst>
              </a:tr>
              <a:tr h="606879">
                <a:tc>
                  <a:txBody>
                    <a:bodyPr/>
                    <a:lstStyle/>
                    <a:p>
                      <a:pPr algn="ctr"/>
                      <a:r>
                        <a:rPr kumimoji="1" lang="ja-JP" altLang="en-US" sz="1300" b="1" i="0">
                          <a:solidFill>
                            <a:schemeClr val="bg1"/>
                          </a:solidFill>
                          <a:latin typeface="Montserrat SemiBold" pitchFamily="2" charset="0"/>
                          <a:ea typeface="Yu Gothic" panose="020B0400000000000000" pitchFamily="34" charset="-128"/>
                          <a:cs typeface="FUTURA MEDIUM" panose="020B0602020204020303" pitchFamily="34" charset="-79"/>
                        </a:rPr>
                        <a:t>導入検討時期</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l"/>
                      <a:endParaRPr kumimoji="1" lang="ja-JP" altLang="en-US" sz="13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txBody>
                  <a:tcPr marL="251999"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8325535"/>
                  </a:ext>
                </a:extLst>
              </a:tr>
              <a:tr h="606879">
                <a:tc>
                  <a:txBody>
                    <a:bodyPr/>
                    <a:lstStyle/>
                    <a:p>
                      <a:pPr algn="ctr"/>
                      <a:r>
                        <a:rPr kumimoji="1" lang="ja-JP" altLang="en-US" sz="1300" b="1" i="0">
                          <a:solidFill>
                            <a:schemeClr val="bg1"/>
                          </a:solidFill>
                          <a:latin typeface="Montserrat SemiBold" pitchFamily="2" charset="0"/>
                          <a:ea typeface="Yu Gothic" panose="020B0400000000000000" pitchFamily="34" charset="-128"/>
                          <a:cs typeface="FUTURA MEDIUM" panose="020B0602020204020303" pitchFamily="34" charset="-79"/>
                        </a:rPr>
                        <a:t>資料</a:t>
                      </a:r>
                      <a:r>
                        <a:rPr kumimoji="1" lang="en-US" altLang="ja-JP" sz="1300" b="1" i="0" dirty="0">
                          <a:solidFill>
                            <a:schemeClr val="bg1"/>
                          </a:solidFill>
                          <a:latin typeface="Montserrat SemiBold" pitchFamily="2" charset="0"/>
                          <a:ea typeface="Yu Gothic" panose="020B0400000000000000" pitchFamily="34" charset="-128"/>
                          <a:cs typeface="FUTURA MEDIUM" panose="020B0602020204020303" pitchFamily="34" charset="-79"/>
                        </a:rPr>
                        <a:t>DL</a:t>
                      </a:r>
                      <a:r>
                        <a:rPr kumimoji="1" lang="ja-JP" altLang="en-US" sz="1300" b="1" i="0">
                          <a:solidFill>
                            <a:schemeClr val="bg1"/>
                          </a:solidFill>
                          <a:latin typeface="Montserrat SemiBold" pitchFamily="2" charset="0"/>
                          <a:ea typeface="Yu Gothic" panose="020B0400000000000000" pitchFamily="34" charset="-128"/>
                          <a:cs typeface="FUTURA MEDIUM" panose="020B0602020204020303" pitchFamily="34" charset="-79"/>
                        </a:rPr>
                        <a:t>の理由</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l"/>
                      <a:endParaRPr kumimoji="1" lang="ja-JP" altLang="en-US" sz="13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txBody>
                  <a:tcPr marL="251999"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157204"/>
                  </a:ext>
                </a:extLst>
              </a:tr>
              <a:tr h="606879">
                <a:tc>
                  <a:txBody>
                    <a:bodyPr/>
                    <a:lstStyle/>
                    <a:p>
                      <a:pPr algn="ctr"/>
                      <a:r>
                        <a:rPr kumimoji="1" lang="ja-JP" altLang="en-US" sz="1300" b="1" i="0">
                          <a:solidFill>
                            <a:schemeClr val="bg1"/>
                          </a:solidFill>
                          <a:latin typeface="Montserrat SemiBold" pitchFamily="2" charset="0"/>
                          <a:ea typeface="Yu Gothic" panose="020B0400000000000000" pitchFamily="34" charset="-128"/>
                          <a:cs typeface="FUTURA MEDIUM" panose="020B0602020204020303" pitchFamily="34" charset="-79"/>
                        </a:rPr>
                        <a:t>ご相談内容</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l"/>
                      <a:endParaRPr kumimoji="1" lang="ja-JP" altLang="en-US" sz="13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txBody>
                  <a:tcPr marL="251999"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1303091"/>
                  </a:ext>
                </a:extLst>
              </a:tr>
              <a:tr h="606879">
                <a:tc>
                  <a:txBody>
                    <a:bodyPr/>
                    <a:lstStyle/>
                    <a:p>
                      <a:pPr algn="ctr"/>
                      <a:r>
                        <a:rPr kumimoji="1" lang="ja-JP" altLang="en-US" sz="1300" b="1" i="0">
                          <a:solidFill>
                            <a:schemeClr val="bg1"/>
                          </a:solidFill>
                          <a:latin typeface="Montserrat SemiBold" pitchFamily="2" charset="0"/>
                          <a:ea typeface="Yu Gothic" panose="020B0400000000000000" pitchFamily="34" charset="-128"/>
                          <a:cs typeface="FUTURA MEDIUM" panose="020B0602020204020303" pitchFamily="34" charset="-79"/>
                        </a:rPr>
                        <a:t>ご状況</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l"/>
                      <a:endParaRPr kumimoji="1" lang="ja-JP" altLang="en-US" sz="13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txBody>
                  <a:tcPr marL="251999"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508578"/>
                  </a:ext>
                </a:extLst>
              </a:tr>
              <a:tr h="606879">
                <a:tc>
                  <a:txBody>
                    <a:bodyPr/>
                    <a:lstStyle/>
                    <a:p>
                      <a:pPr algn="ctr"/>
                      <a:r>
                        <a:rPr kumimoji="1" lang="ja-JP" altLang="en-US" sz="1300" b="1" i="0">
                          <a:solidFill>
                            <a:schemeClr val="bg1"/>
                          </a:solidFill>
                          <a:latin typeface="Montserrat SemiBold" pitchFamily="2" charset="0"/>
                          <a:ea typeface="Yu Gothic" panose="020B0400000000000000" pitchFamily="34" charset="-128"/>
                          <a:cs typeface="FUTURA MEDIUM" panose="020B0602020204020303" pitchFamily="34" charset="-79"/>
                        </a:rPr>
                        <a:t>何名で活用</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l"/>
                      <a:endParaRPr kumimoji="1" lang="ja-JP" altLang="en-US" sz="13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txBody>
                  <a:tcPr marL="251999"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6398857"/>
                  </a:ext>
                </a:extLst>
              </a:tr>
              <a:tr h="606879">
                <a:tc>
                  <a:txBody>
                    <a:bodyPr/>
                    <a:lstStyle/>
                    <a:p>
                      <a:pPr algn="ctr"/>
                      <a:r>
                        <a:rPr kumimoji="1" lang="ja-JP" altLang="en-US" sz="1300" b="1" i="0">
                          <a:solidFill>
                            <a:schemeClr val="bg1"/>
                          </a:solidFill>
                          <a:latin typeface="Montserrat SemiBold" pitchFamily="2" charset="0"/>
                          <a:ea typeface="Yu Gothic" panose="020B0400000000000000" pitchFamily="34" charset="-128"/>
                          <a:cs typeface="FUTURA MEDIUM" panose="020B0602020204020303" pitchFamily="34" charset="-79"/>
                        </a:rPr>
                        <a:t>あわせて関心のあるサービス</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A96F0"/>
                    </a:solidFill>
                  </a:tcPr>
                </a:tc>
                <a:tc>
                  <a:txBody>
                    <a:bodyPr/>
                    <a:lstStyle/>
                    <a:p>
                      <a:pPr algn="l"/>
                      <a:endParaRPr kumimoji="1" lang="ja-JP" altLang="en-US" sz="13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txBody>
                  <a:tcPr marL="251999"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4342037"/>
                  </a:ext>
                </a:extLst>
              </a:tr>
            </a:tbl>
          </a:graphicData>
        </a:graphic>
      </p:graphicFrame>
    </p:spTree>
    <p:extLst>
      <p:ext uri="{BB962C8B-B14F-4D97-AF65-F5344CB8AC3E}">
        <p14:creationId xmlns:p14="http://schemas.microsoft.com/office/powerpoint/2010/main" val="53893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フリーフォーム 23">
            <a:extLst>
              <a:ext uri="{FF2B5EF4-FFF2-40B4-BE49-F238E27FC236}">
                <a16:creationId xmlns:a16="http://schemas.microsoft.com/office/drawing/2014/main" id="{07C5CE48-20BE-100B-EDC5-FB18ABB4EDA7}"/>
              </a:ext>
            </a:extLst>
          </p:cNvPr>
          <p:cNvSpPr/>
          <p:nvPr/>
        </p:nvSpPr>
        <p:spPr>
          <a:xfrm>
            <a:off x="3402857" y="5340679"/>
            <a:ext cx="2461448" cy="752232"/>
          </a:xfrm>
          <a:custGeom>
            <a:avLst/>
            <a:gdLst>
              <a:gd name="connsiteX0" fmla="*/ 1230725 w 2461448"/>
              <a:gd name="connsiteY0" fmla="*/ 0 h 752232"/>
              <a:gd name="connsiteX1" fmla="*/ 1311272 w 2461448"/>
              <a:gd name="connsiteY1" fmla="*/ 121903 h 752232"/>
              <a:gd name="connsiteX2" fmla="*/ 2431678 w 2461448"/>
              <a:gd name="connsiteY2" fmla="*/ 121903 h 752232"/>
              <a:gd name="connsiteX3" fmla="*/ 2461448 w 2461448"/>
              <a:gd name="connsiteY3" fmla="*/ 151673 h 752232"/>
              <a:gd name="connsiteX4" fmla="*/ 2461448 w 2461448"/>
              <a:gd name="connsiteY4" fmla="*/ 722462 h 752232"/>
              <a:gd name="connsiteX5" fmla="*/ 2431678 w 2461448"/>
              <a:gd name="connsiteY5" fmla="*/ 752232 h 752232"/>
              <a:gd name="connsiteX6" fmla="*/ 29770 w 2461448"/>
              <a:gd name="connsiteY6" fmla="*/ 752232 h 752232"/>
              <a:gd name="connsiteX7" fmla="*/ 0 w 2461448"/>
              <a:gd name="connsiteY7" fmla="*/ 722462 h 752232"/>
              <a:gd name="connsiteX8" fmla="*/ 0 w 2461448"/>
              <a:gd name="connsiteY8" fmla="*/ 151673 h 752232"/>
              <a:gd name="connsiteX9" fmla="*/ 29770 w 2461448"/>
              <a:gd name="connsiteY9" fmla="*/ 121903 h 752232"/>
              <a:gd name="connsiteX10" fmla="*/ 1150178 w 2461448"/>
              <a:gd name="connsiteY10" fmla="*/ 121903 h 7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1448" h="752232">
                <a:moveTo>
                  <a:pt x="1230725" y="0"/>
                </a:moveTo>
                <a:lnTo>
                  <a:pt x="1311272" y="121903"/>
                </a:lnTo>
                <a:lnTo>
                  <a:pt x="2431678" y="121903"/>
                </a:lnTo>
                <a:cubicBezTo>
                  <a:pt x="2448120" y="121903"/>
                  <a:pt x="2461448" y="135231"/>
                  <a:pt x="2461448" y="151673"/>
                </a:cubicBezTo>
                <a:lnTo>
                  <a:pt x="2461448" y="722462"/>
                </a:lnTo>
                <a:cubicBezTo>
                  <a:pt x="2461448" y="738904"/>
                  <a:pt x="2448120" y="752232"/>
                  <a:pt x="2431678" y="752232"/>
                </a:cubicBezTo>
                <a:lnTo>
                  <a:pt x="29770" y="752232"/>
                </a:lnTo>
                <a:cubicBezTo>
                  <a:pt x="13328" y="752232"/>
                  <a:pt x="0" y="738904"/>
                  <a:pt x="0" y="722462"/>
                </a:cubicBezTo>
                <a:lnTo>
                  <a:pt x="0" y="151673"/>
                </a:lnTo>
                <a:cubicBezTo>
                  <a:pt x="0" y="135231"/>
                  <a:pt x="13328" y="121903"/>
                  <a:pt x="29770" y="121903"/>
                </a:cubicBezTo>
                <a:lnTo>
                  <a:pt x="1150178" y="121903"/>
                </a:lnTo>
                <a:close/>
              </a:path>
            </a:pathLst>
          </a:cu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endPar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25" name="フリーフォーム 24">
            <a:extLst>
              <a:ext uri="{FF2B5EF4-FFF2-40B4-BE49-F238E27FC236}">
                <a16:creationId xmlns:a16="http://schemas.microsoft.com/office/drawing/2014/main" id="{4EFDCF44-90D1-6326-8A79-AAD4E4A6D255}"/>
              </a:ext>
            </a:extLst>
          </p:cNvPr>
          <p:cNvSpPr/>
          <p:nvPr/>
        </p:nvSpPr>
        <p:spPr>
          <a:xfrm>
            <a:off x="6345959" y="5340679"/>
            <a:ext cx="2461448" cy="752232"/>
          </a:xfrm>
          <a:custGeom>
            <a:avLst/>
            <a:gdLst>
              <a:gd name="connsiteX0" fmla="*/ 1230725 w 2461448"/>
              <a:gd name="connsiteY0" fmla="*/ 0 h 752232"/>
              <a:gd name="connsiteX1" fmla="*/ 1311272 w 2461448"/>
              <a:gd name="connsiteY1" fmla="*/ 121903 h 752232"/>
              <a:gd name="connsiteX2" fmla="*/ 2431678 w 2461448"/>
              <a:gd name="connsiteY2" fmla="*/ 121903 h 752232"/>
              <a:gd name="connsiteX3" fmla="*/ 2461448 w 2461448"/>
              <a:gd name="connsiteY3" fmla="*/ 151673 h 752232"/>
              <a:gd name="connsiteX4" fmla="*/ 2461448 w 2461448"/>
              <a:gd name="connsiteY4" fmla="*/ 722462 h 752232"/>
              <a:gd name="connsiteX5" fmla="*/ 2431678 w 2461448"/>
              <a:gd name="connsiteY5" fmla="*/ 752232 h 752232"/>
              <a:gd name="connsiteX6" fmla="*/ 29770 w 2461448"/>
              <a:gd name="connsiteY6" fmla="*/ 752232 h 752232"/>
              <a:gd name="connsiteX7" fmla="*/ 0 w 2461448"/>
              <a:gd name="connsiteY7" fmla="*/ 722462 h 752232"/>
              <a:gd name="connsiteX8" fmla="*/ 0 w 2461448"/>
              <a:gd name="connsiteY8" fmla="*/ 151673 h 752232"/>
              <a:gd name="connsiteX9" fmla="*/ 29770 w 2461448"/>
              <a:gd name="connsiteY9" fmla="*/ 121903 h 752232"/>
              <a:gd name="connsiteX10" fmla="*/ 1150178 w 2461448"/>
              <a:gd name="connsiteY10" fmla="*/ 121903 h 7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1448" h="752232">
                <a:moveTo>
                  <a:pt x="1230725" y="0"/>
                </a:moveTo>
                <a:lnTo>
                  <a:pt x="1311272" y="121903"/>
                </a:lnTo>
                <a:lnTo>
                  <a:pt x="2431678" y="121903"/>
                </a:lnTo>
                <a:cubicBezTo>
                  <a:pt x="2448120" y="121903"/>
                  <a:pt x="2461448" y="135231"/>
                  <a:pt x="2461448" y="151673"/>
                </a:cubicBezTo>
                <a:lnTo>
                  <a:pt x="2461448" y="722462"/>
                </a:lnTo>
                <a:cubicBezTo>
                  <a:pt x="2461448" y="738904"/>
                  <a:pt x="2448120" y="752232"/>
                  <a:pt x="2431678" y="752232"/>
                </a:cubicBezTo>
                <a:lnTo>
                  <a:pt x="29770" y="752232"/>
                </a:lnTo>
                <a:cubicBezTo>
                  <a:pt x="13328" y="752232"/>
                  <a:pt x="0" y="738904"/>
                  <a:pt x="0" y="722462"/>
                </a:cubicBezTo>
                <a:lnTo>
                  <a:pt x="0" y="151673"/>
                </a:lnTo>
                <a:cubicBezTo>
                  <a:pt x="0" y="135231"/>
                  <a:pt x="13328" y="121903"/>
                  <a:pt x="29770" y="121903"/>
                </a:cubicBezTo>
                <a:lnTo>
                  <a:pt x="1150178" y="121903"/>
                </a:lnTo>
                <a:close/>
              </a:path>
            </a:pathLst>
          </a:cu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endPar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26" name="フリーフォーム 25">
            <a:extLst>
              <a:ext uri="{FF2B5EF4-FFF2-40B4-BE49-F238E27FC236}">
                <a16:creationId xmlns:a16="http://schemas.microsoft.com/office/drawing/2014/main" id="{1461D011-5A77-A9EE-B0B8-F0E5D27056AA}"/>
              </a:ext>
            </a:extLst>
          </p:cNvPr>
          <p:cNvSpPr/>
          <p:nvPr/>
        </p:nvSpPr>
        <p:spPr>
          <a:xfrm>
            <a:off x="9289058" y="5340679"/>
            <a:ext cx="2461448" cy="752232"/>
          </a:xfrm>
          <a:custGeom>
            <a:avLst/>
            <a:gdLst>
              <a:gd name="connsiteX0" fmla="*/ 1230725 w 2461448"/>
              <a:gd name="connsiteY0" fmla="*/ 0 h 752232"/>
              <a:gd name="connsiteX1" fmla="*/ 1311272 w 2461448"/>
              <a:gd name="connsiteY1" fmla="*/ 121903 h 752232"/>
              <a:gd name="connsiteX2" fmla="*/ 2431678 w 2461448"/>
              <a:gd name="connsiteY2" fmla="*/ 121903 h 752232"/>
              <a:gd name="connsiteX3" fmla="*/ 2461448 w 2461448"/>
              <a:gd name="connsiteY3" fmla="*/ 151673 h 752232"/>
              <a:gd name="connsiteX4" fmla="*/ 2461448 w 2461448"/>
              <a:gd name="connsiteY4" fmla="*/ 722462 h 752232"/>
              <a:gd name="connsiteX5" fmla="*/ 2431678 w 2461448"/>
              <a:gd name="connsiteY5" fmla="*/ 752232 h 752232"/>
              <a:gd name="connsiteX6" fmla="*/ 29770 w 2461448"/>
              <a:gd name="connsiteY6" fmla="*/ 752232 h 752232"/>
              <a:gd name="connsiteX7" fmla="*/ 0 w 2461448"/>
              <a:gd name="connsiteY7" fmla="*/ 722462 h 752232"/>
              <a:gd name="connsiteX8" fmla="*/ 0 w 2461448"/>
              <a:gd name="connsiteY8" fmla="*/ 151673 h 752232"/>
              <a:gd name="connsiteX9" fmla="*/ 29770 w 2461448"/>
              <a:gd name="connsiteY9" fmla="*/ 121903 h 752232"/>
              <a:gd name="connsiteX10" fmla="*/ 1150178 w 2461448"/>
              <a:gd name="connsiteY10" fmla="*/ 121903 h 7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1448" h="752232">
                <a:moveTo>
                  <a:pt x="1230725" y="0"/>
                </a:moveTo>
                <a:lnTo>
                  <a:pt x="1311272" y="121903"/>
                </a:lnTo>
                <a:lnTo>
                  <a:pt x="2431678" y="121903"/>
                </a:lnTo>
                <a:cubicBezTo>
                  <a:pt x="2448120" y="121903"/>
                  <a:pt x="2461448" y="135231"/>
                  <a:pt x="2461448" y="151673"/>
                </a:cubicBezTo>
                <a:lnTo>
                  <a:pt x="2461448" y="722462"/>
                </a:lnTo>
                <a:cubicBezTo>
                  <a:pt x="2461448" y="738904"/>
                  <a:pt x="2448120" y="752232"/>
                  <a:pt x="2431678" y="752232"/>
                </a:cubicBezTo>
                <a:lnTo>
                  <a:pt x="29770" y="752232"/>
                </a:lnTo>
                <a:cubicBezTo>
                  <a:pt x="13328" y="752232"/>
                  <a:pt x="0" y="738904"/>
                  <a:pt x="0" y="722462"/>
                </a:cubicBezTo>
                <a:lnTo>
                  <a:pt x="0" y="151673"/>
                </a:lnTo>
                <a:cubicBezTo>
                  <a:pt x="0" y="135231"/>
                  <a:pt x="13328" y="121903"/>
                  <a:pt x="29770" y="121903"/>
                </a:cubicBezTo>
                <a:lnTo>
                  <a:pt x="1150178" y="121903"/>
                </a:lnTo>
                <a:close/>
              </a:path>
            </a:pathLst>
          </a:cu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endPar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2" name="タイトル 1">
            <a:extLst>
              <a:ext uri="{FF2B5EF4-FFF2-40B4-BE49-F238E27FC236}">
                <a16:creationId xmlns:a16="http://schemas.microsoft.com/office/drawing/2014/main" id="{D351A05A-44AA-47A2-5A15-87489775C04C}"/>
              </a:ext>
            </a:extLst>
          </p:cNvPr>
          <p:cNvSpPr>
            <a:spLocks noGrp="1"/>
          </p:cNvSpPr>
          <p:nvPr>
            <p:ph type="title"/>
          </p:nvPr>
        </p:nvSpPr>
        <p:spPr/>
        <p:txBody>
          <a:bodyPr/>
          <a:lstStyle/>
          <a:p>
            <a:r>
              <a:rPr kumimoji="1" lang="ja-JP" altLang="en-US"/>
              <a:t>ご支援の流れについて</a:t>
            </a:r>
          </a:p>
        </p:txBody>
      </p:sp>
      <p:sp>
        <p:nvSpPr>
          <p:cNvPr id="3" name="コンテンツ プレースホルダー 2">
            <a:extLst>
              <a:ext uri="{FF2B5EF4-FFF2-40B4-BE49-F238E27FC236}">
                <a16:creationId xmlns:a16="http://schemas.microsoft.com/office/drawing/2014/main" id="{860ACC96-56AA-E344-D9C4-D3BC5584EC9D}"/>
              </a:ext>
            </a:extLst>
          </p:cNvPr>
          <p:cNvSpPr>
            <a:spLocks noGrp="1"/>
          </p:cNvSpPr>
          <p:nvPr>
            <p:ph idx="1"/>
          </p:nvPr>
        </p:nvSpPr>
        <p:spPr/>
        <p:txBody>
          <a:bodyPr/>
          <a:lstStyle/>
          <a:p>
            <a:r>
              <a:rPr kumimoji="1" lang="ja-JP" altLang="en-US"/>
              <a:t>〇〇は、ただ〇〇するサービスではなく、成果に繋げるサービスです。</a:t>
            </a:r>
            <a:endParaRPr kumimoji="1" lang="en-US" altLang="ja-JP" dirty="0"/>
          </a:p>
          <a:p>
            <a:r>
              <a:rPr lang="ja-JP" altLang="en-US"/>
              <a:t>以下の流れで、最適なプラン選定から資料の活用サポートまで伴走支援いたします。</a:t>
            </a:r>
            <a:endParaRPr kumimoji="1" lang="ja-JP" altLang="en-US"/>
          </a:p>
        </p:txBody>
      </p:sp>
      <p:sp>
        <p:nvSpPr>
          <p:cNvPr id="4" name="日付プレースホルダー 3">
            <a:extLst>
              <a:ext uri="{FF2B5EF4-FFF2-40B4-BE49-F238E27FC236}">
                <a16:creationId xmlns:a16="http://schemas.microsoft.com/office/drawing/2014/main" id="{3D99F2F6-CFC0-C355-7BB4-B9BA250275DF}"/>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ABDB1337-769D-7E9F-39AF-B20513528935}"/>
              </a:ext>
            </a:extLst>
          </p:cNvPr>
          <p:cNvSpPr>
            <a:spLocks noGrp="1"/>
          </p:cNvSpPr>
          <p:nvPr>
            <p:ph type="sldNum" sz="quarter" idx="12"/>
          </p:nvPr>
        </p:nvSpPr>
        <p:spPr/>
        <p:txBody>
          <a:bodyPr/>
          <a:lstStyle/>
          <a:p>
            <a:fld id="{E310EA0D-2252-9045-A82C-BA460C3629D0}" type="slidenum">
              <a:rPr lang="ja-JP" altLang="en-US" smtClean="0"/>
              <a:pPr/>
              <a:t>6</a:t>
            </a:fld>
            <a:endParaRPr lang="ja-JP" altLang="en-US"/>
          </a:p>
        </p:txBody>
      </p:sp>
      <p:sp>
        <p:nvSpPr>
          <p:cNvPr id="6" name="円/楕円 5">
            <a:extLst>
              <a:ext uri="{FF2B5EF4-FFF2-40B4-BE49-F238E27FC236}">
                <a16:creationId xmlns:a16="http://schemas.microsoft.com/office/drawing/2014/main" id="{A8E3A994-84FD-5F4C-F34E-A20A72E34C0A}"/>
              </a:ext>
            </a:extLst>
          </p:cNvPr>
          <p:cNvSpPr/>
          <p:nvPr/>
        </p:nvSpPr>
        <p:spPr>
          <a:xfrm>
            <a:off x="459759" y="2535811"/>
            <a:ext cx="2461448" cy="2461448"/>
          </a:xfrm>
          <a:prstGeom prst="ellipse">
            <a:avLst/>
          </a:prstGeom>
          <a:solidFill>
            <a:srgbClr val="1A96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72000" bIns="180000" rtlCol="0" anchor="b"/>
          <a:lstStyle/>
          <a:p>
            <a:pPr algn="ctr">
              <a:spcBef>
                <a:spcPts val="300"/>
              </a:spcBef>
            </a:pPr>
            <a:r>
              <a:rPr kumimoji="1" lang="ja-JP" altLang="en-US" b="1">
                <a:solidFill>
                  <a:schemeClr val="bg1"/>
                </a:solidFill>
                <a:latin typeface="Montserrat SemiBold" pitchFamily="2" charset="0"/>
                <a:ea typeface="Yu Gothic" panose="020B0400000000000000" pitchFamily="34" charset="-128"/>
                <a:cs typeface="FUTURA MEDIUM" panose="020B0602020204020303" pitchFamily="34" charset="-79"/>
              </a:rPr>
              <a:t>初回の</a:t>
            </a:r>
            <a:endParaRPr kumimoji="1" lang="en-US" altLang="ja-JP" b="1" dirty="0">
              <a:solidFill>
                <a:schemeClr val="bg1"/>
              </a:solidFill>
              <a:latin typeface="Montserrat SemiBold" pitchFamily="2" charset="0"/>
              <a:ea typeface="Yu Gothic" panose="020B0400000000000000" pitchFamily="34" charset="-128"/>
              <a:cs typeface="FUTURA MEDIUM" panose="020B0602020204020303" pitchFamily="34" charset="-79"/>
            </a:endParaRPr>
          </a:p>
          <a:p>
            <a:pPr algn="ctr">
              <a:spcBef>
                <a:spcPts val="300"/>
              </a:spcBef>
            </a:pPr>
            <a:r>
              <a:rPr kumimoji="1" lang="ja-JP" altLang="en-US" b="1">
                <a:solidFill>
                  <a:schemeClr val="bg1"/>
                </a:solidFill>
                <a:latin typeface="Montserrat SemiBold" pitchFamily="2" charset="0"/>
                <a:ea typeface="Yu Gothic" panose="020B0400000000000000" pitchFamily="34" charset="-128"/>
                <a:cs typeface="FUTURA MEDIUM" panose="020B0602020204020303" pitchFamily="34" charset="-79"/>
              </a:rPr>
              <a:t>お打ち合わせ</a:t>
            </a:r>
          </a:p>
        </p:txBody>
      </p:sp>
      <p:sp>
        <p:nvSpPr>
          <p:cNvPr id="7" name="円/楕円 6">
            <a:extLst>
              <a:ext uri="{FF2B5EF4-FFF2-40B4-BE49-F238E27FC236}">
                <a16:creationId xmlns:a16="http://schemas.microsoft.com/office/drawing/2014/main" id="{D446AC31-319A-73E6-00FB-3D5705524B22}"/>
              </a:ext>
            </a:extLst>
          </p:cNvPr>
          <p:cNvSpPr/>
          <p:nvPr/>
        </p:nvSpPr>
        <p:spPr>
          <a:xfrm>
            <a:off x="3402859" y="2535811"/>
            <a:ext cx="2461448" cy="2461448"/>
          </a:xfrm>
          <a:prstGeom prst="ellipse">
            <a:avLst/>
          </a:prstGeom>
          <a:solidFill>
            <a:srgbClr val="1A96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72000" bIns="180000" rtlCol="0" anchor="b"/>
          <a:lstStyle/>
          <a:p>
            <a:pPr algn="ctr">
              <a:spcBef>
                <a:spcPts val="300"/>
              </a:spcBef>
            </a:pPr>
            <a:r>
              <a:rPr kumimoji="1" lang="ja-JP" altLang="en-US" b="1">
                <a:solidFill>
                  <a:schemeClr val="bg1"/>
                </a:solidFill>
                <a:latin typeface="Montserrat SemiBold" pitchFamily="2" charset="0"/>
                <a:ea typeface="Yu Gothic" panose="020B0400000000000000" pitchFamily="34" charset="-128"/>
                <a:cs typeface="FUTURA MEDIUM" panose="020B0602020204020303" pitchFamily="34" charset="-79"/>
              </a:rPr>
              <a:t>最適な</a:t>
            </a:r>
            <a:r>
              <a:rPr lang="ja-JP" altLang="en-US" b="1">
                <a:solidFill>
                  <a:schemeClr val="bg1"/>
                </a:solidFill>
                <a:latin typeface="Montserrat SemiBold" pitchFamily="2" charset="0"/>
                <a:ea typeface="Yu Gothic" panose="020B0400000000000000" pitchFamily="34" charset="-128"/>
                <a:cs typeface="FUTURA MEDIUM" panose="020B0602020204020303" pitchFamily="34" charset="-79"/>
              </a:rPr>
              <a:t>プラン</a:t>
            </a:r>
            <a:endParaRPr lang="en-US" altLang="ja-JP" b="1" dirty="0">
              <a:solidFill>
                <a:schemeClr val="bg1"/>
              </a:solidFill>
              <a:latin typeface="Montserrat SemiBold" pitchFamily="2" charset="0"/>
              <a:ea typeface="Yu Gothic" panose="020B0400000000000000" pitchFamily="34" charset="-128"/>
              <a:cs typeface="FUTURA MEDIUM" panose="020B0602020204020303" pitchFamily="34" charset="-79"/>
            </a:endParaRPr>
          </a:p>
          <a:p>
            <a:pPr algn="ctr">
              <a:spcBef>
                <a:spcPts val="300"/>
              </a:spcBef>
            </a:pPr>
            <a:r>
              <a:rPr lang="ja-JP" altLang="en-US" b="1">
                <a:solidFill>
                  <a:schemeClr val="bg1"/>
                </a:solidFill>
                <a:latin typeface="Montserrat SemiBold" pitchFamily="2" charset="0"/>
                <a:ea typeface="Yu Gothic" panose="020B0400000000000000" pitchFamily="34" charset="-128"/>
                <a:cs typeface="FUTURA MEDIUM" panose="020B0602020204020303" pitchFamily="34" charset="-79"/>
              </a:rPr>
              <a:t>の</a:t>
            </a:r>
            <a:r>
              <a:rPr kumimoji="1" lang="ja-JP" altLang="en-US" b="1">
                <a:solidFill>
                  <a:schemeClr val="bg1"/>
                </a:solidFill>
                <a:latin typeface="Montserrat SemiBold" pitchFamily="2" charset="0"/>
                <a:ea typeface="Yu Gothic" panose="020B0400000000000000" pitchFamily="34" charset="-128"/>
                <a:cs typeface="FUTURA MEDIUM" panose="020B0602020204020303" pitchFamily="34" charset="-79"/>
              </a:rPr>
              <a:t>ご提案</a:t>
            </a:r>
            <a:endParaRPr kumimoji="1" lang="en-US" altLang="ja-JP" b="1" dirty="0">
              <a:solidFill>
                <a:schemeClr val="bg1"/>
              </a:solidFill>
              <a:latin typeface="Montserrat SemiBold" pitchFamily="2" charset="0"/>
              <a:ea typeface="Yu Gothic" panose="020B0400000000000000" pitchFamily="34" charset="-128"/>
              <a:cs typeface="FUTURA MEDIUM" panose="020B0602020204020303" pitchFamily="34" charset="-79"/>
            </a:endParaRPr>
          </a:p>
        </p:txBody>
      </p:sp>
      <p:sp>
        <p:nvSpPr>
          <p:cNvPr id="8" name="円/楕円 7">
            <a:extLst>
              <a:ext uri="{FF2B5EF4-FFF2-40B4-BE49-F238E27FC236}">
                <a16:creationId xmlns:a16="http://schemas.microsoft.com/office/drawing/2014/main" id="{A34252DD-1010-F4A4-DD96-346B5D9C151F}"/>
              </a:ext>
            </a:extLst>
          </p:cNvPr>
          <p:cNvSpPr/>
          <p:nvPr/>
        </p:nvSpPr>
        <p:spPr>
          <a:xfrm>
            <a:off x="6345959" y="2535811"/>
            <a:ext cx="2461448" cy="2461448"/>
          </a:xfrm>
          <a:prstGeom prst="ellipse">
            <a:avLst/>
          </a:prstGeom>
          <a:solidFill>
            <a:srgbClr val="1A96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72000" bIns="180000" rtlCol="0" anchor="b"/>
          <a:lstStyle/>
          <a:p>
            <a:pPr algn="ctr">
              <a:spcBef>
                <a:spcPts val="300"/>
              </a:spcBef>
            </a:pPr>
            <a:r>
              <a:rPr kumimoji="1" lang="ja-JP" altLang="en-US" b="1">
                <a:solidFill>
                  <a:schemeClr val="bg1"/>
                </a:solidFill>
                <a:latin typeface="Montserrat SemiBold" pitchFamily="2" charset="0"/>
                <a:ea typeface="Yu Gothic" panose="020B0400000000000000" pitchFamily="34" charset="-128"/>
                <a:cs typeface="FUTURA MEDIUM" panose="020B0602020204020303" pitchFamily="34" charset="-79"/>
              </a:rPr>
              <a:t>成果物の</a:t>
            </a:r>
            <a:endParaRPr kumimoji="1" lang="en-US" altLang="ja-JP" b="1" dirty="0">
              <a:solidFill>
                <a:schemeClr val="bg1"/>
              </a:solidFill>
              <a:latin typeface="Montserrat SemiBold" pitchFamily="2" charset="0"/>
              <a:ea typeface="Yu Gothic" panose="020B0400000000000000" pitchFamily="34" charset="-128"/>
              <a:cs typeface="FUTURA MEDIUM" panose="020B0602020204020303" pitchFamily="34" charset="-79"/>
            </a:endParaRPr>
          </a:p>
          <a:p>
            <a:pPr algn="ctr">
              <a:spcBef>
                <a:spcPts val="300"/>
              </a:spcBef>
            </a:pPr>
            <a:r>
              <a:rPr lang="ja-JP" altLang="en-US" b="1">
                <a:solidFill>
                  <a:schemeClr val="bg1"/>
                </a:solidFill>
                <a:latin typeface="Montserrat SemiBold" pitchFamily="2" charset="0"/>
                <a:ea typeface="Yu Gothic" panose="020B0400000000000000" pitchFamily="34" charset="-128"/>
                <a:cs typeface="FUTURA MEDIUM" panose="020B0602020204020303" pitchFamily="34" charset="-79"/>
              </a:rPr>
              <a:t>ご納品</a:t>
            </a:r>
            <a:endParaRPr kumimoji="1" lang="ja-JP" altLang="en-US" b="1">
              <a:solidFill>
                <a:schemeClr val="bg1"/>
              </a:solidFill>
              <a:latin typeface="Montserrat SemiBold" pitchFamily="2" charset="0"/>
              <a:ea typeface="Yu Gothic" panose="020B0400000000000000" pitchFamily="34" charset="-128"/>
              <a:cs typeface="FUTURA MEDIUM" panose="020B0602020204020303" pitchFamily="34" charset="-79"/>
            </a:endParaRPr>
          </a:p>
        </p:txBody>
      </p:sp>
      <p:sp>
        <p:nvSpPr>
          <p:cNvPr id="9" name="円/楕円 8">
            <a:extLst>
              <a:ext uri="{FF2B5EF4-FFF2-40B4-BE49-F238E27FC236}">
                <a16:creationId xmlns:a16="http://schemas.microsoft.com/office/drawing/2014/main" id="{2559570E-31D8-C142-AAF0-079DF1E09C2E}"/>
              </a:ext>
            </a:extLst>
          </p:cNvPr>
          <p:cNvSpPr/>
          <p:nvPr/>
        </p:nvSpPr>
        <p:spPr>
          <a:xfrm>
            <a:off x="9289058" y="2535811"/>
            <a:ext cx="2461448" cy="2461448"/>
          </a:xfrm>
          <a:prstGeom prst="ellipse">
            <a:avLst/>
          </a:prstGeom>
          <a:solidFill>
            <a:srgbClr val="1A96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tIns="72000" bIns="180000" rtlCol="0" anchor="b"/>
          <a:lstStyle/>
          <a:p>
            <a:pPr algn="ctr">
              <a:spcBef>
                <a:spcPts val="300"/>
              </a:spcBef>
            </a:pPr>
            <a:r>
              <a:rPr kumimoji="1" lang="ja-JP" altLang="en-US" b="1">
                <a:solidFill>
                  <a:schemeClr val="bg1"/>
                </a:solidFill>
                <a:latin typeface="Montserrat SemiBold" pitchFamily="2" charset="0"/>
                <a:ea typeface="Yu Gothic" panose="020B0400000000000000" pitchFamily="34" charset="-128"/>
                <a:cs typeface="FUTURA MEDIUM" panose="020B0602020204020303" pitchFamily="34" charset="-79"/>
              </a:rPr>
              <a:t>活用のための</a:t>
            </a:r>
            <a:endParaRPr kumimoji="1" lang="en-US" altLang="ja-JP" b="1" dirty="0">
              <a:solidFill>
                <a:schemeClr val="bg1"/>
              </a:solidFill>
              <a:latin typeface="Montserrat SemiBold" pitchFamily="2" charset="0"/>
              <a:ea typeface="Yu Gothic" panose="020B0400000000000000" pitchFamily="34" charset="-128"/>
              <a:cs typeface="FUTURA MEDIUM" panose="020B0602020204020303" pitchFamily="34" charset="-79"/>
            </a:endParaRPr>
          </a:p>
          <a:p>
            <a:pPr algn="ctr">
              <a:spcBef>
                <a:spcPts val="300"/>
              </a:spcBef>
            </a:pPr>
            <a:r>
              <a:rPr lang="ja-JP" altLang="en-US" b="1">
                <a:solidFill>
                  <a:schemeClr val="bg1"/>
                </a:solidFill>
                <a:latin typeface="Montserrat SemiBold" pitchFamily="2" charset="0"/>
                <a:ea typeface="Yu Gothic" panose="020B0400000000000000" pitchFamily="34" charset="-128"/>
                <a:cs typeface="FUTURA MEDIUM" panose="020B0602020204020303" pitchFamily="34" charset="-79"/>
              </a:rPr>
              <a:t>伴走サポート</a:t>
            </a:r>
            <a:endParaRPr kumimoji="1" lang="ja-JP" altLang="en-US" b="1">
              <a:solidFill>
                <a:schemeClr val="bg1"/>
              </a:solidFill>
              <a:latin typeface="Montserrat SemiBold" pitchFamily="2" charset="0"/>
              <a:ea typeface="Yu Gothic" panose="020B0400000000000000" pitchFamily="34" charset="-128"/>
              <a:cs typeface="FUTURA MEDIUM" panose="020B0602020204020303" pitchFamily="34" charset="-79"/>
            </a:endParaRPr>
          </a:p>
        </p:txBody>
      </p:sp>
      <p:cxnSp>
        <p:nvCxnSpPr>
          <p:cNvPr id="13" name="直線矢印コネクタ 12">
            <a:extLst>
              <a:ext uri="{FF2B5EF4-FFF2-40B4-BE49-F238E27FC236}">
                <a16:creationId xmlns:a16="http://schemas.microsoft.com/office/drawing/2014/main" id="{13A92E98-7AD1-648F-FDE3-14C22621DAF4}"/>
              </a:ext>
            </a:extLst>
          </p:cNvPr>
          <p:cNvCxnSpPr>
            <a:cxnSpLocks/>
            <a:stCxn id="6" idx="6"/>
          </p:cNvCxnSpPr>
          <p:nvPr/>
        </p:nvCxnSpPr>
        <p:spPr>
          <a:xfrm>
            <a:off x="2921207" y="3766535"/>
            <a:ext cx="397490" cy="0"/>
          </a:xfrm>
          <a:prstGeom prst="straightConnector1">
            <a:avLst/>
          </a:prstGeom>
          <a:ln w="25400">
            <a:solidFill>
              <a:schemeClr val="bg1">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D9251996-66CE-2747-8D27-34ED57AAB144}"/>
              </a:ext>
            </a:extLst>
          </p:cNvPr>
          <p:cNvCxnSpPr>
            <a:cxnSpLocks/>
          </p:cNvCxnSpPr>
          <p:nvPr/>
        </p:nvCxnSpPr>
        <p:spPr>
          <a:xfrm>
            <a:off x="5862816" y="3766535"/>
            <a:ext cx="397490" cy="0"/>
          </a:xfrm>
          <a:prstGeom prst="straightConnector1">
            <a:avLst/>
          </a:prstGeom>
          <a:ln w="25400">
            <a:solidFill>
              <a:schemeClr val="bg1">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8917BA1E-6E7E-CADF-BD71-E35B3D9FE222}"/>
              </a:ext>
            </a:extLst>
          </p:cNvPr>
          <p:cNvCxnSpPr>
            <a:cxnSpLocks/>
          </p:cNvCxnSpPr>
          <p:nvPr/>
        </p:nvCxnSpPr>
        <p:spPr>
          <a:xfrm>
            <a:off x="8815854" y="3766535"/>
            <a:ext cx="397490" cy="0"/>
          </a:xfrm>
          <a:prstGeom prst="straightConnector1">
            <a:avLst/>
          </a:prstGeom>
          <a:ln w="25400">
            <a:solidFill>
              <a:schemeClr val="bg1">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sp>
        <p:nvSpPr>
          <p:cNvPr id="18" name="角丸四角形 17">
            <a:extLst>
              <a:ext uri="{FF2B5EF4-FFF2-40B4-BE49-F238E27FC236}">
                <a16:creationId xmlns:a16="http://schemas.microsoft.com/office/drawing/2014/main" id="{AF26A4A2-D1B4-DA83-6FC9-AC842D91FC23}"/>
              </a:ext>
            </a:extLst>
          </p:cNvPr>
          <p:cNvSpPr/>
          <p:nvPr/>
        </p:nvSpPr>
        <p:spPr>
          <a:xfrm>
            <a:off x="3402859" y="5465528"/>
            <a:ext cx="2461448" cy="630329"/>
          </a:xfrm>
          <a:prstGeom prst="roundRect">
            <a:avLst>
              <a:gd name="adj" fmla="val 4723"/>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ヒアリング内容をもとに</a:t>
            </a:r>
            <a:endParaRPr kumimoji="1"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lgn="ctr"/>
            <a:r>
              <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最適なプランをご提案</a:t>
            </a:r>
            <a:endPar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19" name="角丸四角形 18">
            <a:extLst>
              <a:ext uri="{FF2B5EF4-FFF2-40B4-BE49-F238E27FC236}">
                <a16:creationId xmlns:a16="http://schemas.microsoft.com/office/drawing/2014/main" id="{247B87EE-0677-5CFB-C34B-11DCCFCB64FF}"/>
              </a:ext>
            </a:extLst>
          </p:cNvPr>
          <p:cNvSpPr/>
          <p:nvPr/>
        </p:nvSpPr>
        <p:spPr>
          <a:xfrm>
            <a:off x="6345959" y="5465528"/>
            <a:ext cx="2461448" cy="630329"/>
          </a:xfrm>
          <a:prstGeom prst="roundRect">
            <a:avLst>
              <a:gd name="adj" fmla="val 4723"/>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目的・ゴールを達成する</a:t>
            </a:r>
            <a:endParaRPr kumimoji="1"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lgn="ctr"/>
            <a:r>
              <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伝わる資料を制作・納品</a:t>
            </a:r>
            <a:endPar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20" name="角丸四角形 19">
            <a:extLst>
              <a:ext uri="{FF2B5EF4-FFF2-40B4-BE49-F238E27FC236}">
                <a16:creationId xmlns:a16="http://schemas.microsoft.com/office/drawing/2014/main" id="{3EF76F0D-CFC0-6A34-E72A-383A967534B9}"/>
              </a:ext>
            </a:extLst>
          </p:cNvPr>
          <p:cNvSpPr/>
          <p:nvPr/>
        </p:nvSpPr>
        <p:spPr>
          <a:xfrm>
            <a:off x="9289058" y="5465528"/>
            <a:ext cx="2461448" cy="630329"/>
          </a:xfrm>
          <a:prstGeom prst="roundRect">
            <a:avLst>
              <a:gd name="adj" fmla="val 4723"/>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納品資料・振り返りを通して</a:t>
            </a:r>
            <a:endParaRPr kumimoji="1"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lgn="ctr"/>
            <a:r>
              <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活用まで伴走サポート</a:t>
            </a:r>
            <a:endPar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23" name="フリーフォーム 22">
            <a:extLst>
              <a:ext uri="{FF2B5EF4-FFF2-40B4-BE49-F238E27FC236}">
                <a16:creationId xmlns:a16="http://schemas.microsoft.com/office/drawing/2014/main" id="{DC7DFA9C-60E9-8DB2-CB86-480FFE1538AC}"/>
              </a:ext>
            </a:extLst>
          </p:cNvPr>
          <p:cNvSpPr/>
          <p:nvPr/>
        </p:nvSpPr>
        <p:spPr>
          <a:xfrm>
            <a:off x="459758" y="5340679"/>
            <a:ext cx="2461448" cy="752232"/>
          </a:xfrm>
          <a:custGeom>
            <a:avLst/>
            <a:gdLst>
              <a:gd name="connsiteX0" fmla="*/ 1230725 w 2461448"/>
              <a:gd name="connsiteY0" fmla="*/ 0 h 752232"/>
              <a:gd name="connsiteX1" fmla="*/ 1311272 w 2461448"/>
              <a:gd name="connsiteY1" fmla="*/ 121903 h 752232"/>
              <a:gd name="connsiteX2" fmla="*/ 2431678 w 2461448"/>
              <a:gd name="connsiteY2" fmla="*/ 121903 h 752232"/>
              <a:gd name="connsiteX3" fmla="*/ 2461448 w 2461448"/>
              <a:gd name="connsiteY3" fmla="*/ 151673 h 752232"/>
              <a:gd name="connsiteX4" fmla="*/ 2461448 w 2461448"/>
              <a:gd name="connsiteY4" fmla="*/ 722462 h 752232"/>
              <a:gd name="connsiteX5" fmla="*/ 2431678 w 2461448"/>
              <a:gd name="connsiteY5" fmla="*/ 752232 h 752232"/>
              <a:gd name="connsiteX6" fmla="*/ 29770 w 2461448"/>
              <a:gd name="connsiteY6" fmla="*/ 752232 h 752232"/>
              <a:gd name="connsiteX7" fmla="*/ 0 w 2461448"/>
              <a:gd name="connsiteY7" fmla="*/ 722462 h 752232"/>
              <a:gd name="connsiteX8" fmla="*/ 0 w 2461448"/>
              <a:gd name="connsiteY8" fmla="*/ 151673 h 752232"/>
              <a:gd name="connsiteX9" fmla="*/ 29770 w 2461448"/>
              <a:gd name="connsiteY9" fmla="*/ 121903 h 752232"/>
              <a:gd name="connsiteX10" fmla="*/ 1150178 w 2461448"/>
              <a:gd name="connsiteY10" fmla="*/ 121903 h 7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1448" h="752232">
                <a:moveTo>
                  <a:pt x="1230725" y="0"/>
                </a:moveTo>
                <a:lnTo>
                  <a:pt x="1311272" y="121903"/>
                </a:lnTo>
                <a:lnTo>
                  <a:pt x="2431678" y="121903"/>
                </a:lnTo>
                <a:cubicBezTo>
                  <a:pt x="2448120" y="121903"/>
                  <a:pt x="2461448" y="135231"/>
                  <a:pt x="2461448" y="151673"/>
                </a:cubicBezTo>
                <a:lnTo>
                  <a:pt x="2461448" y="722462"/>
                </a:lnTo>
                <a:cubicBezTo>
                  <a:pt x="2461448" y="738904"/>
                  <a:pt x="2448120" y="752232"/>
                  <a:pt x="2431678" y="752232"/>
                </a:cubicBezTo>
                <a:lnTo>
                  <a:pt x="29770" y="752232"/>
                </a:lnTo>
                <a:cubicBezTo>
                  <a:pt x="13328" y="752232"/>
                  <a:pt x="0" y="738904"/>
                  <a:pt x="0" y="722462"/>
                </a:cubicBezTo>
                <a:lnTo>
                  <a:pt x="0" y="151673"/>
                </a:lnTo>
                <a:cubicBezTo>
                  <a:pt x="0" y="135231"/>
                  <a:pt x="13328" y="121903"/>
                  <a:pt x="29770" y="121903"/>
                </a:cubicBezTo>
                <a:lnTo>
                  <a:pt x="1150178" y="121903"/>
                </a:lnTo>
                <a:close/>
              </a:path>
            </a:pathLst>
          </a:cu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endPar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22" name="角丸四角形 21">
            <a:extLst>
              <a:ext uri="{FF2B5EF4-FFF2-40B4-BE49-F238E27FC236}">
                <a16:creationId xmlns:a16="http://schemas.microsoft.com/office/drawing/2014/main" id="{333B822E-2812-B4E3-7620-68AA8B0ABDFF}"/>
              </a:ext>
            </a:extLst>
          </p:cNvPr>
          <p:cNvSpPr/>
          <p:nvPr/>
        </p:nvSpPr>
        <p:spPr>
          <a:xfrm>
            <a:off x="459759" y="5465528"/>
            <a:ext cx="2461448" cy="630329"/>
          </a:xfrm>
          <a:prstGeom prst="roundRect">
            <a:avLst>
              <a:gd name="adj" fmla="val 4723"/>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成果への伴走支援のために</a:t>
            </a:r>
            <a:endParaRPr kumimoji="1"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lgn="ctr"/>
            <a:r>
              <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貴社の現状をヒアリング</a:t>
            </a:r>
            <a:endPar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pic>
        <p:nvPicPr>
          <p:cNvPr id="28" name="グラフィックス 27" descr="握手 単色塗りつぶし">
            <a:extLst>
              <a:ext uri="{FF2B5EF4-FFF2-40B4-BE49-F238E27FC236}">
                <a16:creationId xmlns:a16="http://schemas.microsoft.com/office/drawing/2014/main" id="{7C65BBA8-C3CF-1D98-2933-11824225FE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04146" y="2906539"/>
            <a:ext cx="831273" cy="831273"/>
          </a:xfrm>
          <a:prstGeom prst="rect">
            <a:avLst/>
          </a:prstGeom>
        </p:spPr>
      </p:pic>
      <p:pic>
        <p:nvPicPr>
          <p:cNvPr id="30" name="グラフィックス 29" descr="イラストレーター 単色塗りつぶし">
            <a:extLst>
              <a:ext uri="{FF2B5EF4-FFF2-40B4-BE49-F238E27FC236}">
                <a16:creationId xmlns:a16="http://schemas.microsoft.com/office/drawing/2014/main" id="{42BD9170-CCDB-E45C-4FA5-591DD5EAE6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98832" y="2944324"/>
            <a:ext cx="755703" cy="755703"/>
          </a:xfrm>
          <a:prstGeom prst="rect">
            <a:avLst/>
          </a:prstGeom>
        </p:spPr>
      </p:pic>
      <p:pic>
        <p:nvPicPr>
          <p:cNvPr id="32" name="グラフィックス 31" descr="手当て 単色塗りつぶし">
            <a:extLst>
              <a:ext uri="{FF2B5EF4-FFF2-40B4-BE49-F238E27FC236}">
                <a16:creationId xmlns:a16="http://schemas.microsoft.com/office/drawing/2014/main" id="{CB1F57FE-7012-F919-2BD1-286AD833EE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55730" y="2944324"/>
            <a:ext cx="755703" cy="755703"/>
          </a:xfrm>
          <a:prstGeom prst="rect">
            <a:avLst/>
          </a:prstGeom>
        </p:spPr>
      </p:pic>
      <p:pic>
        <p:nvPicPr>
          <p:cNvPr id="34" name="グラフィックス 33" descr="会議 単色塗りつぶし">
            <a:extLst>
              <a:ext uri="{FF2B5EF4-FFF2-40B4-BE49-F238E27FC236}">
                <a16:creationId xmlns:a16="http://schemas.microsoft.com/office/drawing/2014/main" id="{E4DF1ABE-721E-7FFC-F9DA-92B8B22904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12631" y="2944324"/>
            <a:ext cx="755703" cy="755703"/>
          </a:xfrm>
          <a:prstGeom prst="rect">
            <a:avLst/>
          </a:prstGeom>
        </p:spPr>
      </p:pic>
    </p:spTree>
    <p:extLst>
      <p:ext uri="{BB962C8B-B14F-4D97-AF65-F5344CB8AC3E}">
        <p14:creationId xmlns:p14="http://schemas.microsoft.com/office/powerpoint/2010/main" val="657588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D5EF4E-B385-56CC-D498-50698577D388}"/>
              </a:ext>
            </a:extLst>
          </p:cNvPr>
          <p:cNvSpPr>
            <a:spLocks noGrp="1"/>
          </p:cNvSpPr>
          <p:nvPr>
            <p:ph type="title"/>
          </p:nvPr>
        </p:nvSpPr>
        <p:spPr/>
        <p:txBody>
          <a:bodyPr/>
          <a:lstStyle/>
          <a:p>
            <a:r>
              <a:rPr kumimoji="1" lang="en-US" altLang="ja-JP" dirty="0"/>
              <a:t>01. </a:t>
            </a:r>
            <a:r>
              <a:rPr kumimoji="1" lang="ja-JP" altLang="en-US"/>
              <a:t>当日ヒアリングさせていただく内容</a:t>
            </a:r>
          </a:p>
        </p:txBody>
      </p:sp>
      <p:sp>
        <p:nvSpPr>
          <p:cNvPr id="3" name="コンテンツ プレースホルダー 2">
            <a:extLst>
              <a:ext uri="{FF2B5EF4-FFF2-40B4-BE49-F238E27FC236}">
                <a16:creationId xmlns:a16="http://schemas.microsoft.com/office/drawing/2014/main" id="{69320580-957A-BE6A-1F2F-970FE21C66EE}"/>
              </a:ext>
            </a:extLst>
          </p:cNvPr>
          <p:cNvSpPr>
            <a:spLocks noGrp="1"/>
          </p:cNvSpPr>
          <p:nvPr>
            <p:ph idx="1"/>
          </p:nvPr>
        </p:nvSpPr>
        <p:spPr/>
        <p:txBody>
          <a:bodyPr>
            <a:normAutofit/>
          </a:bodyPr>
          <a:lstStyle/>
          <a:p>
            <a:r>
              <a:rPr lang="ja-JP" altLang="en-US"/>
              <a:t>成果に繋がる支援を実現できるよう、</a:t>
            </a:r>
            <a:r>
              <a:rPr kumimoji="1" lang="ja-JP" altLang="en-US"/>
              <a:t>初回のお打ち合わせでは以下をはじめとした項目の</a:t>
            </a:r>
            <a:endParaRPr kumimoji="1" lang="en-US" altLang="ja-JP" dirty="0"/>
          </a:p>
          <a:p>
            <a:r>
              <a:rPr kumimoji="1" lang="ja-JP" altLang="en-US"/>
              <a:t>ヒアリングを実施させていただいています。事前に目を通していただけますと幸いです。</a:t>
            </a:r>
          </a:p>
        </p:txBody>
      </p:sp>
      <p:sp>
        <p:nvSpPr>
          <p:cNvPr id="4" name="日付プレースホルダー 3">
            <a:extLst>
              <a:ext uri="{FF2B5EF4-FFF2-40B4-BE49-F238E27FC236}">
                <a16:creationId xmlns:a16="http://schemas.microsoft.com/office/drawing/2014/main" id="{342D21D0-7E2E-3320-E162-F21863D80A3C}"/>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0BC2950F-F1FA-C6B8-A0A8-03552102915C}"/>
              </a:ext>
            </a:extLst>
          </p:cNvPr>
          <p:cNvSpPr>
            <a:spLocks noGrp="1"/>
          </p:cNvSpPr>
          <p:nvPr>
            <p:ph type="sldNum" sz="quarter" idx="12"/>
          </p:nvPr>
        </p:nvSpPr>
        <p:spPr/>
        <p:txBody>
          <a:bodyPr/>
          <a:lstStyle/>
          <a:p>
            <a:fld id="{E310EA0D-2252-9045-A82C-BA460C3629D0}" type="slidenum">
              <a:rPr lang="ja-JP" altLang="en-US" smtClean="0"/>
              <a:pPr/>
              <a:t>7</a:t>
            </a:fld>
            <a:endParaRPr lang="ja-JP" altLang="en-US"/>
          </a:p>
        </p:txBody>
      </p:sp>
      <p:graphicFrame>
        <p:nvGraphicFramePr>
          <p:cNvPr id="6" name="表 7">
            <a:extLst>
              <a:ext uri="{FF2B5EF4-FFF2-40B4-BE49-F238E27FC236}">
                <a16:creationId xmlns:a16="http://schemas.microsoft.com/office/drawing/2014/main" id="{CE7A32F7-974A-326D-EBCC-3E4F70B5C93E}"/>
              </a:ext>
            </a:extLst>
          </p:cNvPr>
          <p:cNvGraphicFramePr>
            <a:graphicFrameLocks noGrp="1"/>
          </p:cNvGraphicFramePr>
          <p:nvPr>
            <p:extLst>
              <p:ext uri="{D42A27DB-BD31-4B8C-83A1-F6EECF244321}">
                <p14:modId xmlns:p14="http://schemas.microsoft.com/office/powerpoint/2010/main" val="2205116707"/>
              </p:ext>
            </p:extLst>
          </p:nvPr>
        </p:nvGraphicFramePr>
        <p:xfrm>
          <a:off x="442912" y="2168525"/>
          <a:ext cx="11306176" cy="4248153"/>
        </p:xfrm>
        <a:graphic>
          <a:graphicData uri="http://schemas.openxmlformats.org/drawingml/2006/table">
            <a:tbl>
              <a:tblPr firstRow="1" bandRow="1">
                <a:tableStyleId>{5C22544A-7EE6-4342-B048-85BDC9FD1C3A}</a:tableStyleId>
              </a:tblPr>
              <a:tblGrid>
                <a:gridCol w="2634117">
                  <a:extLst>
                    <a:ext uri="{9D8B030D-6E8A-4147-A177-3AD203B41FA5}">
                      <a16:colId xmlns:a16="http://schemas.microsoft.com/office/drawing/2014/main" val="2166564459"/>
                    </a:ext>
                  </a:extLst>
                </a:gridCol>
                <a:gridCol w="8672059">
                  <a:extLst>
                    <a:ext uri="{9D8B030D-6E8A-4147-A177-3AD203B41FA5}">
                      <a16:colId xmlns:a16="http://schemas.microsoft.com/office/drawing/2014/main" val="2539087202"/>
                    </a:ext>
                  </a:extLst>
                </a:gridCol>
              </a:tblGrid>
              <a:tr h="606879">
                <a:tc>
                  <a:txBody>
                    <a:bodyPr/>
                    <a:lstStyle/>
                    <a:p>
                      <a:pPr algn="ctr"/>
                      <a:r>
                        <a:rPr kumimoji="1" lang="ja-JP" altLang="en-US" sz="1200" b="1" i="0">
                          <a:solidFill>
                            <a:schemeClr val="bg1"/>
                          </a:solidFill>
                          <a:latin typeface="Montserrat SemiBold" pitchFamily="2" charset="0"/>
                          <a:ea typeface="Yu Gothic" panose="020B0400000000000000" pitchFamily="34" charset="-128"/>
                          <a:cs typeface="FUTURA MEDIUM" panose="020B0602020204020303" pitchFamily="34" charset="-79"/>
                        </a:rPr>
                        <a:t>ご検討の背景</a:t>
                      </a:r>
                    </a:p>
                  </a:txBody>
                  <a:tcPr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l"/>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例）自社で営業資料を作って営業しているが、サービスの魅力が伝わりづらく、受注率が低下</a:t>
                      </a:r>
                    </a:p>
                  </a:txBody>
                  <a:tcPr marL="251999" anchor="ct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1002128"/>
                  </a:ext>
                </a:extLst>
              </a:tr>
              <a:tr h="606879">
                <a:tc>
                  <a:txBody>
                    <a:bodyPr/>
                    <a:lstStyle/>
                    <a:p>
                      <a:pPr algn="ctr"/>
                      <a:r>
                        <a:rPr kumimoji="1" lang="ja-JP" altLang="en-US" sz="1200" b="1" i="0">
                          <a:solidFill>
                            <a:schemeClr val="bg1"/>
                          </a:solidFill>
                          <a:latin typeface="Montserrat SemiBold" pitchFamily="2" charset="0"/>
                          <a:ea typeface="Yu Gothic" panose="020B0400000000000000" pitchFamily="34" charset="-128"/>
                          <a:cs typeface="FUTURA MEDIUM" panose="020B0602020204020303" pitchFamily="34" charset="-79"/>
                        </a:rPr>
                        <a:t>ご担当者様のミッション</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l"/>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例）リード獲得から受注まで、マーケ・セールス領域を横断で管掌</a:t>
                      </a:r>
                    </a:p>
                  </a:txBody>
                  <a:tcPr marL="251999"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48325535"/>
                  </a:ext>
                </a:extLst>
              </a:tr>
              <a:tr h="606879">
                <a:tc>
                  <a:txBody>
                    <a:bodyPr/>
                    <a:lstStyle/>
                    <a:p>
                      <a:pPr algn="ctr"/>
                      <a:r>
                        <a:rPr kumimoji="1" lang="ja-JP" altLang="en-US" sz="1200" b="1" i="0">
                          <a:solidFill>
                            <a:schemeClr val="bg1"/>
                          </a:solidFill>
                          <a:latin typeface="Montserrat SemiBold" pitchFamily="2" charset="0"/>
                          <a:ea typeface="Yu Gothic" panose="020B0400000000000000" pitchFamily="34" charset="-128"/>
                          <a:cs typeface="FUTURA MEDIUM" panose="020B0602020204020303" pitchFamily="34" charset="-79"/>
                        </a:rPr>
                        <a:t>資料のゴール</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l"/>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例）サービスの魅力が伝わる構成・デザインで受注率を向上させる</a:t>
                      </a:r>
                    </a:p>
                  </a:txBody>
                  <a:tcPr marL="251999"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157204"/>
                  </a:ext>
                </a:extLst>
              </a:tr>
              <a:tr h="606879">
                <a:tc>
                  <a:txBody>
                    <a:bodyPr/>
                    <a:lstStyle/>
                    <a:p>
                      <a:pPr algn="ctr"/>
                      <a:r>
                        <a:rPr kumimoji="1" lang="ja-JP" altLang="en-US" sz="1200" b="1" i="0">
                          <a:solidFill>
                            <a:schemeClr val="bg1"/>
                          </a:solidFill>
                          <a:latin typeface="Montserrat SemiBold" pitchFamily="2" charset="0"/>
                          <a:ea typeface="Yu Gothic" panose="020B0400000000000000" pitchFamily="34" charset="-128"/>
                          <a:cs typeface="FUTURA MEDIUM" panose="020B0602020204020303" pitchFamily="34" charset="-79"/>
                        </a:rPr>
                        <a:t>資料の活用場面</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l"/>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例）リスティング・</a:t>
                      </a:r>
                      <a:r>
                        <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Meta</a:t>
                      </a: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経由で獲得したインバウンド商談で活用</a:t>
                      </a:r>
                    </a:p>
                  </a:txBody>
                  <a:tcPr marL="251999"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1303091"/>
                  </a:ext>
                </a:extLst>
              </a:tr>
              <a:tr h="606879">
                <a:tc>
                  <a:txBody>
                    <a:bodyPr/>
                    <a:lstStyle/>
                    <a:p>
                      <a:pPr algn="ctr"/>
                      <a:r>
                        <a:rPr kumimoji="1" lang="ja-JP" altLang="en-US" sz="1200" b="1" i="0">
                          <a:solidFill>
                            <a:schemeClr val="bg1"/>
                          </a:solidFill>
                          <a:latin typeface="Montserrat SemiBold" pitchFamily="2" charset="0"/>
                          <a:ea typeface="Yu Gothic" panose="020B0400000000000000" pitchFamily="34" charset="-128"/>
                          <a:cs typeface="FUTURA MEDIUM" panose="020B0602020204020303" pitchFamily="34" charset="-79"/>
                        </a:rPr>
                        <a:t>社内体制</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l"/>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例）マーケティング部</a:t>
                      </a:r>
                      <a:r>
                        <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 2</a:t>
                      </a: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名／セールス部</a:t>
                      </a:r>
                      <a:r>
                        <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 3</a:t>
                      </a: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名（インサイドセールスはなし）</a:t>
                      </a:r>
                      <a:endPar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txBody>
                  <a:tcPr marL="251999"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508578"/>
                  </a:ext>
                </a:extLst>
              </a:tr>
              <a:tr h="606879">
                <a:tc>
                  <a:txBody>
                    <a:bodyPr/>
                    <a:lstStyle/>
                    <a:p>
                      <a:pPr algn="ctr"/>
                      <a:r>
                        <a:rPr kumimoji="1" lang="ja-JP" altLang="en-US" sz="1200" b="1" i="0">
                          <a:solidFill>
                            <a:schemeClr val="bg1"/>
                          </a:solidFill>
                          <a:latin typeface="Montserrat SemiBold" pitchFamily="2" charset="0"/>
                          <a:ea typeface="Yu Gothic" panose="020B0400000000000000" pitchFamily="34" charset="-128"/>
                          <a:cs typeface="FUTURA MEDIUM" panose="020B0602020204020303" pitchFamily="34" charset="-79"/>
                        </a:rPr>
                        <a:t>その他関連する情報</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l"/>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例）獲得したリードは営業担当がアプローチを行い、商談化</a:t>
                      </a:r>
                    </a:p>
                  </a:txBody>
                  <a:tcPr marL="251999"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6398857"/>
                  </a:ext>
                </a:extLst>
              </a:tr>
              <a:tr h="606879">
                <a:tc>
                  <a:txBody>
                    <a:bodyPr/>
                    <a:lstStyle/>
                    <a:p>
                      <a:pPr algn="ctr"/>
                      <a:r>
                        <a:rPr kumimoji="1" lang="ja-JP" altLang="en-US" sz="1200" b="1" i="0">
                          <a:solidFill>
                            <a:schemeClr val="bg1"/>
                          </a:solidFill>
                          <a:latin typeface="Montserrat SemiBold" pitchFamily="2" charset="0"/>
                          <a:ea typeface="Yu Gothic" panose="020B0400000000000000" pitchFamily="34" charset="-128"/>
                          <a:cs typeface="FUTURA MEDIUM" panose="020B0602020204020303" pitchFamily="34" charset="-79"/>
                        </a:rPr>
                        <a:t>希望納期</a:t>
                      </a:r>
                    </a:p>
                  </a:txBody>
                  <a:tcPr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1A96F0"/>
                    </a:solidFill>
                  </a:tcPr>
                </a:tc>
                <a:tc>
                  <a:txBody>
                    <a:bodyPr/>
                    <a:lstStyle/>
                    <a:p>
                      <a:pPr algn="l"/>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例）</a:t>
                      </a:r>
                      <a:r>
                        <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8</a:t>
                      </a: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月中</a:t>
                      </a:r>
                    </a:p>
                  </a:txBody>
                  <a:tcPr marL="251999" anchor="ctr">
                    <a:lnL w="12700" cap="flat" cmpd="sng" algn="ctr">
                      <a:solidFill>
                        <a:schemeClr val="bg1"/>
                      </a:solid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4342037"/>
                  </a:ext>
                </a:extLst>
              </a:tr>
            </a:tbl>
          </a:graphicData>
        </a:graphic>
      </p:graphicFrame>
    </p:spTree>
    <p:extLst>
      <p:ext uri="{BB962C8B-B14F-4D97-AF65-F5344CB8AC3E}">
        <p14:creationId xmlns:p14="http://schemas.microsoft.com/office/powerpoint/2010/main" val="187176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1573E7-53AB-FF87-3945-F1FEB2AC31F9}"/>
              </a:ext>
            </a:extLst>
          </p:cNvPr>
          <p:cNvSpPr>
            <a:spLocks noGrp="1"/>
          </p:cNvSpPr>
          <p:nvPr>
            <p:ph type="title"/>
          </p:nvPr>
        </p:nvSpPr>
        <p:spPr/>
        <p:txBody>
          <a:bodyPr/>
          <a:lstStyle/>
          <a:p>
            <a:r>
              <a:rPr kumimoji="1" lang="en-US" altLang="ja-JP" dirty="0"/>
              <a:t>02. </a:t>
            </a:r>
            <a:r>
              <a:rPr kumimoji="1" lang="ja-JP" altLang="en-US"/>
              <a:t>最適なプランをご提案します</a:t>
            </a:r>
          </a:p>
        </p:txBody>
      </p:sp>
      <p:sp>
        <p:nvSpPr>
          <p:cNvPr id="3" name="コンテンツ プレースホルダー 2">
            <a:extLst>
              <a:ext uri="{FF2B5EF4-FFF2-40B4-BE49-F238E27FC236}">
                <a16:creationId xmlns:a16="http://schemas.microsoft.com/office/drawing/2014/main" id="{CAFBBC66-674C-656E-A2C9-04BCC6A9BCF0}"/>
              </a:ext>
            </a:extLst>
          </p:cNvPr>
          <p:cNvSpPr>
            <a:spLocks noGrp="1"/>
          </p:cNvSpPr>
          <p:nvPr>
            <p:ph idx="1"/>
          </p:nvPr>
        </p:nvSpPr>
        <p:spPr/>
        <p:txBody>
          <a:bodyPr/>
          <a:lstStyle/>
          <a:p>
            <a:r>
              <a:rPr kumimoji="1" lang="ja-JP" altLang="en-US"/>
              <a:t>資料のリデザインのみならず、構成からのご提案やサブスク型の継続支援も可能です。</a:t>
            </a:r>
            <a:endParaRPr kumimoji="1" lang="en-US" altLang="ja-JP" dirty="0"/>
          </a:p>
          <a:p>
            <a:r>
              <a:rPr lang="ja-JP" altLang="en-US"/>
              <a:t>お打ち合わせでは課題感のヒアリング内容をもとに、最適なプランをご紹介いたします。</a:t>
            </a:r>
            <a:endParaRPr kumimoji="1" lang="ja-JP" altLang="en-US"/>
          </a:p>
        </p:txBody>
      </p:sp>
      <p:sp>
        <p:nvSpPr>
          <p:cNvPr id="4" name="日付プレースホルダー 3">
            <a:extLst>
              <a:ext uri="{FF2B5EF4-FFF2-40B4-BE49-F238E27FC236}">
                <a16:creationId xmlns:a16="http://schemas.microsoft.com/office/drawing/2014/main" id="{BF42349E-217D-B82E-3A2F-056DF9EFCA82}"/>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98E8121A-FF76-C5A9-6E83-C5592E11512F}"/>
              </a:ext>
            </a:extLst>
          </p:cNvPr>
          <p:cNvSpPr>
            <a:spLocks noGrp="1"/>
          </p:cNvSpPr>
          <p:nvPr>
            <p:ph type="sldNum" sz="quarter" idx="12"/>
          </p:nvPr>
        </p:nvSpPr>
        <p:spPr/>
        <p:txBody>
          <a:bodyPr/>
          <a:lstStyle/>
          <a:p>
            <a:fld id="{E310EA0D-2252-9045-A82C-BA460C3629D0}" type="slidenum">
              <a:rPr lang="ja-JP" altLang="en-US" smtClean="0"/>
              <a:pPr/>
              <a:t>8</a:t>
            </a:fld>
            <a:endParaRPr lang="ja-JP" altLang="en-US"/>
          </a:p>
        </p:txBody>
      </p:sp>
      <p:graphicFrame>
        <p:nvGraphicFramePr>
          <p:cNvPr id="6" name="表 6">
            <a:extLst>
              <a:ext uri="{FF2B5EF4-FFF2-40B4-BE49-F238E27FC236}">
                <a16:creationId xmlns:a16="http://schemas.microsoft.com/office/drawing/2014/main" id="{CEE67073-7A47-3A72-5DF1-5D62894B0834}"/>
              </a:ext>
            </a:extLst>
          </p:cNvPr>
          <p:cNvGraphicFramePr>
            <a:graphicFrameLocks noGrp="1"/>
          </p:cNvGraphicFramePr>
          <p:nvPr>
            <p:extLst>
              <p:ext uri="{D42A27DB-BD31-4B8C-83A1-F6EECF244321}">
                <p14:modId xmlns:p14="http://schemas.microsoft.com/office/powerpoint/2010/main" val="2256647757"/>
              </p:ext>
            </p:extLst>
          </p:nvPr>
        </p:nvGraphicFramePr>
        <p:xfrm>
          <a:off x="442914" y="2168525"/>
          <a:ext cx="11306174" cy="4248150"/>
        </p:xfrm>
        <a:graphic>
          <a:graphicData uri="http://schemas.openxmlformats.org/drawingml/2006/table">
            <a:tbl>
              <a:tblPr firstRow="1" bandRow="1">
                <a:tableStyleId>{5C22544A-7EE6-4342-B048-85BDC9FD1C3A}</a:tableStyleId>
              </a:tblPr>
              <a:tblGrid>
                <a:gridCol w="1617380">
                  <a:extLst>
                    <a:ext uri="{9D8B030D-6E8A-4147-A177-3AD203B41FA5}">
                      <a16:colId xmlns:a16="http://schemas.microsoft.com/office/drawing/2014/main" val="1626553921"/>
                    </a:ext>
                  </a:extLst>
                </a:gridCol>
                <a:gridCol w="3229598">
                  <a:extLst>
                    <a:ext uri="{9D8B030D-6E8A-4147-A177-3AD203B41FA5}">
                      <a16:colId xmlns:a16="http://schemas.microsoft.com/office/drawing/2014/main" val="575610589"/>
                    </a:ext>
                  </a:extLst>
                </a:gridCol>
                <a:gridCol w="3229598">
                  <a:extLst>
                    <a:ext uri="{9D8B030D-6E8A-4147-A177-3AD203B41FA5}">
                      <a16:colId xmlns:a16="http://schemas.microsoft.com/office/drawing/2014/main" val="508045020"/>
                    </a:ext>
                  </a:extLst>
                </a:gridCol>
                <a:gridCol w="3229598">
                  <a:extLst>
                    <a:ext uri="{9D8B030D-6E8A-4147-A177-3AD203B41FA5}">
                      <a16:colId xmlns:a16="http://schemas.microsoft.com/office/drawing/2014/main" val="3473336801"/>
                    </a:ext>
                  </a:extLst>
                </a:gridCol>
              </a:tblGrid>
              <a:tr h="317216">
                <a:tc>
                  <a:txBody>
                    <a:bodyPr/>
                    <a:lstStyle/>
                    <a:p>
                      <a:pPr algn="ctr"/>
                      <a:endParaRPr kumimoji="1" lang="ja-JP" altLang="en-US" sz="1200" b="1" i="0">
                        <a:latin typeface="Montserrat SemiBold" pitchFamily="2" charset="0"/>
                        <a:ea typeface="Yu Gothic" panose="020B0400000000000000" pitchFamily="34" charset="-128"/>
                        <a:cs typeface="FUTURA MEDIUM" panose="020B0602020204020303" pitchFamily="34" charset="-79"/>
                      </a:endParaRPr>
                    </a:p>
                  </a:txBody>
                  <a:tcPr marT="37785" marB="3778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ctr"/>
                      <a:r>
                        <a:rPr kumimoji="1" lang="ja-JP" altLang="en-US" sz="1300" b="1" i="0">
                          <a:latin typeface="Montserrat SemiBold" pitchFamily="2" charset="0"/>
                          <a:ea typeface="Yu Gothic" panose="020B0400000000000000" pitchFamily="34" charset="-128"/>
                          <a:cs typeface="FUTURA MEDIUM" panose="020B0602020204020303" pitchFamily="34" charset="-79"/>
                        </a:rPr>
                        <a:t>スタンダードプラン</a:t>
                      </a:r>
                    </a:p>
                  </a:txBody>
                  <a:tcPr marT="37785" marB="3778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ctr"/>
                      <a:r>
                        <a:rPr kumimoji="1" lang="ja-JP" altLang="en-US" sz="1300" b="1" i="0">
                          <a:latin typeface="Montserrat SemiBold" pitchFamily="2" charset="0"/>
                          <a:ea typeface="Yu Gothic" panose="020B0400000000000000" pitchFamily="34" charset="-128"/>
                          <a:cs typeface="FUTURA MEDIUM" panose="020B0602020204020303" pitchFamily="34" charset="-79"/>
                        </a:rPr>
                        <a:t>ハイエンドプラン</a:t>
                      </a:r>
                    </a:p>
                  </a:txBody>
                  <a:tcPr marT="37785" marB="3778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tc>
                  <a:txBody>
                    <a:bodyPr/>
                    <a:lstStyle/>
                    <a:p>
                      <a:pPr algn="ctr"/>
                      <a:r>
                        <a:rPr kumimoji="1" lang="ja-JP" altLang="en-US" sz="1300" b="1" i="0">
                          <a:latin typeface="Montserrat SemiBold" pitchFamily="2" charset="0"/>
                          <a:ea typeface="Yu Gothic" panose="020B0400000000000000" pitchFamily="34" charset="-128"/>
                          <a:cs typeface="FUTURA MEDIUM" panose="020B0602020204020303" pitchFamily="34" charset="-79"/>
                        </a:rPr>
                        <a:t>月額支援プラン</a:t>
                      </a:r>
                    </a:p>
                  </a:txBody>
                  <a:tcPr marT="37785" marB="3778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96F0"/>
                    </a:solidFill>
                  </a:tcPr>
                </a:tc>
                <a:extLst>
                  <a:ext uri="{0D108BD9-81ED-4DB2-BD59-A6C34878D82A}">
                    <a16:rowId xmlns:a16="http://schemas.microsoft.com/office/drawing/2014/main" val="2648302612"/>
                  </a:ext>
                </a:extLst>
              </a:tr>
              <a:tr h="787899">
                <a:tc>
                  <a:txBody>
                    <a:bodyPr/>
                    <a:lstStyle/>
                    <a:p>
                      <a:pPr algn="ct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ページ単価</a:t>
                      </a:r>
                    </a:p>
                  </a:txBody>
                  <a:tcPr marT="37785" marB="3778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600" b="1" i="0" u="none" strike="noStrike" kern="1200" cap="none" spc="0" normalizeH="0" baseline="0" noProof="0" dirty="0">
                          <a:ln>
                            <a:noFill/>
                          </a:ln>
                          <a:solidFill>
                            <a:srgbClr val="1A96F0"/>
                          </a:solidFill>
                          <a:effectLst/>
                          <a:uLnTx/>
                          <a:uFillTx/>
                          <a:latin typeface="Montserrat SemiBold" pitchFamily="2" charset="0"/>
                          <a:ea typeface="Yu Gothic" panose="020B0400000000000000" pitchFamily="34" charset="-128"/>
                          <a:cs typeface="FUTURA MEDIUM" panose="020B0602020204020303" pitchFamily="34" charset="-79"/>
                        </a:rPr>
                        <a:t>5,000</a:t>
                      </a:r>
                      <a:r>
                        <a:rPr kumimoji="1" lang="ja-JP" altLang="en-US" sz="1800" b="1" i="0" u="none" strike="noStrike" kern="1200" cap="none" spc="0" normalizeH="0" baseline="0" noProof="0">
                          <a:ln>
                            <a:noFill/>
                          </a:ln>
                          <a:solidFill>
                            <a:srgbClr val="1A96F0"/>
                          </a:solidFill>
                          <a:effectLst/>
                          <a:uLnTx/>
                          <a:uFillTx/>
                          <a:latin typeface="Montserrat SemiBold" pitchFamily="2" charset="0"/>
                          <a:ea typeface="Yu Gothic" panose="020B0400000000000000" pitchFamily="34" charset="-128"/>
                          <a:cs typeface="FUTURA MEDIUM" panose="020B0602020204020303" pitchFamily="34" charset="-79"/>
                        </a:rPr>
                        <a:t>円</a:t>
                      </a:r>
                      <a:r>
                        <a:rPr kumimoji="1" lang="en-US" altLang="ja-JP" sz="1800" b="1" i="0" u="none" strike="noStrike" kern="1200" cap="none" spc="0" normalizeH="0" baseline="0" noProof="0" dirty="0">
                          <a:ln>
                            <a:noFill/>
                          </a:ln>
                          <a:solidFill>
                            <a:srgbClr val="1A96F0"/>
                          </a:solidFill>
                          <a:effectLst/>
                          <a:uLnTx/>
                          <a:uFillTx/>
                          <a:latin typeface="Montserrat SemiBold" pitchFamily="2" charset="0"/>
                          <a:ea typeface="Yu Gothic" panose="020B0400000000000000" pitchFamily="34" charset="-128"/>
                          <a:cs typeface="FUTURA MEDIUM" panose="020B0602020204020303" pitchFamily="34" charset="-79"/>
                        </a:rPr>
                        <a:t>~</a:t>
                      </a:r>
                      <a:endParaRPr kumimoji="1" lang="ja-JP" altLang="en-US" sz="1800" b="1" i="0" u="none" strike="noStrike" kern="1200" cap="none" spc="0" normalizeH="0" baseline="0" noProof="0">
                        <a:ln>
                          <a:noFill/>
                        </a:ln>
                        <a:solidFill>
                          <a:srgbClr val="1A96F0"/>
                        </a:solidFill>
                        <a:effectLst/>
                        <a:uLnTx/>
                        <a:uFillTx/>
                        <a:latin typeface="Montserrat SemiBold" pitchFamily="2" charset="0"/>
                        <a:ea typeface="Yu Gothic" panose="020B0400000000000000" pitchFamily="34" charset="-128"/>
                        <a:cs typeface="FUTURA MEDIUM" panose="020B0602020204020303" pitchFamily="34" charset="-79"/>
                      </a:endParaRPr>
                    </a:p>
                  </a:txBody>
                  <a:tcPr marT="37785" marB="37785" anchor="ctr">
                    <a:lnL w="19050" cap="flat" cmpd="sng" algn="ctr">
                      <a:solidFill>
                        <a:schemeClr val="bg1"/>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600" b="1" i="0" u="none" strike="noStrike" kern="1200" cap="none" spc="0" normalizeH="0" baseline="0" noProof="0">
                          <a:ln>
                            <a:noFill/>
                          </a:ln>
                          <a:solidFill>
                            <a:srgbClr val="1A96F0"/>
                          </a:solidFill>
                          <a:effectLst/>
                          <a:uLnTx/>
                          <a:uFillTx/>
                          <a:latin typeface="Montserrat SemiBold" pitchFamily="2" charset="0"/>
                          <a:ea typeface="Yu Gothic" panose="020B0400000000000000" pitchFamily="34" charset="-128"/>
                          <a:cs typeface="FUTURA MEDIUM" panose="020B0602020204020303" pitchFamily="34" charset="-79"/>
                        </a:rPr>
                        <a:t>10,000</a:t>
                      </a:r>
                      <a:r>
                        <a:rPr kumimoji="1" lang="ja-JP" altLang="en-US" sz="1800" b="1" i="0" u="none" strike="noStrike" kern="1200" cap="none" spc="0" normalizeH="0" baseline="0" noProof="0">
                          <a:ln>
                            <a:noFill/>
                          </a:ln>
                          <a:solidFill>
                            <a:srgbClr val="1A96F0"/>
                          </a:solidFill>
                          <a:effectLst/>
                          <a:uLnTx/>
                          <a:uFillTx/>
                          <a:latin typeface="Montserrat SemiBold" pitchFamily="2" charset="0"/>
                          <a:ea typeface="Yu Gothic" panose="020B0400000000000000" pitchFamily="34" charset="-128"/>
                          <a:cs typeface="FUTURA MEDIUM" panose="020B0602020204020303" pitchFamily="34" charset="-79"/>
                        </a:rPr>
                        <a:t>円</a:t>
                      </a:r>
                      <a:r>
                        <a:rPr kumimoji="1" lang="en-US" altLang="ja-JP" sz="1800" b="1" i="0" u="none" strike="noStrike" kern="1200" cap="none" spc="0" normalizeH="0" baseline="0" noProof="0">
                          <a:ln>
                            <a:noFill/>
                          </a:ln>
                          <a:solidFill>
                            <a:srgbClr val="1A96F0"/>
                          </a:solidFill>
                          <a:effectLst/>
                          <a:uLnTx/>
                          <a:uFillTx/>
                          <a:latin typeface="Montserrat SemiBold" pitchFamily="2" charset="0"/>
                          <a:ea typeface="Yu Gothic" panose="020B0400000000000000" pitchFamily="34" charset="-128"/>
                          <a:cs typeface="FUTURA MEDIUM" panose="020B0602020204020303" pitchFamily="34" charset="-79"/>
                        </a:rPr>
                        <a:t>〜</a:t>
                      </a:r>
                      <a:endParaRPr kumimoji="1" lang="ja-JP" altLang="en-US" sz="1600" b="1" i="0" u="none" strike="noStrike" kern="1200" cap="none" spc="0" normalizeH="0" baseline="30000" noProof="0">
                        <a:ln>
                          <a:noFill/>
                        </a:ln>
                        <a:solidFill>
                          <a:srgbClr val="1A96F0"/>
                        </a:solidFill>
                        <a:effectLst/>
                        <a:uLnTx/>
                        <a:uFillTx/>
                        <a:latin typeface="Montserrat SemiBold" pitchFamily="2" charset="0"/>
                        <a:ea typeface="Yu Gothic" panose="020B0400000000000000" pitchFamily="34" charset="-128"/>
                        <a:cs typeface="FUTURA MEDIUM" panose="020B0602020204020303" pitchFamily="34" charset="-79"/>
                      </a:endParaRPr>
                    </a:p>
                  </a:txBody>
                  <a:tcPr marT="37785" marB="37785"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600" b="1" i="0" u="none" strike="noStrike" kern="1200" cap="none" spc="0" normalizeH="0" baseline="0" noProof="0" dirty="0">
                          <a:ln>
                            <a:noFill/>
                          </a:ln>
                          <a:solidFill>
                            <a:srgbClr val="1A96F0"/>
                          </a:solidFill>
                          <a:effectLst/>
                          <a:uLnTx/>
                          <a:uFillTx/>
                          <a:latin typeface="Montserrat SemiBold" pitchFamily="2" charset="0"/>
                          <a:ea typeface="Yu Gothic" panose="020B0400000000000000" pitchFamily="34" charset="-128"/>
                          <a:cs typeface="FUTURA MEDIUM" panose="020B0602020204020303" pitchFamily="34" charset="-79"/>
                        </a:rPr>
                        <a:t>200,000</a:t>
                      </a:r>
                      <a:r>
                        <a:rPr kumimoji="1" lang="ja-JP" altLang="en-US" sz="1800" b="1" i="0" u="none" strike="noStrike" kern="1200" cap="none" spc="0" normalizeH="0" baseline="0" noProof="0">
                          <a:ln>
                            <a:noFill/>
                          </a:ln>
                          <a:solidFill>
                            <a:srgbClr val="1A96F0"/>
                          </a:solidFill>
                          <a:effectLst/>
                          <a:uLnTx/>
                          <a:uFillTx/>
                          <a:latin typeface="Montserrat SemiBold" pitchFamily="2" charset="0"/>
                          <a:ea typeface="Yu Gothic" panose="020B0400000000000000" pitchFamily="34" charset="-128"/>
                          <a:cs typeface="FUTURA MEDIUM" panose="020B0602020204020303" pitchFamily="34" charset="-79"/>
                        </a:rPr>
                        <a:t>円</a:t>
                      </a:r>
                      <a:r>
                        <a:rPr kumimoji="1" lang="en-US" altLang="ja-JP" sz="1800" b="1" i="0" u="none" strike="noStrike" kern="1200" cap="none" spc="0" normalizeH="0" baseline="0" noProof="0" dirty="0">
                          <a:ln>
                            <a:noFill/>
                          </a:ln>
                          <a:solidFill>
                            <a:srgbClr val="1A96F0"/>
                          </a:solidFill>
                          <a:effectLst/>
                          <a:uLnTx/>
                          <a:uFillTx/>
                          <a:latin typeface="Montserrat SemiBold" pitchFamily="2" charset="0"/>
                          <a:ea typeface="Yu Gothic" panose="020B0400000000000000" pitchFamily="34" charset="-128"/>
                          <a:cs typeface="FUTURA MEDIUM" panose="020B0602020204020303" pitchFamily="34" charset="-79"/>
                        </a:rPr>
                        <a:t>〜/</a:t>
                      </a:r>
                      <a:r>
                        <a:rPr kumimoji="1" lang="ja-JP" altLang="en-US" sz="1800" b="1" i="0" u="none" strike="noStrike" kern="1200" cap="none" spc="0" normalizeH="0" baseline="0" noProof="0">
                          <a:ln>
                            <a:noFill/>
                          </a:ln>
                          <a:solidFill>
                            <a:srgbClr val="1A96F0"/>
                          </a:solidFill>
                          <a:effectLst/>
                          <a:uLnTx/>
                          <a:uFillTx/>
                          <a:latin typeface="Montserrat SemiBold" pitchFamily="2" charset="0"/>
                          <a:ea typeface="Yu Gothic" panose="020B0400000000000000" pitchFamily="34" charset="-128"/>
                          <a:cs typeface="FUTURA MEDIUM" panose="020B0602020204020303" pitchFamily="34" charset="-79"/>
                        </a:rPr>
                        <a:t>月</a:t>
                      </a:r>
                      <a:endParaRPr kumimoji="1" lang="ja-JP" altLang="en-US" sz="1600" b="1" i="0" u="none" strike="noStrike" kern="1200" cap="none" spc="0" normalizeH="0" baseline="30000" noProof="0">
                        <a:ln>
                          <a:noFill/>
                        </a:ln>
                        <a:solidFill>
                          <a:srgbClr val="1A96F0"/>
                        </a:solidFill>
                        <a:effectLst/>
                        <a:uLnTx/>
                        <a:uFillTx/>
                        <a:latin typeface="Montserrat SemiBold" pitchFamily="2" charset="0"/>
                        <a:ea typeface="Yu Gothic" panose="020B0400000000000000" pitchFamily="34" charset="-128"/>
                        <a:cs typeface="FUTURA MEDIUM" panose="020B0602020204020303" pitchFamily="34" charset="-79"/>
                      </a:endParaRPr>
                    </a:p>
                  </a:txBody>
                  <a:tcPr marT="37785" marB="37785"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1115599"/>
                  </a:ext>
                </a:extLst>
              </a:tr>
              <a:tr h="1564196">
                <a:tc>
                  <a:txBody>
                    <a:bodyPr/>
                    <a:lstStyle/>
                    <a:p>
                      <a:pPr algn="ct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支援内容</a:t>
                      </a:r>
                    </a:p>
                  </a:txBody>
                  <a:tcPr marT="37785" marB="3778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99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1" i="0">
                          <a:solidFill>
                            <a:schemeClr val="bg1">
                              <a:lumMod val="85000"/>
                            </a:schemeClr>
                          </a:solidFill>
                          <a:latin typeface="Montserrat SemiBold" pitchFamily="2" charset="0"/>
                          <a:ea typeface="Yu Gothic" panose="020B0400000000000000" pitchFamily="34" charset="-128"/>
                          <a:cs typeface="FUTURA MEDIUM" panose="020B0602020204020303" pitchFamily="34" charset="-79"/>
                        </a:rPr>
                        <a:t>資料の詳細ヒアリング</a:t>
                      </a:r>
                      <a:endParaRPr kumimoji="1" lang="en-US" altLang="ja-JP" sz="1200" b="1" i="0" dirty="0">
                        <a:solidFill>
                          <a:schemeClr val="bg1">
                            <a:lumMod val="85000"/>
                          </a:schemeClr>
                        </a:solidFill>
                        <a:latin typeface="Montserrat SemiBold" pitchFamily="2" charset="0"/>
                        <a:ea typeface="Yu Gothic" panose="020B0400000000000000" pitchFamily="34" charset="-128"/>
                        <a:cs typeface="FUTURA MEDIUM" panose="020B0602020204020303" pitchFamily="34" charset="-79"/>
                      </a:endParaRPr>
                    </a:p>
                    <a:p>
                      <a:pPr marL="171450" marR="0" lvl="0" indent="-99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1" i="0">
                          <a:solidFill>
                            <a:schemeClr val="bg1">
                              <a:lumMod val="85000"/>
                            </a:schemeClr>
                          </a:solidFill>
                          <a:latin typeface="Montserrat SemiBold" pitchFamily="2" charset="0"/>
                          <a:ea typeface="Yu Gothic" panose="020B0400000000000000" pitchFamily="34" charset="-128"/>
                          <a:cs typeface="FUTURA MEDIUM" panose="020B0602020204020303" pitchFamily="34" charset="-79"/>
                        </a:rPr>
                        <a:t>資料の活用方法の提案</a:t>
                      </a:r>
                      <a:endParaRPr kumimoji="1" lang="en-US" altLang="ja-JP" sz="1200" b="1" i="0" dirty="0">
                        <a:solidFill>
                          <a:schemeClr val="bg1">
                            <a:lumMod val="85000"/>
                          </a:schemeClr>
                        </a:solidFill>
                        <a:latin typeface="Montserrat SemiBold" pitchFamily="2" charset="0"/>
                        <a:ea typeface="Yu Gothic" panose="020B0400000000000000" pitchFamily="34" charset="-128"/>
                        <a:cs typeface="FUTURA MEDIUM" panose="020B0602020204020303" pitchFamily="34" charset="-79"/>
                      </a:endParaRPr>
                    </a:p>
                    <a:p>
                      <a:pPr marL="171450" indent="-99450" algn="l">
                        <a:spcBef>
                          <a:spcPts val="600"/>
                        </a:spcBef>
                        <a:buFont typeface="Arial" panose="020B0604020202020204" pitchFamily="34" charset="0"/>
                        <a:buChar char="•"/>
                      </a:pP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既存資料の構成の調整</a:t>
                      </a:r>
                      <a:endPar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171450" indent="-99450" algn="l">
                        <a:spcBef>
                          <a:spcPts val="600"/>
                        </a:spcBef>
                        <a:buFont typeface="Arial" panose="020B0604020202020204" pitchFamily="34" charset="0"/>
                        <a:buChar char="•"/>
                      </a:pP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既存資料に基づきデザイン制作</a:t>
                      </a:r>
                    </a:p>
                  </a:txBody>
                  <a:tcPr marL="251999" marT="37785" marB="37785" anchor="ctr">
                    <a:lnL w="19050" cap="flat" cmpd="sng" algn="ctr">
                      <a:solidFill>
                        <a:schemeClr val="bg1"/>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99450" algn="l">
                        <a:spcBef>
                          <a:spcPts val="600"/>
                        </a:spcBef>
                        <a:buFont typeface="Arial" panose="020B0604020202020204" pitchFamily="34" charset="0"/>
                        <a:buChar char="•"/>
                      </a:pP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資料の詳細ヒアリング</a:t>
                      </a:r>
                      <a:endPar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171450" marR="0" lvl="0" indent="-99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資料の活用方法の提案</a:t>
                      </a:r>
                      <a:endParaRPr kumimoji="1" lang="en-US" altLang="ja-JP" sz="1200" b="1" i="0" kern="120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171450" indent="-99450" algn="l">
                        <a:spcBef>
                          <a:spcPts val="600"/>
                        </a:spcBef>
                        <a:buFont typeface="Arial" panose="020B0604020202020204" pitchFamily="34" charset="0"/>
                        <a:buChar char="•"/>
                      </a:pPr>
                      <a:r>
                        <a:rPr kumimoji="1" lang="ja-JP" altLang="en-US" sz="1200" b="1" i="0" kern="120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最適な</a:t>
                      </a: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構成の提案</a:t>
                      </a:r>
                      <a:endPar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171450" indent="-99450" algn="l">
                        <a:spcBef>
                          <a:spcPts val="600"/>
                        </a:spcBef>
                        <a:buFont typeface="Arial" panose="020B0604020202020204" pitchFamily="34" charset="0"/>
                        <a:buChar char="•"/>
                      </a:pP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構成案に基づきデザイン制作</a:t>
                      </a:r>
                    </a:p>
                  </a:txBody>
                  <a:tcPr marL="251999" marT="37785" marB="37785"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99450" algn="l">
                        <a:spcBef>
                          <a:spcPts val="600"/>
                        </a:spcBef>
                        <a:buFont typeface="Arial" panose="020B0604020202020204" pitchFamily="34" charset="0"/>
                        <a:buChar char="•"/>
                      </a:pP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毎月</a:t>
                      </a:r>
                      <a:r>
                        <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1</a:t>
                      </a: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回の定例ミーティング</a:t>
                      </a:r>
                      <a:endPar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171450" indent="-99450" algn="l">
                        <a:spcBef>
                          <a:spcPts val="600"/>
                        </a:spcBef>
                        <a:buFont typeface="Arial" panose="020B0604020202020204" pitchFamily="34" charset="0"/>
                        <a:buChar char="•"/>
                      </a:pP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必要コンテンツのご提案</a:t>
                      </a:r>
                      <a:endPar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171450" indent="-99450" algn="l">
                        <a:spcBef>
                          <a:spcPts val="600"/>
                        </a:spcBef>
                        <a:buFont typeface="Arial" panose="020B0604020202020204" pitchFamily="34" charset="0"/>
                        <a:buChar char="•"/>
                      </a:pP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リデザイン</a:t>
                      </a:r>
                      <a:r>
                        <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 or </a:t>
                      </a: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構成提案の支援</a:t>
                      </a:r>
                      <a:endPar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171450" indent="-99450" algn="l">
                        <a:spcBef>
                          <a:spcPts val="600"/>
                        </a:spcBef>
                        <a:buFont typeface="Arial" panose="020B0604020202020204" pitchFamily="34" charset="0"/>
                        <a:buChar char="•"/>
                      </a:pPr>
                      <a:r>
                        <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1</a:t>
                      </a: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ヶ月まで枚数の繰越が可能</a:t>
                      </a:r>
                    </a:p>
                  </a:txBody>
                  <a:tcPr marL="251999" marT="37785" marB="37785"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0756345"/>
                  </a:ext>
                </a:extLst>
              </a:tr>
              <a:tr h="645336">
                <a:tc>
                  <a:txBody>
                    <a:bodyPr/>
                    <a:lstStyle/>
                    <a:p>
                      <a:pPr algn="ct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デザイン修正</a:t>
                      </a:r>
                    </a:p>
                  </a:txBody>
                  <a:tcPr marT="37785" marB="3778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Bef>
                          <a:spcPts val="300"/>
                        </a:spcBef>
                      </a:pPr>
                      <a:r>
                        <a:rPr kumimoji="1" lang="en-US" altLang="ja-JP" sz="20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2</a:t>
                      </a:r>
                      <a:r>
                        <a:rPr kumimoji="1" lang="ja-JP" altLang="en-US" sz="14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回</a:t>
                      </a:r>
                    </a:p>
                  </a:txBody>
                  <a:tcPr marT="37785" marB="37785" anchor="ctr">
                    <a:lnL w="19050" cap="flat" cmpd="sng" algn="ctr">
                      <a:solidFill>
                        <a:schemeClr val="bg1"/>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75000"/>
                              <a:lumOff val="25000"/>
                            </a:prstClr>
                          </a:solidFill>
                          <a:effectLst/>
                          <a:uLnTx/>
                          <a:uFillTx/>
                          <a:latin typeface="Montserrat SemiBold" pitchFamily="2" charset="0"/>
                          <a:ea typeface="Yu Gothic" panose="020B0400000000000000" pitchFamily="34" charset="-128"/>
                          <a:cs typeface="FUTURA MEDIUM" panose="020B0602020204020303" pitchFamily="34" charset="-79"/>
                        </a:rPr>
                        <a:t>2</a:t>
                      </a:r>
                      <a:r>
                        <a:rPr kumimoji="1" lang="ja-JP" altLang="en-US" sz="1400" b="1" i="0" u="none" strike="noStrike" kern="1200" cap="none" spc="0" normalizeH="0" baseline="0" noProof="0">
                          <a:ln>
                            <a:noFill/>
                          </a:ln>
                          <a:solidFill>
                            <a:prstClr val="black">
                              <a:lumMod val="75000"/>
                              <a:lumOff val="25000"/>
                            </a:prstClr>
                          </a:solidFill>
                          <a:effectLst/>
                          <a:uLnTx/>
                          <a:uFillTx/>
                          <a:latin typeface="Montserrat SemiBold" pitchFamily="2" charset="0"/>
                          <a:ea typeface="Yu Gothic" panose="020B0400000000000000" pitchFamily="34" charset="-128"/>
                          <a:cs typeface="FUTURA MEDIUM" panose="020B0602020204020303" pitchFamily="34" charset="-79"/>
                        </a:rPr>
                        <a:t>回</a:t>
                      </a:r>
                      <a:r>
                        <a:rPr kumimoji="1" lang="ja-JP" altLang="en-US" sz="1000" b="1" i="0" u="none" strike="noStrike" kern="1200" cap="none" spc="0" normalizeH="0" baseline="0" noProof="0">
                          <a:ln>
                            <a:noFill/>
                          </a:ln>
                          <a:solidFill>
                            <a:prstClr val="black">
                              <a:lumMod val="50000"/>
                              <a:lumOff val="50000"/>
                            </a:prstClr>
                          </a:solidFill>
                          <a:effectLst/>
                          <a:uLnTx/>
                          <a:uFillTx/>
                          <a:latin typeface="Montserrat SemiBold" pitchFamily="2" charset="0"/>
                          <a:ea typeface="Yu Gothic" panose="020B0400000000000000" pitchFamily="34" charset="-128"/>
                          <a:cs typeface="FUTURA MEDIUM" panose="020B0602020204020303" pitchFamily="34" charset="-79"/>
                        </a:rPr>
                        <a:t>　</a:t>
                      </a:r>
                      <a:r>
                        <a:rPr kumimoji="1" lang="en-US" altLang="ja-JP" sz="1000" b="1" i="0" u="none" strike="noStrike" kern="1200" cap="none" spc="0" normalizeH="0" baseline="0" noProof="0" dirty="0">
                          <a:ln>
                            <a:noFill/>
                          </a:ln>
                          <a:solidFill>
                            <a:prstClr val="black">
                              <a:lumMod val="50000"/>
                              <a:lumOff val="50000"/>
                            </a:prstClr>
                          </a:solidFill>
                          <a:effectLst/>
                          <a:uLnTx/>
                          <a:uFillTx/>
                          <a:latin typeface="Montserrat SemiBold" pitchFamily="2" charset="0"/>
                          <a:ea typeface="Yu Gothic" panose="020B0400000000000000" pitchFamily="34" charset="-128"/>
                          <a:cs typeface="FUTURA MEDIUM" panose="020B0602020204020303" pitchFamily="34" charset="-79"/>
                        </a:rPr>
                        <a:t>※</a:t>
                      </a:r>
                      <a:r>
                        <a:rPr kumimoji="1" lang="ja-JP" altLang="en-US" sz="1000" b="1" i="0" u="none" strike="noStrike" kern="1200" cap="none" spc="0" normalizeH="0" baseline="0" noProof="0">
                          <a:ln>
                            <a:noFill/>
                          </a:ln>
                          <a:solidFill>
                            <a:prstClr val="black">
                              <a:lumMod val="50000"/>
                              <a:lumOff val="50000"/>
                            </a:prstClr>
                          </a:solidFill>
                          <a:effectLst/>
                          <a:uLnTx/>
                          <a:uFillTx/>
                          <a:latin typeface="Montserrat SemiBold" pitchFamily="2" charset="0"/>
                          <a:ea typeface="Yu Gothic" panose="020B0400000000000000" pitchFamily="34" charset="-128"/>
                          <a:cs typeface="FUTURA MEDIUM" panose="020B0602020204020303" pitchFamily="34" charset="-79"/>
                        </a:rPr>
                        <a:t>構成案は別途</a:t>
                      </a:r>
                      <a:r>
                        <a:rPr kumimoji="1" lang="en-US" altLang="ja-JP" sz="1000" b="1" i="0" u="none" strike="noStrike" kern="1200" cap="none" spc="0" normalizeH="0" baseline="0" noProof="0" dirty="0">
                          <a:ln>
                            <a:noFill/>
                          </a:ln>
                          <a:solidFill>
                            <a:prstClr val="black">
                              <a:lumMod val="50000"/>
                              <a:lumOff val="50000"/>
                            </a:prstClr>
                          </a:solidFill>
                          <a:effectLst/>
                          <a:uLnTx/>
                          <a:uFillTx/>
                          <a:latin typeface="Montserrat SemiBold" pitchFamily="2" charset="0"/>
                          <a:ea typeface="Yu Gothic" panose="020B0400000000000000" pitchFamily="34" charset="-128"/>
                          <a:cs typeface="FUTURA MEDIUM" panose="020B0602020204020303" pitchFamily="34" charset="-79"/>
                        </a:rPr>
                        <a:t>2</a:t>
                      </a:r>
                      <a:r>
                        <a:rPr kumimoji="1" lang="ja-JP" altLang="en-US" sz="1000" b="1" i="0" u="none" strike="noStrike" kern="1200" cap="none" spc="0" normalizeH="0" baseline="0" noProof="0">
                          <a:ln>
                            <a:noFill/>
                          </a:ln>
                          <a:solidFill>
                            <a:prstClr val="black">
                              <a:lumMod val="50000"/>
                              <a:lumOff val="50000"/>
                            </a:prstClr>
                          </a:solidFill>
                          <a:effectLst/>
                          <a:uLnTx/>
                          <a:uFillTx/>
                          <a:latin typeface="Montserrat SemiBold" pitchFamily="2" charset="0"/>
                          <a:ea typeface="Yu Gothic" panose="020B0400000000000000" pitchFamily="34" charset="-128"/>
                          <a:cs typeface="FUTURA MEDIUM" panose="020B0602020204020303" pitchFamily="34" charset="-79"/>
                        </a:rPr>
                        <a:t>回修正可能</a:t>
                      </a:r>
                    </a:p>
                  </a:txBody>
                  <a:tcPr marT="37785" marB="37785"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75000"/>
                              <a:lumOff val="25000"/>
                            </a:prstClr>
                          </a:solidFill>
                          <a:effectLst/>
                          <a:uLnTx/>
                          <a:uFillTx/>
                          <a:latin typeface="Montserrat SemiBold" pitchFamily="2" charset="0"/>
                          <a:ea typeface="Yu Gothic" panose="020B0400000000000000" pitchFamily="34" charset="-128"/>
                          <a:cs typeface="FUTURA MEDIUM" panose="020B0602020204020303" pitchFamily="34" charset="-79"/>
                        </a:rPr>
                        <a:t>2</a:t>
                      </a:r>
                      <a:r>
                        <a:rPr kumimoji="1" lang="ja-JP" altLang="en-US" sz="1400" b="1" i="0" u="none" strike="noStrike" kern="1200" cap="none" spc="0" normalizeH="0" baseline="0" noProof="0">
                          <a:ln>
                            <a:noFill/>
                          </a:ln>
                          <a:solidFill>
                            <a:prstClr val="black">
                              <a:lumMod val="75000"/>
                              <a:lumOff val="25000"/>
                            </a:prstClr>
                          </a:solidFill>
                          <a:effectLst/>
                          <a:uLnTx/>
                          <a:uFillTx/>
                          <a:latin typeface="Montserrat SemiBold" pitchFamily="2" charset="0"/>
                          <a:ea typeface="Yu Gothic" panose="020B0400000000000000" pitchFamily="34" charset="-128"/>
                          <a:cs typeface="FUTURA MEDIUM" panose="020B0602020204020303" pitchFamily="34" charset="-79"/>
                        </a:rPr>
                        <a:t>回</a:t>
                      </a:r>
                      <a:r>
                        <a:rPr kumimoji="1" lang="ja-JP" altLang="en-US" sz="1000" b="1" i="0" u="none" strike="noStrike" kern="1200" cap="none" spc="0" normalizeH="0" baseline="0" noProof="0">
                          <a:ln>
                            <a:noFill/>
                          </a:ln>
                          <a:solidFill>
                            <a:prstClr val="black">
                              <a:lumMod val="50000"/>
                              <a:lumOff val="50000"/>
                            </a:prstClr>
                          </a:solidFill>
                          <a:effectLst/>
                          <a:uLnTx/>
                          <a:uFillTx/>
                          <a:latin typeface="Montserrat SemiBold" pitchFamily="2" charset="0"/>
                          <a:ea typeface="Yu Gothic" panose="020B0400000000000000" pitchFamily="34" charset="-128"/>
                          <a:cs typeface="FUTURA MEDIUM" panose="020B0602020204020303" pitchFamily="34" charset="-79"/>
                        </a:rPr>
                        <a:t>　</a:t>
                      </a:r>
                      <a:r>
                        <a:rPr kumimoji="1" lang="en-US" altLang="ja-JP" sz="1000" b="1" i="0" u="none" strike="noStrike" kern="1200" cap="none" spc="0" normalizeH="0" baseline="0" noProof="0" dirty="0">
                          <a:ln>
                            <a:noFill/>
                          </a:ln>
                          <a:solidFill>
                            <a:prstClr val="black">
                              <a:lumMod val="50000"/>
                              <a:lumOff val="50000"/>
                            </a:prstClr>
                          </a:solidFill>
                          <a:effectLst/>
                          <a:uLnTx/>
                          <a:uFillTx/>
                          <a:latin typeface="Montserrat SemiBold" pitchFamily="2" charset="0"/>
                          <a:ea typeface="Yu Gothic" panose="020B0400000000000000" pitchFamily="34" charset="-128"/>
                          <a:cs typeface="FUTURA MEDIUM" panose="020B0602020204020303" pitchFamily="34" charset="-79"/>
                        </a:rPr>
                        <a:t>※</a:t>
                      </a:r>
                      <a:r>
                        <a:rPr kumimoji="1" lang="ja-JP" altLang="en-US" sz="1000" b="1" i="0" u="none" strike="noStrike" kern="1200" cap="none" spc="0" normalizeH="0" baseline="0" noProof="0">
                          <a:ln>
                            <a:noFill/>
                          </a:ln>
                          <a:solidFill>
                            <a:prstClr val="black">
                              <a:lumMod val="50000"/>
                              <a:lumOff val="50000"/>
                            </a:prstClr>
                          </a:solidFill>
                          <a:effectLst/>
                          <a:uLnTx/>
                          <a:uFillTx/>
                          <a:latin typeface="Montserrat SemiBold" pitchFamily="2" charset="0"/>
                          <a:ea typeface="Yu Gothic" panose="020B0400000000000000" pitchFamily="34" charset="-128"/>
                          <a:cs typeface="FUTURA MEDIUM" panose="020B0602020204020303" pitchFamily="34" charset="-79"/>
                        </a:rPr>
                        <a:t>構成案は別途</a:t>
                      </a:r>
                      <a:r>
                        <a:rPr kumimoji="1" lang="en-US" altLang="ja-JP" sz="1000" b="1" i="0" u="none" strike="noStrike" kern="1200" cap="none" spc="0" normalizeH="0" baseline="0" noProof="0" dirty="0">
                          <a:ln>
                            <a:noFill/>
                          </a:ln>
                          <a:solidFill>
                            <a:prstClr val="black">
                              <a:lumMod val="50000"/>
                              <a:lumOff val="50000"/>
                            </a:prstClr>
                          </a:solidFill>
                          <a:effectLst/>
                          <a:uLnTx/>
                          <a:uFillTx/>
                          <a:latin typeface="Montserrat SemiBold" pitchFamily="2" charset="0"/>
                          <a:ea typeface="Yu Gothic" panose="020B0400000000000000" pitchFamily="34" charset="-128"/>
                          <a:cs typeface="FUTURA MEDIUM" panose="020B0602020204020303" pitchFamily="34" charset="-79"/>
                        </a:rPr>
                        <a:t>2</a:t>
                      </a:r>
                      <a:r>
                        <a:rPr kumimoji="1" lang="ja-JP" altLang="en-US" sz="1000" b="1" i="0" u="none" strike="noStrike" kern="1200" cap="none" spc="0" normalizeH="0" baseline="0" noProof="0">
                          <a:ln>
                            <a:noFill/>
                          </a:ln>
                          <a:solidFill>
                            <a:prstClr val="black">
                              <a:lumMod val="50000"/>
                              <a:lumOff val="50000"/>
                            </a:prstClr>
                          </a:solidFill>
                          <a:effectLst/>
                          <a:uLnTx/>
                          <a:uFillTx/>
                          <a:latin typeface="Montserrat SemiBold" pitchFamily="2" charset="0"/>
                          <a:ea typeface="Yu Gothic" panose="020B0400000000000000" pitchFamily="34" charset="-128"/>
                          <a:cs typeface="FUTURA MEDIUM" panose="020B0602020204020303" pitchFamily="34" charset="-79"/>
                        </a:rPr>
                        <a:t>回修正可能</a:t>
                      </a:r>
                    </a:p>
                  </a:txBody>
                  <a:tcPr marT="37785" marB="37785"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905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91432828"/>
                  </a:ext>
                </a:extLst>
              </a:tr>
              <a:tr h="933503">
                <a:tc>
                  <a:txBody>
                    <a:bodyPr/>
                    <a:lstStyle/>
                    <a:p>
                      <a:pPr algn="ct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こんな方に</a:t>
                      </a:r>
                      <a:endParaRPr kumimoji="1" lang="en-US" altLang="ja-JP" sz="1200" b="1" i="0"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lgn="ctr"/>
                      <a:r>
                        <a:rPr kumimoji="1" lang="ja-JP" altLang="en-US" sz="1200" b="1" i="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おすすめ</a:t>
                      </a:r>
                    </a:p>
                  </a:txBody>
                  <a:tcPr marT="37785" marB="3778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ja-JP" altLang="en-US" sz="1200" b="1" i="0" u="none" strike="noStrike" kern="1200" cap="none" spc="0" normalizeH="0" baseline="0" noProof="0">
                          <a:ln>
                            <a:noFill/>
                          </a:ln>
                          <a:solidFill>
                            <a:schemeClr val="tx1">
                              <a:lumMod val="75000"/>
                              <a:lumOff val="25000"/>
                            </a:schemeClr>
                          </a:solidFill>
                          <a:effectLst/>
                          <a:uLnTx/>
                          <a:uFillTx/>
                          <a:latin typeface="Montserrat SemiBold" pitchFamily="2" charset="0"/>
                          <a:ea typeface="Yu Gothic" panose="020B0400000000000000" pitchFamily="34" charset="-128"/>
                          <a:cs typeface="FUTURA MEDIUM" panose="020B0602020204020303" pitchFamily="34" charset="-79"/>
                        </a:rPr>
                        <a:t>すでにある資料のデザインを整えたい</a:t>
                      </a:r>
                      <a:endParaRPr kumimoji="1" lang="en-US" altLang="ja-JP" sz="1200" b="1" i="0" u="none" strike="noStrike" kern="1200" cap="none" spc="0" normalizeH="0" baseline="0" noProof="0" dirty="0">
                        <a:ln>
                          <a:noFill/>
                        </a:ln>
                        <a:solidFill>
                          <a:schemeClr val="tx1">
                            <a:lumMod val="75000"/>
                            <a:lumOff val="25000"/>
                          </a:schemeClr>
                        </a:solidFill>
                        <a:effectLst/>
                        <a:uLnTx/>
                        <a:uFillTx/>
                        <a:latin typeface="Montserrat SemiBold" pitchFamily="2" charset="0"/>
                        <a:ea typeface="Yu Gothic" panose="020B0400000000000000" pitchFamily="34" charset="-128"/>
                        <a:cs typeface="FUTURA MEDIUM" panose="020B0602020204020303" pitchFamily="34" charset="-79"/>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ja-JP" altLang="en-US" sz="1200" b="1" i="0" u="none" strike="noStrike" kern="1200" cap="none" spc="0" normalizeH="0" baseline="0" noProof="0">
                          <a:ln>
                            <a:noFill/>
                          </a:ln>
                          <a:solidFill>
                            <a:schemeClr val="tx1">
                              <a:lumMod val="75000"/>
                              <a:lumOff val="25000"/>
                            </a:schemeClr>
                          </a:solidFill>
                          <a:effectLst/>
                          <a:uLnTx/>
                          <a:uFillTx/>
                          <a:latin typeface="Montserrat SemiBold" pitchFamily="2" charset="0"/>
                          <a:ea typeface="Yu Gothic" panose="020B0400000000000000" pitchFamily="34" charset="-128"/>
                          <a:cs typeface="FUTURA MEDIUM" panose="020B0602020204020303" pitchFamily="34" charset="-79"/>
                        </a:rPr>
                        <a:t>予算を抑えてわかりやすい構成にしたい</a:t>
                      </a:r>
                    </a:p>
                  </a:txBody>
                  <a:tcPr marT="37785" marB="37785" anchor="ctr">
                    <a:lnL w="19050" cap="flat" cmpd="sng" algn="ctr">
                      <a:solidFill>
                        <a:schemeClr val="bg1"/>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Montserrat SemiBold" pitchFamily="2" charset="0"/>
                          <a:ea typeface="Yu Gothic" panose="020B0400000000000000" pitchFamily="34" charset="-128"/>
                          <a:cs typeface="FUTURA MEDIUM" panose="020B0602020204020303" pitchFamily="34" charset="-79"/>
                        </a:rPr>
                        <a:t>新規の資料を作成したい</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Montserrat SemiBold" pitchFamily="2" charset="0"/>
                        <a:ea typeface="Yu Gothic" panose="020B0400000000000000" pitchFamily="34" charset="-128"/>
                        <a:cs typeface="FUTURA MEDIUM" panose="020B0602020204020303" pitchFamily="34" charset="-79"/>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Montserrat SemiBold" pitchFamily="2" charset="0"/>
                          <a:ea typeface="Yu Gothic" panose="020B0400000000000000" pitchFamily="34" charset="-128"/>
                          <a:cs typeface="FUTURA MEDIUM" panose="020B0602020204020303" pitchFamily="34" charset="-79"/>
                        </a:rPr>
                        <a:t>構成から活用方法まで提案がほしい</a:t>
                      </a:r>
                    </a:p>
                  </a:txBody>
                  <a:tcPr marT="37785" marB="37785"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Montserrat SemiBold" pitchFamily="2" charset="0"/>
                          <a:ea typeface="Yu Gothic" panose="020B0400000000000000" pitchFamily="34" charset="-128"/>
                          <a:cs typeface="FUTURA MEDIUM" panose="020B0602020204020303" pitchFamily="34" charset="-79"/>
                        </a:rPr>
                        <a:t>都度発生する資料の調整や新規作成を</a:t>
                      </a:r>
                      <a:endParaRPr kumimoji="1" lang="en-US" altLang="ja-JP" sz="1200" b="1" i="0" u="none" strike="noStrike" kern="1200" cap="none" spc="0" normalizeH="0" baseline="0" noProof="0" dirty="0">
                        <a:ln>
                          <a:noFill/>
                        </a:ln>
                        <a:solidFill>
                          <a:prstClr val="black">
                            <a:lumMod val="75000"/>
                            <a:lumOff val="25000"/>
                          </a:prstClr>
                        </a:solidFill>
                        <a:effectLst/>
                        <a:uLnTx/>
                        <a:uFillTx/>
                        <a:latin typeface="Montserrat SemiBold" pitchFamily="2" charset="0"/>
                        <a:ea typeface="Yu Gothic" panose="020B0400000000000000" pitchFamily="34" charset="-128"/>
                        <a:cs typeface="FUTURA MEDIUM" panose="020B0602020204020303" pitchFamily="34" charset="-79"/>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1" lang="ja-JP" altLang="en-US" sz="1200" b="1" i="0" u="none" strike="noStrike" kern="1200" cap="none" spc="0" normalizeH="0" baseline="0" noProof="0">
                          <a:ln>
                            <a:noFill/>
                          </a:ln>
                          <a:solidFill>
                            <a:prstClr val="black">
                              <a:lumMod val="75000"/>
                              <a:lumOff val="25000"/>
                            </a:prstClr>
                          </a:solidFill>
                          <a:effectLst/>
                          <a:uLnTx/>
                          <a:uFillTx/>
                          <a:latin typeface="Montserrat SemiBold" pitchFamily="2" charset="0"/>
                          <a:ea typeface="Yu Gothic" panose="020B0400000000000000" pitchFamily="34" charset="-128"/>
                          <a:cs typeface="FUTURA MEDIUM" panose="020B0602020204020303" pitchFamily="34" charset="-79"/>
                        </a:rPr>
                        <a:t>より気軽に依頼</a:t>
                      </a:r>
                      <a:r>
                        <a:rPr kumimoji="1" lang="en-US" altLang="ja-JP" sz="1200" b="1" i="0" u="none" strike="noStrike" kern="1200" cap="none" spc="0" normalizeH="0" baseline="0" noProof="0" dirty="0">
                          <a:ln>
                            <a:noFill/>
                          </a:ln>
                          <a:solidFill>
                            <a:prstClr val="black">
                              <a:lumMod val="75000"/>
                              <a:lumOff val="25000"/>
                            </a:prstClr>
                          </a:solidFill>
                          <a:effectLst/>
                          <a:uLnTx/>
                          <a:uFillTx/>
                          <a:latin typeface="Montserrat SemiBold" pitchFamily="2" charset="0"/>
                          <a:ea typeface="Yu Gothic" panose="020B0400000000000000" pitchFamily="34" charset="-128"/>
                          <a:cs typeface="FUTURA MEDIUM" panose="020B0602020204020303" pitchFamily="34" charset="-79"/>
                        </a:rPr>
                        <a:t>&amp;</a:t>
                      </a:r>
                      <a:r>
                        <a:rPr kumimoji="1" lang="ja-JP" altLang="en-US" sz="1200" b="1" i="0" u="none" strike="noStrike" kern="1200" cap="none" spc="0" normalizeH="0" baseline="0" noProof="0">
                          <a:ln>
                            <a:noFill/>
                          </a:ln>
                          <a:solidFill>
                            <a:prstClr val="black">
                              <a:lumMod val="75000"/>
                              <a:lumOff val="25000"/>
                            </a:prstClr>
                          </a:solidFill>
                          <a:effectLst/>
                          <a:uLnTx/>
                          <a:uFillTx/>
                          <a:latin typeface="Montserrat SemiBold" pitchFamily="2" charset="0"/>
                          <a:ea typeface="Yu Gothic" panose="020B0400000000000000" pitchFamily="34" charset="-128"/>
                          <a:cs typeface="FUTURA MEDIUM" panose="020B0602020204020303" pitchFamily="34" charset="-79"/>
                        </a:rPr>
                        <a:t>継続支援をしてほしい</a:t>
                      </a:r>
                    </a:p>
                  </a:txBody>
                  <a:tcPr marT="37785" marB="37785" anchor="ctr">
                    <a:lnL w="19050" cap="flat" cmpd="sng" algn="ctr">
                      <a:solidFill>
                        <a:schemeClr val="bg1">
                          <a:lumMod val="95000"/>
                        </a:schemeClr>
                      </a:solidFill>
                      <a:prstDash val="solid"/>
                      <a:round/>
                      <a:headEnd type="none" w="med" len="med"/>
                      <a:tailEnd type="none" w="med" len="med"/>
                    </a:lnL>
                    <a:lnR w="19050" cap="flat" cmpd="sng" algn="ctr">
                      <a:solidFill>
                        <a:schemeClr val="bg1">
                          <a:lumMod val="95000"/>
                        </a:schemeClr>
                      </a:solidFill>
                      <a:prstDash val="solid"/>
                      <a:round/>
                      <a:headEnd type="none" w="med" len="med"/>
                      <a:tailEnd type="none" w="med" len="med"/>
                    </a:lnR>
                    <a:lnT w="1905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1975402"/>
                  </a:ext>
                </a:extLst>
              </a:tr>
            </a:tbl>
          </a:graphicData>
        </a:graphic>
      </p:graphicFrame>
    </p:spTree>
    <p:extLst>
      <p:ext uri="{BB962C8B-B14F-4D97-AF65-F5344CB8AC3E}">
        <p14:creationId xmlns:p14="http://schemas.microsoft.com/office/powerpoint/2010/main" val="3085501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716E71-BB7E-D968-CED4-2881427B075F}"/>
              </a:ext>
            </a:extLst>
          </p:cNvPr>
          <p:cNvSpPr>
            <a:spLocks noGrp="1"/>
          </p:cNvSpPr>
          <p:nvPr>
            <p:ph type="title"/>
          </p:nvPr>
        </p:nvSpPr>
        <p:spPr/>
        <p:txBody>
          <a:bodyPr/>
          <a:lstStyle/>
          <a:p>
            <a:r>
              <a:rPr kumimoji="1" lang="en-US" altLang="ja-JP" dirty="0"/>
              <a:t>02. </a:t>
            </a:r>
            <a:r>
              <a:rPr kumimoji="1" lang="ja-JP" altLang="en-US"/>
              <a:t>貴社におすすめのその他プラン</a:t>
            </a:r>
          </a:p>
        </p:txBody>
      </p:sp>
      <p:sp>
        <p:nvSpPr>
          <p:cNvPr id="3" name="コンテンツ プレースホルダー 2">
            <a:extLst>
              <a:ext uri="{FF2B5EF4-FFF2-40B4-BE49-F238E27FC236}">
                <a16:creationId xmlns:a16="http://schemas.microsoft.com/office/drawing/2014/main" id="{A06375C4-E600-03AA-239F-63078BF07C74}"/>
              </a:ext>
            </a:extLst>
          </p:cNvPr>
          <p:cNvSpPr>
            <a:spLocks noGrp="1"/>
          </p:cNvSpPr>
          <p:nvPr>
            <p:ph idx="1"/>
          </p:nvPr>
        </p:nvSpPr>
        <p:spPr/>
        <p:txBody>
          <a:bodyPr/>
          <a:lstStyle/>
          <a:p>
            <a:r>
              <a:rPr kumimoji="1" lang="ja-JP" altLang="en-US"/>
              <a:t>事前のフォームを拝見し、貴社におすすめの他プランも選定させていただきました。</a:t>
            </a:r>
            <a:endParaRPr kumimoji="1" lang="en-US" altLang="ja-JP" dirty="0"/>
          </a:p>
          <a:p>
            <a:r>
              <a:rPr lang="ja-JP" altLang="en-US"/>
              <a:t>その他ご希望のプランがございましたら、お打ち合わせ当日にお申し付けください。</a:t>
            </a:r>
            <a:endParaRPr kumimoji="1" lang="ja-JP" altLang="en-US"/>
          </a:p>
        </p:txBody>
      </p:sp>
      <p:sp>
        <p:nvSpPr>
          <p:cNvPr id="4" name="日付プレースホルダー 3">
            <a:extLst>
              <a:ext uri="{FF2B5EF4-FFF2-40B4-BE49-F238E27FC236}">
                <a16:creationId xmlns:a16="http://schemas.microsoft.com/office/drawing/2014/main" id="{5473AAF5-2550-F4FD-4BA0-048A1B753DAB}"/>
              </a:ext>
            </a:extLst>
          </p:cNvPr>
          <p:cNvSpPr>
            <a:spLocks noGrp="1"/>
          </p:cNvSpPr>
          <p:nvPr>
            <p:ph type="dt" sz="half" idx="10"/>
          </p:nvPr>
        </p:nvSpPr>
        <p:spPr/>
        <p:txBody>
          <a:bodyPr/>
          <a:lstStyle/>
          <a:p>
            <a:r>
              <a:rPr lang="en-US" altLang="ja-JP"/>
              <a:t>© Cone Inc.</a:t>
            </a:r>
            <a:endParaRPr lang="ja-JP" altLang="en-US"/>
          </a:p>
        </p:txBody>
      </p:sp>
      <p:sp>
        <p:nvSpPr>
          <p:cNvPr id="5" name="スライド番号プレースホルダー 4">
            <a:extLst>
              <a:ext uri="{FF2B5EF4-FFF2-40B4-BE49-F238E27FC236}">
                <a16:creationId xmlns:a16="http://schemas.microsoft.com/office/drawing/2014/main" id="{F7247815-1434-FFBC-5CEA-CF7FDA68D8BB}"/>
              </a:ext>
            </a:extLst>
          </p:cNvPr>
          <p:cNvSpPr>
            <a:spLocks noGrp="1"/>
          </p:cNvSpPr>
          <p:nvPr>
            <p:ph type="sldNum" sz="quarter" idx="12"/>
          </p:nvPr>
        </p:nvSpPr>
        <p:spPr/>
        <p:txBody>
          <a:bodyPr/>
          <a:lstStyle/>
          <a:p>
            <a:fld id="{E310EA0D-2252-9045-A82C-BA460C3629D0}" type="slidenum">
              <a:rPr lang="ja-JP" altLang="en-US" smtClean="0"/>
              <a:pPr/>
              <a:t>9</a:t>
            </a:fld>
            <a:endParaRPr lang="ja-JP" altLang="en-US"/>
          </a:p>
        </p:txBody>
      </p:sp>
      <p:sp>
        <p:nvSpPr>
          <p:cNvPr id="7" name="角丸四角形 6">
            <a:extLst>
              <a:ext uri="{FF2B5EF4-FFF2-40B4-BE49-F238E27FC236}">
                <a16:creationId xmlns:a16="http://schemas.microsoft.com/office/drawing/2014/main" id="{0CEC24F0-6FE9-19B3-5C64-4F39B3B07F30}"/>
              </a:ext>
            </a:extLst>
          </p:cNvPr>
          <p:cNvSpPr/>
          <p:nvPr/>
        </p:nvSpPr>
        <p:spPr>
          <a:xfrm>
            <a:off x="442913" y="2168525"/>
            <a:ext cx="3443267" cy="396255"/>
          </a:xfrm>
          <a:prstGeom prst="roundRect">
            <a:avLst>
              <a:gd name="adj" fmla="val 0"/>
            </a:avLst>
          </a:prstGeom>
          <a:solidFill>
            <a:srgbClr val="1A96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en-US" altLang="ja-JP" sz="1400" b="1" dirty="0">
                <a:solidFill>
                  <a:schemeClr val="bg1"/>
                </a:solidFill>
                <a:latin typeface="Montserrat SemiBold" pitchFamily="2" charset="0"/>
                <a:ea typeface="Yu Gothic" panose="020B0400000000000000" pitchFamily="34" charset="-128"/>
                <a:cs typeface="FUTURA MEDIUM" panose="020B0602020204020303" pitchFamily="34" charset="-79"/>
              </a:rPr>
              <a:t>“</a:t>
            </a:r>
            <a:r>
              <a:rPr kumimoji="1" lang="ja-JP" altLang="en-US" sz="1400" b="1">
                <a:solidFill>
                  <a:schemeClr val="bg1"/>
                </a:solidFill>
                <a:latin typeface="Montserrat SemiBold" pitchFamily="2" charset="0"/>
                <a:ea typeface="Yu Gothic" panose="020B0400000000000000" pitchFamily="34" charset="-128"/>
                <a:cs typeface="FUTURA MEDIUM" panose="020B0602020204020303" pitchFamily="34" charset="-79"/>
              </a:rPr>
              <a:t>受注率</a:t>
            </a:r>
            <a:r>
              <a:rPr kumimoji="1" lang="en-US" altLang="ja-JP" sz="1400" b="1" dirty="0">
                <a:solidFill>
                  <a:schemeClr val="bg1"/>
                </a:solidFill>
                <a:latin typeface="Montserrat SemiBold" pitchFamily="2" charset="0"/>
                <a:ea typeface="Yu Gothic" panose="020B0400000000000000" pitchFamily="34" charset="-128"/>
                <a:cs typeface="FUTURA MEDIUM" panose="020B0602020204020303" pitchFamily="34" charset="-79"/>
              </a:rPr>
              <a:t>”</a:t>
            </a:r>
            <a:r>
              <a:rPr kumimoji="1" lang="ja-JP" altLang="en-US" sz="1400" b="1">
                <a:solidFill>
                  <a:schemeClr val="bg1"/>
                </a:solidFill>
                <a:latin typeface="Montserrat SemiBold" pitchFamily="2" charset="0"/>
                <a:ea typeface="Yu Gothic" panose="020B0400000000000000" pitchFamily="34" charset="-128"/>
                <a:cs typeface="FUTURA MEDIUM" panose="020B0602020204020303" pitchFamily="34" charset="-79"/>
              </a:rPr>
              <a:t>改善プラン</a:t>
            </a:r>
          </a:p>
        </p:txBody>
      </p:sp>
      <p:sp>
        <p:nvSpPr>
          <p:cNvPr id="8" name="角丸四角形 7">
            <a:extLst>
              <a:ext uri="{FF2B5EF4-FFF2-40B4-BE49-F238E27FC236}">
                <a16:creationId xmlns:a16="http://schemas.microsoft.com/office/drawing/2014/main" id="{2FE6F263-00A1-AB24-A76A-3C0ED018A456}"/>
              </a:ext>
            </a:extLst>
          </p:cNvPr>
          <p:cNvSpPr/>
          <p:nvPr/>
        </p:nvSpPr>
        <p:spPr>
          <a:xfrm>
            <a:off x="442913" y="2564780"/>
            <a:ext cx="3443267" cy="2719601"/>
          </a:xfrm>
          <a:prstGeom prst="roundRect">
            <a:avLst>
              <a:gd name="adj" fmla="val 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88000" tIns="1080000" bIns="36000" rtlCol="0" anchor="t"/>
          <a:lstStyle/>
          <a:p>
            <a:pPr marL="24345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営業フローのヒアリング</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24345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サービス紹介資料の作成</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24345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営業資料の作成</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24345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社内検討用資料の作成</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24345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商談前の見込み顧客ニーズ把握</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11" name="角丸四角形 10">
            <a:extLst>
              <a:ext uri="{FF2B5EF4-FFF2-40B4-BE49-F238E27FC236}">
                <a16:creationId xmlns:a16="http://schemas.microsoft.com/office/drawing/2014/main" id="{3D18536A-1D97-31F6-68F8-694F3D70EDCE}"/>
              </a:ext>
            </a:extLst>
          </p:cNvPr>
          <p:cNvSpPr/>
          <p:nvPr/>
        </p:nvSpPr>
        <p:spPr>
          <a:xfrm>
            <a:off x="4374367" y="2168525"/>
            <a:ext cx="3443267" cy="396255"/>
          </a:xfrm>
          <a:prstGeom prst="roundRect">
            <a:avLst>
              <a:gd name="adj" fmla="val 0"/>
            </a:avLst>
          </a:prstGeom>
          <a:solidFill>
            <a:srgbClr val="1A96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en-US" altLang="ja-JP" sz="1400" b="1" dirty="0">
                <a:solidFill>
                  <a:schemeClr val="bg1"/>
                </a:solidFill>
                <a:latin typeface="Montserrat SemiBold" pitchFamily="2" charset="0"/>
                <a:ea typeface="Yu Gothic" panose="020B0400000000000000" pitchFamily="34" charset="-128"/>
                <a:cs typeface="FUTURA MEDIUM" panose="020B0602020204020303" pitchFamily="34" charset="-79"/>
              </a:rPr>
              <a:t>“</a:t>
            </a:r>
            <a:r>
              <a:rPr kumimoji="1" lang="ja-JP" altLang="en-US" sz="1400" b="1">
                <a:solidFill>
                  <a:schemeClr val="bg1"/>
                </a:solidFill>
                <a:latin typeface="Montserrat SemiBold" pitchFamily="2" charset="0"/>
                <a:ea typeface="Yu Gothic" panose="020B0400000000000000" pitchFamily="34" charset="-128"/>
                <a:cs typeface="FUTURA MEDIUM" panose="020B0602020204020303" pitchFamily="34" charset="-79"/>
              </a:rPr>
              <a:t>商談化率</a:t>
            </a:r>
            <a:r>
              <a:rPr kumimoji="1" lang="en-US" altLang="ja-JP" sz="1400" b="1" dirty="0">
                <a:solidFill>
                  <a:schemeClr val="bg1"/>
                </a:solidFill>
                <a:latin typeface="Montserrat SemiBold" pitchFamily="2" charset="0"/>
                <a:ea typeface="Yu Gothic" panose="020B0400000000000000" pitchFamily="34" charset="-128"/>
                <a:cs typeface="FUTURA MEDIUM" panose="020B0602020204020303" pitchFamily="34" charset="-79"/>
              </a:rPr>
              <a:t>”</a:t>
            </a:r>
            <a:r>
              <a:rPr kumimoji="1" lang="ja-JP" altLang="en-US" sz="1400" b="1">
                <a:solidFill>
                  <a:schemeClr val="bg1"/>
                </a:solidFill>
                <a:latin typeface="Montserrat SemiBold" pitchFamily="2" charset="0"/>
                <a:ea typeface="Yu Gothic" panose="020B0400000000000000" pitchFamily="34" charset="-128"/>
                <a:cs typeface="FUTURA MEDIUM" panose="020B0602020204020303" pitchFamily="34" charset="-79"/>
              </a:rPr>
              <a:t>改善プラン</a:t>
            </a:r>
          </a:p>
        </p:txBody>
      </p:sp>
      <p:sp>
        <p:nvSpPr>
          <p:cNvPr id="12" name="角丸四角形 11">
            <a:extLst>
              <a:ext uri="{FF2B5EF4-FFF2-40B4-BE49-F238E27FC236}">
                <a16:creationId xmlns:a16="http://schemas.microsoft.com/office/drawing/2014/main" id="{636A522C-DDF6-0EF2-8BB7-37804147FFF3}"/>
              </a:ext>
            </a:extLst>
          </p:cNvPr>
          <p:cNvSpPr/>
          <p:nvPr/>
        </p:nvSpPr>
        <p:spPr>
          <a:xfrm>
            <a:off x="4374367" y="2564780"/>
            <a:ext cx="3443267" cy="2719601"/>
          </a:xfrm>
          <a:prstGeom prst="roundRect">
            <a:avLst>
              <a:gd name="adj" fmla="val 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88000" tIns="1080000" bIns="36000" rtlCol="0" anchor="t"/>
          <a:lstStyle/>
          <a:p>
            <a:pPr marL="24345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ダウンロード用資料の作成</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24345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リード対応フローのヒアリング</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24345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フォームのご提供・設置</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24345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自動商談獲得フローの構築</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24345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商談未設定リードのニーズ把握</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14" name="角丸四角形 13">
            <a:extLst>
              <a:ext uri="{FF2B5EF4-FFF2-40B4-BE49-F238E27FC236}">
                <a16:creationId xmlns:a16="http://schemas.microsoft.com/office/drawing/2014/main" id="{D20C18AC-1C40-71BB-E544-B62976E818EC}"/>
              </a:ext>
            </a:extLst>
          </p:cNvPr>
          <p:cNvSpPr/>
          <p:nvPr/>
        </p:nvSpPr>
        <p:spPr>
          <a:xfrm>
            <a:off x="8305820" y="2168525"/>
            <a:ext cx="3443267" cy="396255"/>
          </a:xfrm>
          <a:prstGeom prst="roundRect">
            <a:avLst>
              <a:gd name="adj" fmla="val 0"/>
            </a:avLst>
          </a:prstGeom>
          <a:solidFill>
            <a:srgbClr val="1A96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en-US" altLang="ja-JP" sz="1400" b="1" dirty="0">
                <a:solidFill>
                  <a:schemeClr val="bg1"/>
                </a:solidFill>
                <a:latin typeface="Montserrat SemiBold" pitchFamily="2" charset="0"/>
                <a:ea typeface="Yu Gothic" panose="020B0400000000000000" pitchFamily="34" charset="-128"/>
                <a:cs typeface="FUTURA MEDIUM" panose="020B0602020204020303" pitchFamily="34" charset="-79"/>
              </a:rPr>
              <a:t>“</a:t>
            </a:r>
            <a:r>
              <a:rPr kumimoji="1" lang="ja-JP" altLang="en-US" sz="1400" b="1">
                <a:solidFill>
                  <a:schemeClr val="bg1"/>
                </a:solidFill>
                <a:latin typeface="Montserrat SemiBold" pitchFamily="2" charset="0"/>
                <a:ea typeface="Yu Gothic" panose="020B0400000000000000" pitchFamily="34" charset="-128"/>
                <a:cs typeface="FUTURA MEDIUM" panose="020B0602020204020303" pitchFamily="34" charset="-79"/>
              </a:rPr>
              <a:t>コンテンツマーケ</a:t>
            </a:r>
            <a:r>
              <a:rPr kumimoji="1" lang="en-US" altLang="ja-JP" sz="1400" b="1" dirty="0">
                <a:solidFill>
                  <a:schemeClr val="bg1"/>
                </a:solidFill>
                <a:latin typeface="Montserrat SemiBold" pitchFamily="2" charset="0"/>
                <a:ea typeface="Yu Gothic" panose="020B0400000000000000" pitchFamily="34" charset="-128"/>
                <a:cs typeface="FUTURA MEDIUM" panose="020B0602020204020303" pitchFamily="34" charset="-79"/>
              </a:rPr>
              <a:t>”</a:t>
            </a:r>
            <a:r>
              <a:rPr kumimoji="1" lang="ja-JP" altLang="en-US" sz="1400" b="1">
                <a:solidFill>
                  <a:schemeClr val="bg1"/>
                </a:solidFill>
                <a:latin typeface="Montserrat SemiBold" pitchFamily="2" charset="0"/>
                <a:ea typeface="Yu Gothic" panose="020B0400000000000000" pitchFamily="34" charset="-128"/>
                <a:cs typeface="FUTURA MEDIUM" panose="020B0602020204020303" pitchFamily="34" charset="-79"/>
              </a:rPr>
              <a:t>デビュープラン</a:t>
            </a:r>
          </a:p>
        </p:txBody>
      </p:sp>
      <p:sp>
        <p:nvSpPr>
          <p:cNvPr id="15" name="角丸四角形 14">
            <a:extLst>
              <a:ext uri="{FF2B5EF4-FFF2-40B4-BE49-F238E27FC236}">
                <a16:creationId xmlns:a16="http://schemas.microsoft.com/office/drawing/2014/main" id="{AD6D7EF3-AE06-1846-782C-2F380B50804F}"/>
              </a:ext>
            </a:extLst>
          </p:cNvPr>
          <p:cNvSpPr/>
          <p:nvPr/>
        </p:nvSpPr>
        <p:spPr>
          <a:xfrm>
            <a:off x="8305820" y="2564780"/>
            <a:ext cx="3443267" cy="2719601"/>
          </a:xfrm>
          <a:prstGeom prst="roundRect">
            <a:avLst>
              <a:gd name="adj" fmla="val 0"/>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288000" tIns="1080000" bIns="36000" rtlCol="0" anchor="t"/>
          <a:lstStyle/>
          <a:p>
            <a:pPr marL="24345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オウンドメディア</a:t>
            </a:r>
            <a:r>
              <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 or </a:t>
            </a: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コラム構築</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24345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対策キーワードのご提案</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243450" indent="-207450">
              <a:spcBef>
                <a:spcPts val="600"/>
              </a:spcBef>
              <a:buFont typeface="Wingdings" pitchFamily="2" charset="2"/>
              <a:buChar char="l"/>
              <a:defRPr/>
            </a:pPr>
            <a:r>
              <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SEO</a:t>
            </a: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記事の作成</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24345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ホワイトペーパーの作成</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marL="243450" lvl="0" indent="-207450">
              <a:spcBef>
                <a:spcPts val="600"/>
              </a:spcBef>
              <a:buFont typeface="Wingdings" pitchFamily="2" charset="2"/>
              <a:buChar char="l"/>
              <a:defRPr/>
            </a:pPr>
            <a:r>
              <a:rPr lang="ja-JP" altLang="en-US" sz="13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自動商談獲得フローの構築</a:t>
            </a:r>
            <a:endParaRPr lang="en-US" altLang="ja-JP" sz="13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17" name="角丸四角形 16">
            <a:extLst>
              <a:ext uri="{FF2B5EF4-FFF2-40B4-BE49-F238E27FC236}">
                <a16:creationId xmlns:a16="http://schemas.microsoft.com/office/drawing/2014/main" id="{13AFE25D-A2E1-4B92-7224-F5D92409554A}"/>
              </a:ext>
            </a:extLst>
          </p:cNvPr>
          <p:cNvSpPr/>
          <p:nvPr/>
        </p:nvSpPr>
        <p:spPr>
          <a:xfrm>
            <a:off x="442913" y="2566465"/>
            <a:ext cx="3443267" cy="963544"/>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kumimoji="1" lang="en-US" altLang="ja-JP" sz="3200" b="1" dirty="0">
                <a:solidFill>
                  <a:srgbClr val="1A96F0"/>
                </a:solidFill>
                <a:latin typeface="Montserrat SemiBold" pitchFamily="2" charset="0"/>
                <a:ea typeface="Yu Gothic" panose="020B0400000000000000" pitchFamily="34" charset="-128"/>
                <a:cs typeface="FUTURA MEDIUM" panose="020B0602020204020303" pitchFamily="34" charset="-79"/>
              </a:rPr>
              <a:t>500,000</a:t>
            </a:r>
            <a:r>
              <a:rPr kumimoji="1" lang="ja-JP" altLang="en-US" sz="2400" b="1">
                <a:solidFill>
                  <a:srgbClr val="1A96F0"/>
                </a:solidFill>
                <a:latin typeface="Montserrat SemiBold" pitchFamily="2" charset="0"/>
                <a:ea typeface="Yu Gothic" panose="020B0400000000000000" pitchFamily="34" charset="-128"/>
                <a:cs typeface="FUTURA MEDIUM" panose="020B0602020204020303" pitchFamily="34" charset="-79"/>
              </a:rPr>
              <a:t>円</a:t>
            </a:r>
            <a:r>
              <a:rPr kumimoji="1" lang="en-US" altLang="ja-JP" sz="2400" b="1" dirty="0">
                <a:solidFill>
                  <a:srgbClr val="1A96F0"/>
                </a:solidFill>
                <a:latin typeface="Montserrat SemiBold" pitchFamily="2" charset="0"/>
                <a:ea typeface="Yu Gothic" panose="020B0400000000000000" pitchFamily="34" charset="-128"/>
                <a:cs typeface="FUTURA MEDIUM" panose="020B0602020204020303" pitchFamily="34" charset="-79"/>
              </a:rPr>
              <a:t>~</a:t>
            </a:r>
            <a:endParaRPr kumimoji="1" lang="ja-JP" altLang="en-US" sz="2400" b="1">
              <a:solidFill>
                <a:srgbClr val="1A96F0"/>
              </a:solidFill>
              <a:latin typeface="Montserrat SemiBold" pitchFamily="2" charset="0"/>
              <a:ea typeface="Yu Gothic" panose="020B0400000000000000" pitchFamily="34" charset="-128"/>
              <a:cs typeface="FUTURA MEDIUM" panose="020B0602020204020303" pitchFamily="34" charset="-79"/>
            </a:endParaRPr>
          </a:p>
        </p:txBody>
      </p:sp>
      <p:sp>
        <p:nvSpPr>
          <p:cNvPr id="18" name="角丸四角形 17">
            <a:extLst>
              <a:ext uri="{FF2B5EF4-FFF2-40B4-BE49-F238E27FC236}">
                <a16:creationId xmlns:a16="http://schemas.microsoft.com/office/drawing/2014/main" id="{0EB43D68-4D9D-7A34-D3FD-E5836AF5AA22}"/>
              </a:ext>
            </a:extLst>
          </p:cNvPr>
          <p:cNvSpPr/>
          <p:nvPr/>
        </p:nvSpPr>
        <p:spPr>
          <a:xfrm>
            <a:off x="4376959" y="2566465"/>
            <a:ext cx="3443267" cy="963544"/>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en-US" altLang="ja-JP" sz="3200" b="1" dirty="0">
                <a:solidFill>
                  <a:srgbClr val="1A96F0"/>
                </a:solidFill>
                <a:latin typeface="Montserrat SemiBold" pitchFamily="2" charset="0"/>
                <a:ea typeface="Yu Gothic" panose="020B0400000000000000" pitchFamily="34" charset="-128"/>
                <a:cs typeface="FUTURA MEDIUM" panose="020B0602020204020303" pitchFamily="34" charset="-79"/>
              </a:rPr>
              <a:t>3</a:t>
            </a:r>
            <a:r>
              <a:rPr kumimoji="1" lang="en-US" altLang="ja-JP" sz="3200" b="1" dirty="0">
                <a:solidFill>
                  <a:srgbClr val="1A96F0"/>
                </a:solidFill>
                <a:latin typeface="Montserrat SemiBold" pitchFamily="2" charset="0"/>
                <a:ea typeface="Yu Gothic" panose="020B0400000000000000" pitchFamily="34" charset="-128"/>
                <a:cs typeface="FUTURA MEDIUM" panose="020B0602020204020303" pitchFamily="34" charset="-79"/>
              </a:rPr>
              <a:t>00,000</a:t>
            </a:r>
            <a:r>
              <a:rPr kumimoji="1" lang="ja-JP" altLang="en-US" sz="2400" b="1">
                <a:solidFill>
                  <a:srgbClr val="1A96F0"/>
                </a:solidFill>
                <a:latin typeface="Montserrat SemiBold" pitchFamily="2" charset="0"/>
                <a:ea typeface="Yu Gothic" panose="020B0400000000000000" pitchFamily="34" charset="-128"/>
                <a:cs typeface="FUTURA MEDIUM" panose="020B0602020204020303" pitchFamily="34" charset="-79"/>
              </a:rPr>
              <a:t>円</a:t>
            </a:r>
            <a:r>
              <a:rPr kumimoji="1" lang="en-US" altLang="ja-JP" sz="2400" b="1" dirty="0">
                <a:solidFill>
                  <a:srgbClr val="1A96F0"/>
                </a:solidFill>
                <a:latin typeface="Montserrat SemiBold" pitchFamily="2" charset="0"/>
                <a:ea typeface="Yu Gothic" panose="020B0400000000000000" pitchFamily="34" charset="-128"/>
                <a:cs typeface="FUTURA MEDIUM" panose="020B0602020204020303" pitchFamily="34" charset="-79"/>
              </a:rPr>
              <a:t>~</a:t>
            </a:r>
            <a:endParaRPr kumimoji="1" lang="ja-JP" altLang="en-US" sz="2400" b="1">
              <a:solidFill>
                <a:srgbClr val="1A96F0"/>
              </a:solidFill>
              <a:latin typeface="Montserrat SemiBold" pitchFamily="2" charset="0"/>
              <a:ea typeface="Yu Gothic" panose="020B0400000000000000" pitchFamily="34" charset="-128"/>
              <a:cs typeface="FUTURA MEDIUM" panose="020B0602020204020303" pitchFamily="34" charset="-79"/>
            </a:endParaRPr>
          </a:p>
        </p:txBody>
      </p:sp>
      <p:sp>
        <p:nvSpPr>
          <p:cNvPr id="19" name="角丸四角形 18">
            <a:extLst>
              <a:ext uri="{FF2B5EF4-FFF2-40B4-BE49-F238E27FC236}">
                <a16:creationId xmlns:a16="http://schemas.microsoft.com/office/drawing/2014/main" id="{2771461F-41D8-1388-081E-C9C1E210FB7B}"/>
              </a:ext>
            </a:extLst>
          </p:cNvPr>
          <p:cNvSpPr/>
          <p:nvPr/>
        </p:nvSpPr>
        <p:spPr>
          <a:xfrm>
            <a:off x="8311005" y="2566465"/>
            <a:ext cx="3443267" cy="963544"/>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algn="ctr"/>
            <a:r>
              <a:rPr lang="en-US" altLang="ja-JP" sz="3200" b="1" dirty="0">
                <a:solidFill>
                  <a:srgbClr val="1A96F0"/>
                </a:solidFill>
                <a:latin typeface="Montserrat SemiBold" pitchFamily="2" charset="0"/>
                <a:ea typeface="Yu Gothic" panose="020B0400000000000000" pitchFamily="34" charset="-128"/>
                <a:cs typeface="FUTURA MEDIUM" panose="020B0602020204020303" pitchFamily="34" charset="-79"/>
              </a:rPr>
              <a:t>4</a:t>
            </a:r>
            <a:r>
              <a:rPr kumimoji="1" lang="en-US" altLang="ja-JP" sz="3200" b="1" dirty="0">
                <a:solidFill>
                  <a:srgbClr val="1A96F0"/>
                </a:solidFill>
                <a:latin typeface="Montserrat SemiBold" pitchFamily="2" charset="0"/>
                <a:ea typeface="Yu Gothic" panose="020B0400000000000000" pitchFamily="34" charset="-128"/>
                <a:cs typeface="FUTURA MEDIUM" panose="020B0602020204020303" pitchFamily="34" charset="-79"/>
              </a:rPr>
              <a:t>00,000</a:t>
            </a:r>
            <a:r>
              <a:rPr kumimoji="1" lang="ja-JP" altLang="en-US" sz="2400" b="1">
                <a:solidFill>
                  <a:srgbClr val="1A96F0"/>
                </a:solidFill>
                <a:latin typeface="Montserrat SemiBold" pitchFamily="2" charset="0"/>
                <a:ea typeface="Yu Gothic" panose="020B0400000000000000" pitchFamily="34" charset="-128"/>
                <a:cs typeface="FUTURA MEDIUM" panose="020B0602020204020303" pitchFamily="34" charset="-79"/>
              </a:rPr>
              <a:t>円</a:t>
            </a:r>
            <a:r>
              <a:rPr kumimoji="1" lang="en-US" altLang="ja-JP" sz="2400" b="1" dirty="0">
                <a:solidFill>
                  <a:srgbClr val="1A96F0"/>
                </a:solidFill>
                <a:latin typeface="Montserrat SemiBold" pitchFamily="2" charset="0"/>
                <a:ea typeface="Yu Gothic" panose="020B0400000000000000" pitchFamily="34" charset="-128"/>
                <a:cs typeface="FUTURA MEDIUM" panose="020B0602020204020303" pitchFamily="34" charset="-79"/>
              </a:rPr>
              <a:t>~</a:t>
            </a:r>
            <a:endParaRPr kumimoji="1" lang="ja-JP" altLang="en-US" sz="2400" b="1">
              <a:solidFill>
                <a:srgbClr val="1A96F0"/>
              </a:solidFill>
              <a:latin typeface="Montserrat SemiBold" pitchFamily="2" charset="0"/>
              <a:ea typeface="Yu Gothic" panose="020B0400000000000000" pitchFamily="34" charset="-128"/>
              <a:cs typeface="FUTURA MEDIUM" panose="020B0602020204020303" pitchFamily="34" charset="-79"/>
            </a:endParaRPr>
          </a:p>
        </p:txBody>
      </p:sp>
      <p:grpSp>
        <p:nvGrpSpPr>
          <p:cNvPr id="24" name="グループ化 23">
            <a:extLst>
              <a:ext uri="{FF2B5EF4-FFF2-40B4-BE49-F238E27FC236}">
                <a16:creationId xmlns:a16="http://schemas.microsoft.com/office/drawing/2014/main" id="{A3E0822B-85AD-6747-53B5-EC3EF675A7DF}"/>
              </a:ext>
            </a:extLst>
          </p:cNvPr>
          <p:cNvGrpSpPr/>
          <p:nvPr/>
        </p:nvGrpSpPr>
        <p:grpSpPr>
          <a:xfrm>
            <a:off x="459758" y="5524573"/>
            <a:ext cx="3426422" cy="786286"/>
            <a:chOff x="459758" y="5340679"/>
            <a:chExt cx="2461449" cy="755178"/>
          </a:xfrm>
        </p:grpSpPr>
        <p:sp>
          <p:nvSpPr>
            <p:cNvPr id="22" name="フリーフォーム 21">
              <a:extLst>
                <a:ext uri="{FF2B5EF4-FFF2-40B4-BE49-F238E27FC236}">
                  <a16:creationId xmlns:a16="http://schemas.microsoft.com/office/drawing/2014/main" id="{A8411703-3DB5-B399-00C5-237C97225F4F}"/>
                </a:ext>
              </a:extLst>
            </p:cNvPr>
            <p:cNvSpPr/>
            <p:nvPr/>
          </p:nvSpPr>
          <p:spPr>
            <a:xfrm>
              <a:off x="459758" y="5340679"/>
              <a:ext cx="2461448" cy="752232"/>
            </a:xfrm>
            <a:custGeom>
              <a:avLst/>
              <a:gdLst>
                <a:gd name="connsiteX0" fmla="*/ 1230725 w 2461448"/>
                <a:gd name="connsiteY0" fmla="*/ 0 h 752232"/>
                <a:gd name="connsiteX1" fmla="*/ 1311272 w 2461448"/>
                <a:gd name="connsiteY1" fmla="*/ 121903 h 752232"/>
                <a:gd name="connsiteX2" fmla="*/ 2431678 w 2461448"/>
                <a:gd name="connsiteY2" fmla="*/ 121903 h 752232"/>
                <a:gd name="connsiteX3" fmla="*/ 2461448 w 2461448"/>
                <a:gd name="connsiteY3" fmla="*/ 151673 h 752232"/>
                <a:gd name="connsiteX4" fmla="*/ 2461448 w 2461448"/>
                <a:gd name="connsiteY4" fmla="*/ 722462 h 752232"/>
                <a:gd name="connsiteX5" fmla="*/ 2431678 w 2461448"/>
                <a:gd name="connsiteY5" fmla="*/ 752232 h 752232"/>
                <a:gd name="connsiteX6" fmla="*/ 29770 w 2461448"/>
                <a:gd name="connsiteY6" fmla="*/ 752232 h 752232"/>
                <a:gd name="connsiteX7" fmla="*/ 0 w 2461448"/>
                <a:gd name="connsiteY7" fmla="*/ 722462 h 752232"/>
                <a:gd name="connsiteX8" fmla="*/ 0 w 2461448"/>
                <a:gd name="connsiteY8" fmla="*/ 151673 h 752232"/>
                <a:gd name="connsiteX9" fmla="*/ 29770 w 2461448"/>
                <a:gd name="connsiteY9" fmla="*/ 121903 h 752232"/>
                <a:gd name="connsiteX10" fmla="*/ 1150178 w 2461448"/>
                <a:gd name="connsiteY10" fmla="*/ 121903 h 7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1448" h="752232">
                  <a:moveTo>
                    <a:pt x="1230725" y="0"/>
                  </a:moveTo>
                  <a:lnTo>
                    <a:pt x="1311272" y="121903"/>
                  </a:lnTo>
                  <a:lnTo>
                    <a:pt x="2431678" y="121903"/>
                  </a:lnTo>
                  <a:cubicBezTo>
                    <a:pt x="2448120" y="121903"/>
                    <a:pt x="2461448" y="135231"/>
                    <a:pt x="2461448" y="151673"/>
                  </a:cubicBezTo>
                  <a:lnTo>
                    <a:pt x="2461448" y="722462"/>
                  </a:lnTo>
                  <a:cubicBezTo>
                    <a:pt x="2461448" y="738904"/>
                    <a:pt x="2448120" y="752232"/>
                    <a:pt x="2431678" y="752232"/>
                  </a:cubicBezTo>
                  <a:lnTo>
                    <a:pt x="29770" y="752232"/>
                  </a:lnTo>
                  <a:cubicBezTo>
                    <a:pt x="13328" y="752232"/>
                    <a:pt x="0" y="738904"/>
                    <a:pt x="0" y="722462"/>
                  </a:cubicBezTo>
                  <a:lnTo>
                    <a:pt x="0" y="151673"/>
                  </a:lnTo>
                  <a:cubicBezTo>
                    <a:pt x="0" y="135231"/>
                    <a:pt x="13328" y="121903"/>
                    <a:pt x="29770" y="121903"/>
                  </a:cubicBezTo>
                  <a:lnTo>
                    <a:pt x="1150178" y="121903"/>
                  </a:lnTo>
                  <a:close/>
                </a:path>
              </a:pathLst>
            </a:cu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endParaRPr lang="ja-JP" altLang="en-US" sz="14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23" name="角丸四角形 22">
              <a:extLst>
                <a:ext uri="{FF2B5EF4-FFF2-40B4-BE49-F238E27FC236}">
                  <a16:creationId xmlns:a16="http://schemas.microsoft.com/office/drawing/2014/main" id="{0787A514-E264-48CC-347A-119CE21BCDE7}"/>
                </a:ext>
              </a:extLst>
            </p:cNvPr>
            <p:cNvSpPr/>
            <p:nvPr/>
          </p:nvSpPr>
          <p:spPr>
            <a:xfrm>
              <a:off x="459759" y="5465528"/>
              <a:ext cx="2461448" cy="630329"/>
            </a:xfrm>
            <a:prstGeom prst="roundRect">
              <a:avLst>
                <a:gd name="adj" fmla="val 4723"/>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営業フローの改善・構築から</a:t>
              </a:r>
              <a:endParaRPr kumimoji="1"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セールスコンテンツの整備までサポート</a:t>
              </a:r>
            </a:p>
          </p:txBody>
        </p:sp>
      </p:grpSp>
      <p:grpSp>
        <p:nvGrpSpPr>
          <p:cNvPr id="25" name="グループ化 24">
            <a:extLst>
              <a:ext uri="{FF2B5EF4-FFF2-40B4-BE49-F238E27FC236}">
                <a16:creationId xmlns:a16="http://schemas.microsoft.com/office/drawing/2014/main" id="{33C84887-4F3E-A8CD-FE07-C148390373DE}"/>
              </a:ext>
            </a:extLst>
          </p:cNvPr>
          <p:cNvGrpSpPr/>
          <p:nvPr/>
        </p:nvGrpSpPr>
        <p:grpSpPr>
          <a:xfrm>
            <a:off x="4382789" y="5524573"/>
            <a:ext cx="3426422" cy="786286"/>
            <a:chOff x="459758" y="5340679"/>
            <a:chExt cx="2461449" cy="755178"/>
          </a:xfrm>
        </p:grpSpPr>
        <p:sp>
          <p:nvSpPr>
            <p:cNvPr id="26" name="フリーフォーム 25">
              <a:extLst>
                <a:ext uri="{FF2B5EF4-FFF2-40B4-BE49-F238E27FC236}">
                  <a16:creationId xmlns:a16="http://schemas.microsoft.com/office/drawing/2014/main" id="{CAC7C2C1-5977-D76C-EE11-D52E5471D5E9}"/>
                </a:ext>
              </a:extLst>
            </p:cNvPr>
            <p:cNvSpPr/>
            <p:nvPr/>
          </p:nvSpPr>
          <p:spPr>
            <a:xfrm>
              <a:off x="459758" y="5340679"/>
              <a:ext cx="2461448" cy="752232"/>
            </a:xfrm>
            <a:custGeom>
              <a:avLst/>
              <a:gdLst>
                <a:gd name="connsiteX0" fmla="*/ 1230725 w 2461448"/>
                <a:gd name="connsiteY0" fmla="*/ 0 h 752232"/>
                <a:gd name="connsiteX1" fmla="*/ 1311272 w 2461448"/>
                <a:gd name="connsiteY1" fmla="*/ 121903 h 752232"/>
                <a:gd name="connsiteX2" fmla="*/ 2431678 w 2461448"/>
                <a:gd name="connsiteY2" fmla="*/ 121903 h 752232"/>
                <a:gd name="connsiteX3" fmla="*/ 2461448 w 2461448"/>
                <a:gd name="connsiteY3" fmla="*/ 151673 h 752232"/>
                <a:gd name="connsiteX4" fmla="*/ 2461448 w 2461448"/>
                <a:gd name="connsiteY4" fmla="*/ 722462 h 752232"/>
                <a:gd name="connsiteX5" fmla="*/ 2431678 w 2461448"/>
                <a:gd name="connsiteY5" fmla="*/ 752232 h 752232"/>
                <a:gd name="connsiteX6" fmla="*/ 29770 w 2461448"/>
                <a:gd name="connsiteY6" fmla="*/ 752232 h 752232"/>
                <a:gd name="connsiteX7" fmla="*/ 0 w 2461448"/>
                <a:gd name="connsiteY7" fmla="*/ 722462 h 752232"/>
                <a:gd name="connsiteX8" fmla="*/ 0 w 2461448"/>
                <a:gd name="connsiteY8" fmla="*/ 151673 h 752232"/>
                <a:gd name="connsiteX9" fmla="*/ 29770 w 2461448"/>
                <a:gd name="connsiteY9" fmla="*/ 121903 h 752232"/>
                <a:gd name="connsiteX10" fmla="*/ 1150178 w 2461448"/>
                <a:gd name="connsiteY10" fmla="*/ 121903 h 7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1448" h="752232">
                  <a:moveTo>
                    <a:pt x="1230725" y="0"/>
                  </a:moveTo>
                  <a:lnTo>
                    <a:pt x="1311272" y="121903"/>
                  </a:lnTo>
                  <a:lnTo>
                    <a:pt x="2431678" y="121903"/>
                  </a:lnTo>
                  <a:cubicBezTo>
                    <a:pt x="2448120" y="121903"/>
                    <a:pt x="2461448" y="135231"/>
                    <a:pt x="2461448" y="151673"/>
                  </a:cubicBezTo>
                  <a:lnTo>
                    <a:pt x="2461448" y="722462"/>
                  </a:lnTo>
                  <a:cubicBezTo>
                    <a:pt x="2461448" y="738904"/>
                    <a:pt x="2448120" y="752232"/>
                    <a:pt x="2431678" y="752232"/>
                  </a:cubicBezTo>
                  <a:lnTo>
                    <a:pt x="29770" y="752232"/>
                  </a:lnTo>
                  <a:cubicBezTo>
                    <a:pt x="13328" y="752232"/>
                    <a:pt x="0" y="738904"/>
                    <a:pt x="0" y="722462"/>
                  </a:cubicBezTo>
                  <a:lnTo>
                    <a:pt x="0" y="151673"/>
                  </a:lnTo>
                  <a:cubicBezTo>
                    <a:pt x="0" y="135231"/>
                    <a:pt x="13328" y="121903"/>
                    <a:pt x="29770" y="121903"/>
                  </a:cubicBezTo>
                  <a:lnTo>
                    <a:pt x="1150178" y="121903"/>
                  </a:lnTo>
                  <a:close/>
                </a:path>
              </a:pathLst>
            </a:cu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endParaRPr lang="ja-JP" altLang="en-US" sz="14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27" name="角丸四角形 26">
              <a:extLst>
                <a:ext uri="{FF2B5EF4-FFF2-40B4-BE49-F238E27FC236}">
                  <a16:creationId xmlns:a16="http://schemas.microsoft.com/office/drawing/2014/main" id="{C94BA7BB-45EF-9D6E-4CCD-9F02C80A4007}"/>
                </a:ext>
              </a:extLst>
            </p:cNvPr>
            <p:cNvSpPr/>
            <p:nvPr/>
          </p:nvSpPr>
          <p:spPr>
            <a:xfrm>
              <a:off x="459759" y="5465528"/>
              <a:ext cx="2461448" cy="630329"/>
            </a:xfrm>
            <a:prstGeom prst="roundRect">
              <a:avLst>
                <a:gd name="adj" fmla="val 4723"/>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リード対応フローの改善・</a:t>
              </a:r>
              <a:r>
                <a:rPr kumimoji="1"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DL</a:t>
              </a: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資料作成で</a:t>
              </a:r>
              <a:endParaRPr kumimoji="1"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インバウンド経由の商談化率を改善</a:t>
              </a:r>
            </a:p>
          </p:txBody>
        </p:sp>
      </p:grpSp>
      <p:grpSp>
        <p:nvGrpSpPr>
          <p:cNvPr id="28" name="グループ化 27">
            <a:extLst>
              <a:ext uri="{FF2B5EF4-FFF2-40B4-BE49-F238E27FC236}">
                <a16:creationId xmlns:a16="http://schemas.microsoft.com/office/drawing/2014/main" id="{31258285-C428-5EAF-1FAC-644EF237FDB3}"/>
              </a:ext>
            </a:extLst>
          </p:cNvPr>
          <p:cNvGrpSpPr/>
          <p:nvPr/>
        </p:nvGrpSpPr>
        <p:grpSpPr>
          <a:xfrm>
            <a:off x="8305819" y="5524573"/>
            <a:ext cx="3426422" cy="786286"/>
            <a:chOff x="459758" y="5340679"/>
            <a:chExt cx="2461449" cy="755178"/>
          </a:xfrm>
        </p:grpSpPr>
        <p:sp>
          <p:nvSpPr>
            <p:cNvPr id="29" name="フリーフォーム 28">
              <a:extLst>
                <a:ext uri="{FF2B5EF4-FFF2-40B4-BE49-F238E27FC236}">
                  <a16:creationId xmlns:a16="http://schemas.microsoft.com/office/drawing/2014/main" id="{5F3474C8-2CBB-8476-7A8B-E2B0369EB678}"/>
                </a:ext>
              </a:extLst>
            </p:cNvPr>
            <p:cNvSpPr/>
            <p:nvPr/>
          </p:nvSpPr>
          <p:spPr>
            <a:xfrm>
              <a:off x="459758" y="5340679"/>
              <a:ext cx="2461448" cy="752232"/>
            </a:xfrm>
            <a:custGeom>
              <a:avLst/>
              <a:gdLst>
                <a:gd name="connsiteX0" fmla="*/ 1230725 w 2461448"/>
                <a:gd name="connsiteY0" fmla="*/ 0 h 752232"/>
                <a:gd name="connsiteX1" fmla="*/ 1311272 w 2461448"/>
                <a:gd name="connsiteY1" fmla="*/ 121903 h 752232"/>
                <a:gd name="connsiteX2" fmla="*/ 2431678 w 2461448"/>
                <a:gd name="connsiteY2" fmla="*/ 121903 h 752232"/>
                <a:gd name="connsiteX3" fmla="*/ 2461448 w 2461448"/>
                <a:gd name="connsiteY3" fmla="*/ 151673 h 752232"/>
                <a:gd name="connsiteX4" fmla="*/ 2461448 w 2461448"/>
                <a:gd name="connsiteY4" fmla="*/ 722462 h 752232"/>
                <a:gd name="connsiteX5" fmla="*/ 2431678 w 2461448"/>
                <a:gd name="connsiteY5" fmla="*/ 752232 h 752232"/>
                <a:gd name="connsiteX6" fmla="*/ 29770 w 2461448"/>
                <a:gd name="connsiteY6" fmla="*/ 752232 h 752232"/>
                <a:gd name="connsiteX7" fmla="*/ 0 w 2461448"/>
                <a:gd name="connsiteY7" fmla="*/ 722462 h 752232"/>
                <a:gd name="connsiteX8" fmla="*/ 0 w 2461448"/>
                <a:gd name="connsiteY8" fmla="*/ 151673 h 752232"/>
                <a:gd name="connsiteX9" fmla="*/ 29770 w 2461448"/>
                <a:gd name="connsiteY9" fmla="*/ 121903 h 752232"/>
                <a:gd name="connsiteX10" fmla="*/ 1150178 w 2461448"/>
                <a:gd name="connsiteY10" fmla="*/ 121903 h 75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1448" h="752232">
                  <a:moveTo>
                    <a:pt x="1230725" y="0"/>
                  </a:moveTo>
                  <a:lnTo>
                    <a:pt x="1311272" y="121903"/>
                  </a:lnTo>
                  <a:lnTo>
                    <a:pt x="2431678" y="121903"/>
                  </a:lnTo>
                  <a:cubicBezTo>
                    <a:pt x="2448120" y="121903"/>
                    <a:pt x="2461448" y="135231"/>
                    <a:pt x="2461448" y="151673"/>
                  </a:cubicBezTo>
                  <a:lnTo>
                    <a:pt x="2461448" y="722462"/>
                  </a:lnTo>
                  <a:cubicBezTo>
                    <a:pt x="2461448" y="738904"/>
                    <a:pt x="2448120" y="752232"/>
                    <a:pt x="2431678" y="752232"/>
                  </a:cubicBezTo>
                  <a:lnTo>
                    <a:pt x="29770" y="752232"/>
                  </a:lnTo>
                  <a:cubicBezTo>
                    <a:pt x="13328" y="752232"/>
                    <a:pt x="0" y="738904"/>
                    <a:pt x="0" y="722462"/>
                  </a:cubicBezTo>
                  <a:lnTo>
                    <a:pt x="0" y="151673"/>
                  </a:lnTo>
                  <a:cubicBezTo>
                    <a:pt x="0" y="135231"/>
                    <a:pt x="13328" y="121903"/>
                    <a:pt x="29770" y="121903"/>
                  </a:cubicBezTo>
                  <a:lnTo>
                    <a:pt x="1150178" y="121903"/>
                  </a:lnTo>
                  <a:close/>
                </a:path>
              </a:pathLst>
            </a:cu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tIns="72000" bIns="72000" rtlCol="0" anchor="ctr">
              <a:noAutofit/>
            </a:bodyPr>
            <a:lstStyle/>
            <a:p>
              <a:pPr algn="ctr"/>
              <a:endParaRPr lang="ja-JP" altLang="en-US" sz="14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sp>
          <p:nvSpPr>
            <p:cNvPr id="30" name="角丸四角形 29">
              <a:extLst>
                <a:ext uri="{FF2B5EF4-FFF2-40B4-BE49-F238E27FC236}">
                  <a16:creationId xmlns:a16="http://schemas.microsoft.com/office/drawing/2014/main" id="{AEEC8031-B29F-ABCC-A8CF-73B4AABCF7CF}"/>
                </a:ext>
              </a:extLst>
            </p:cNvPr>
            <p:cNvSpPr/>
            <p:nvPr/>
          </p:nvSpPr>
          <p:spPr>
            <a:xfrm>
              <a:off x="459759" y="5465528"/>
              <a:ext cx="2461448" cy="630329"/>
            </a:xfrm>
            <a:prstGeom prst="roundRect">
              <a:avLst>
                <a:gd name="adj" fmla="val 4723"/>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pPr algn="ctr"/>
              <a:r>
                <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戦略立案から必要なコンテンツ整備を</a:t>
              </a:r>
              <a:endParaRPr kumimoji="1" lang="en-US" altLang="ja-JP" sz="1200" b="1" dirty="0">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a:p>
              <a:pPr algn="ctr"/>
              <a:r>
                <a:rPr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rPr>
                <a:t>サポートし、認知拡大・リード獲得を実現</a:t>
              </a:r>
              <a:endParaRPr kumimoji="1" lang="ja-JP" altLang="en-US" sz="12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endParaRPr>
            </a:p>
          </p:txBody>
        </p:sp>
      </p:grpSp>
    </p:spTree>
    <p:extLst>
      <p:ext uri="{BB962C8B-B14F-4D97-AF65-F5344CB8AC3E}">
        <p14:creationId xmlns:p14="http://schemas.microsoft.com/office/powerpoint/2010/main" val="259768994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9050">
          <a:noFill/>
        </a:ln>
      </a:spPr>
      <a:bodyPr tIns="72000" bIns="36000" rtlCol="0" anchor="ctr"/>
      <a:lstStyle>
        <a:defPPr algn="ctr">
          <a:defRPr sz="1600" b="1">
            <a:solidFill>
              <a:schemeClr val="tx1">
                <a:lumMod val="75000"/>
                <a:lumOff val="25000"/>
              </a:schemeClr>
            </a:solidFill>
            <a:latin typeface="Montserrat SemiBold" pitchFamily="2" charset="0"/>
            <a:ea typeface="Yu Gothic" panose="020B0400000000000000" pitchFamily="34" charset="-128"/>
            <a:cs typeface="FUTURA MEDIUM" panose="020B0602020204020303" pitchFamily="34" charset="-79"/>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1826</TotalTime>
  <Words>1338</Words>
  <Application>Microsoft Macintosh PowerPoint</Application>
  <PresentationFormat>ワイド画面</PresentationFormat>
  <Paragraphs>226</Paragraphs>
  <Slides>12</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12</vt:i4>
      </vt:variant>
    </vt:vector>
  </HeadingPairs>
  <TitlesOfParts>
    <vt:vector size="22" baseType="lpstr">
      <vt:lpstr>LINE Seed JP_OTF Bold</vt:lpstr>
      <vt:lpstr>Yu Gothic</vt:lpstr>
      <vt:lpstr>Yu Gothic</vt:lpstr>
      <vt:lpstr>游ゴシック Light</vt:lpstr>
      <vt:lpstr>Arial</vt:lpstr>
      <vt:lpstr>FUTURA MEDIUM</vt:lpstr>
      <vt:lpstr>Montserrat Medium</vt:lpstr>
      <vt:lpstr>Montserrat SemiBold</vt:lpstr>
      <vt:lpstr>Wingdings</vt:lpstr>
      <vt:lpstr>Office テーマ</vt:lpstr>
      <vt:lpstr>PowerPoint プレゼンテーション</vt:lpstr>
      <vt:lpstr>PowerPoint プレゼンテーション</vt:lpstr>
      <vt:lpstr>コンテンツセールス・マーケティングの支援会社</vt:lpstr>
      <vt:lpstr>弊社の支援スタイル</vt:lpstr>
      <vt:lpstr>ご回答いただいたフォームの内容確認</vt:lpstr>
      <vt:lpstr>ご支援の流れについて</vt:lpstr>
      <vt:lpstr>01. 当日ヒアリングさせていただく内容</vt:lpstr>
      <vt:lpstr>02. 最適なプランをご提案します</vt:lpstr>
      <vt:lpstr>02. 貴社におすすめのその他プラン</vt:lpstr>
      <vt:lpstr>03. 成果物イメージ</vt:lpstr>
      <vt:lpstr>04. 活用方法まで伴走サポートします</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湯淺 春樹</dc:creator>
  <cp:lastModifiedBy>ゆあさ はるき</cp:lastModifiedBy>
  <cp:revision>31</cp:revision>
  <dcterms:created xsi:type="dcterms:W3CDTF">2022-02-02T08:34:32Z</dcterms:created>
  <dcterms:modified xsi:type="dcterms:W3CDTF">2025-09-05T07:22:15Z</dcterms:modified>
</cp:coreProperties>
</file>