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sldIdLst>
    <p:sldId id="337" r:id="rId2"/>
    <p:sldId id="348" r:id="rId3"/>
    <p:sldId id="339" r:id="rId4"/>
    <p:sldId id="342" r:id="rId5"/>
    <p:sldId id="282" r:id="rId6"/>
    <p:sldId id="321" r:id="rId7"/>
    <p:sldId id="284" r:id="rId8"/>
    <p:sldId id="340" r:id="rId9"/>
    <p:sldId id="341" r:id="rId10"/>
    <p:sldId id="300" r:id="rId11"/>
    <p:sldId id="336" r:id="rId12"/>
    <p:sldId id="328" r:id="rId13"/>
    <p:sldId id="288" r:id="rId14"/>
    <p:sldId id="290" r:id="rId15"/>
    <p:sldId id="270" r:id="rId16"/>
    <p:sldId id="274" r:id="rId17"/>
    <p:sldId id="292" r:id="rId18"/>
    <p:sldId id="357" r:id="rId19"/>
    <p:sldId id="345" r:id="rId20"/>
    <p:sldId id="358" r:id="rId21"/>
    <p:sldId id="355" r:id="rId22"/>
    <p:sldId id="356" r:id="rId2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96F0"/>
    <a:srgbClr val="62D3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65"/>
    <p:restoredTop sz="94413"/>
  </p:normalViewPr>
  <p:slideViewPr>
    <p:cSldViewPr snapToGrid="0" snapToObjects="1" showGuides="1">
      <p:cViewPr varScale="1">
        <p:scale>
          <a:sx n="111" d="100"/>
          <a:sy n="111" d="100"/>
        </p:scale>
        <p:origin x="248" y="26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2381A-6024-644E-B729-819A5E85AEC8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9651F-5C99-8144-9C7D-6E3B1C9883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41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9651F-5C99-8144-9C7D-6E3B1C9883B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3866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9651F-5C99-8144-9C7D-6E3B1C9883B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1814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55807-F907-DA72-CB2D-049D95FE8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7E6E932-4343-A2D9-8ED9-DEBC9FA37F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17A5805-3B01-69C6-633A-8703836490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A03337-ACC3-73E1-6940-D0CB139E32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9651F-5C99-8144-9C7D-6E3B1C9883BD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86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>
            <a:extLst>
              <a:ext uri="{FF2B5EF4-FFF2-40B4-BE49-F238E27FC236}">
                <a16:creationId xmlns:a16="http://schemas.microsoft.com/office/drawing/2014/main" id="{7D580735-8E71-9244-985D-4A105AB0F5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1A96F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2" name="角丸四角形 1">
            <a:extLst>
              <a:ext uri="{FF2B5EF4-FFF2-40B4-BE49-F238E27FC236}">
                <a16:creationId xmlns:a16="http://schemas.microsoft.com/office/drawing/2014/main" id="{8D6A230F-4E4D-054A-B1B1-AD08C162770C}"/>
              </a:ext>
            </a:extLst>
          </p:cNvPr>
          <p:cNvSpPr/>
          <p:nvPr userDrawn="1"/>
        </p:nvSpPr>
        <p:spPr>
          <a:xfrm>
            <a:off x="101600" y="86360"/>
            <a:ext cx="11988800" cy="668528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32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chemeClr val="bg1">
            <a:lumMod val="95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A0D3B3-C8C1-6E46-8649-3782253E9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5" y="195600"/>
            <a:ext cx="11444657" cy="573026"/>
          </a:xfrm>
        </p:spPr>
        <p:txBody>
          <a:bodyPr tIns="72000">
            <a:normAutofit/>
          </a:bodyPr>
          <a:lstStyle>
            <a:lvl1pPr>
              <a:defRPr sz="2400" b="1" i="0" spc="30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9669E2-129F-E448-9132-D00EB4201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759" y="1161028"/>
            <a:ext cx="11272482" cy="829816"/>
          </a:xfrm>
        </p:spPr>
        <p:txBody>
          <a:bodyPr tIns="144000">
            <a:normAutofit/>
          </a:bodyPr>
          <a:lstStyle>
            <a:lvl1pPr marL="0" indent="0">
              <a:spcBef>
                <a:spcPts val="600"/>
              </a:spcBef>
              <a:buNone/>
              <a:defRPr sz="1800" b="1" i="0" spc="30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defRPr>
            </a:lvl1pPr>
            <a:lvl2pPr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2pPr>
            <a:lvl3pPr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3pPr>
            <a:lvl4pPr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4pPr>
            <a:lvl5pPr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00917B-6676-EB41-8644-7F9CC35D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144" y="6519944"/>
            <a:ext cx="2743200" cy="247831"/>
          </a:xfrm>
        </p:spPr>
        <p:txBody>
          <a:bodyPr/>
          <a:lstStyle>
            <a:lvl1pPr>
              <a:defRPr sz="900" b="0" i="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US" altLang="ja-JP"/>
              <a:t>© 2022 CONE inc.</a:t>
            </a: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ED10C2-C734-7543-ADCD-6AD932BF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6656" y="6519943"/>
            <a:ext cx="2743200" cy="247831"/>
          </a:xfrm>
        </p:spPr>
        <p:txBody>
          <a:bodyPr/>
          <a:lstStyle>
            <a:lvl1pPr>
              <a:defRPr sz="1000" b="0" i="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fld id="{E310EA0D-2252-9045-A82C-BA460C3629D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FDA3ED4-7D37-C04F-8F52-09BB0F640678}"/>
              </a:ext>
            </a:extLst>
          </p:cNvPr>
          <p:cNvCxnSpPr>
            <a:cxnSpLocks/>
          </p:cNvCxnSpPr>
          <p:nvPr userDrawn="1"/>
        </p:nvCxnSpPr>
        <p:spPr>
          <a:xfrm>
            <a:off x="326020" y="891247"/>
            <a:ext cx="11539960" cy="0"/>
          </a:xfrm>
          <a:prstGeom prst="line">
            <a:avLst/>
          </a:prstGeom>
          <a:ln w="25400" cap="rnd">
            <a:solidFill>
              <a:srgbClr val="1A96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3B592C3-1EB6-E3E0-9EC3-CB9C56C0E4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8221" y="334659"/>
            <a:ext cx="1574865" cy="29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39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  <p15:guide id="2" pos="279" userDrawn="1">
          <p15:clr>
            <a:srgbClr val="FBAE40"/>
          </p15:clr>
        </p15:guide>
        <p15:guide id="3" pos="7401" userDrawn="1">
          <p15:clr>
            <a:srgbClr val="FBAE40"/>
          </p15:clr>
        </p15:guide>
        <p15:guide id="4" orient="horz" pos="1366" userDrawn="1">
          <p15:clr>
            <a:srgbClr val="FBAE40"/>
          </p15:clr>
        </p15:guide>
        <p15:guide id="5" orient="horz" pos="40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bg>
      <p:bgPr>
        <a:solidFill>
          <a:schemeClr val="bg1">
            <a:lumMod val="95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00917B-6676-EB41-8644-7F9CC35D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144" y="6519944"/>
            <a:ext cx="2743200" cy="247831"/>
          </a:xfrm>
        </p:spPr>
        <p:txBody>
          <a:bodyPr/>
          <a:lstStyle>
            <a:lvl1pPr>
              <a:defRPr sz="900" b="0" i="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US" altLang="ja-JP"/>
              <a:t>© 2022 CONE inc.</a:t>
            </a: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ED10C2-C734-7543-ADCD-6AD932BF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6656" y="6519943"/>
            <a:ext cx="2743200" cy="247831"/>
          </a:xfrm>
        </p:spPr>
        <p:txBody>
          <a:bodyPr/>
          <a:lstStyle>
            <a:lvl1pPr>
              <a:defRPr sz="1000" b="0" i="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fld id="{E310EA0D-2252-9045-A82C-BA460C3629D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5" name="図 4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3B592C3-1EB6-E3E0-9EC3-CB9C56C0E4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8221" y="334659"/>
            <a:ext cx="1574865" cy="29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21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  <p15:guide id="2" pos="279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366">
          <p15:clr>
            <a:srgbClr val="FBAE40"/>
          </p15:clr>
        </p15:guide>
        <p15:guide id="5" orient="horz" pos="40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bg>
      <p:bgPr>
        <a:solidFill>
          <a:srgbClr val="1A9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00917B-6676-EB41-8644-7F9CC35D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144" y="6519944"/>
            <a:ext cx="2743200" cy="247831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US" altLang="ja-JP"/>
              <a:t>© 2022 CONE inc.</a:t>
            </a: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ED10C2-C734-7543-ADCD-6AD932BF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6656" y="6519943"/>
            <a:ext cx="2743200" cy="247831"/>
          </a:xfr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fld id="{E310EA0D-2252-9045-A82C-BA460C3629D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53030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  <p15:guide id="2" pos="279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366">
          <p15:clr>
            <a:srgbClr val="FBAE40"/>
          </p15:clr>
        </p15:guide>
        <p15:guide id="5" orient="horz" pos="40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>
            <a:extLst>
              <a:ext uri="{FF2B5EF4-FFF2-40B4-BE49-F238E27FC236}">
                <a16:creationId xmlns:a16="http://schemas.microsoft.com/office/drawing/2014/main" id="{CF8C3AD5-1223-0EF0-3C57-0B97BF1731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1A96F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pic>
        <p:nvPicPr>
          <p:cNvPr id="2" name="グラフィックス 1">
            <a:extLst>
              <a:ext uri="{FF2B5EF4-FFF2-40B4-BE49-F238E27FC236}">
                <a16:creationId xmlns:a16="http://schemas.microsoft.com/office/drawing/2014/main" id="{4A474CD3-66FA-119E-ED1D-61890906E5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3537" b="-36758"/>
          <a:stretch/>
        </p:blipFill>
        <p:spPr>
          <a:xfrm>
            <a:off x="11136685" y="363827"/>
            <a:ext cx="743185" cy="327053"/>
          </a:xfrm>
          <a:prstGeom prst="rect">
            <a:avLst/>
          </a:prstGeom>
        </p:spPr>
      </p:pic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B9F9871A-C5A7-7FA8-59AA-00E9FF66C9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144" y="6519944"/>
            <a:ext cx="2743200" cy="247831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US" altLang="ja-JP"/>
              <a:t>© 2022 CONE inc.</a:t>
            </a:r>
            <a:endParaRPr lang="ja-JP" altLang="en-US"/>
          </a:p>
        </p:txBody>
      </p:sp>
      <p:sp>
        <p:nvSpPr>
          <p:cNvPr id="8" name="スライド番号プレースホルダー 5">
            <a:extLst>
              <a:ext uri="{FF2B5EF4-FFF2-40B4-BE49-F238E27FC236}">
                <a16:creationId xmlns:a16="http://schemas.microsoft.com/office/drawing/2014/main" id="{67B743F0-8591-22CA-D150-851C497C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6656" y="6519943"/>
            <a:ext cx="2743200" cy="247831"/>
          </a:xfr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fld id="{E310EA0D-2252-9045-A82C-BA460C3629D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8183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  <p15:guide id="2" pos="257">
          <p15:clr>
            <a:srgbClr val="FBAE40"/>
          </p15:clr>
        </p15:guide>
        <p15:guide id="3" pos="7423">
          <p15:clr>
            <a:srgbClr val="FBAE40"/>
          </p15:clr>
        </p15:guide>
        <p15:guide id="4" orient="horz" pos="1457">
          <p15:clr>
            <a:srgbClr val="FBAE40"/>
          </p15:clr>
        </p15:guide>
        <p15:guide id="5" orient="horz" pos="404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bg>
      <p:bgPr>
        <a:gradFill>
          <a:gsLst>
            <a:gs pos="0">
              <a:srgbClr val="1A96F0"/>
            </a:gs>
            <a:gs pos="100000">
              <a:srgbClr val="62D3C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00917B-6676-EB41-8644-7F9CC35D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144" y="6519944"/>
            <a:ext cx="2743200" cy="247831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US" altLang="ja-JP"/>
              <a:t>© 2022 CONE inc.</a:t>
            </a: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ED10C2-C734-7543-ADCD-6AD932BF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6656" y="6519943"/>
            <a:ext cx="2743200" cy="247831"/>
          </a:xfr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fld id="{E310EA0D-2252-9045-A82C-BA460C3629D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91043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  <p15:guide id="2" pos="279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366">
          <p15:clr>
            <a:srgbClr val="FBAE40"/>
          </p15:clr>
        </p15:guide>
        <p15:guide id="5" orient="horz" pos="404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0E51DB9-EB5F-B945-ADF0-CFC4A1554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48E0B55-EF54-144C-8AB1-3609C8A5F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DB2BBA-3FEF-3345-9975-F9DD7B847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© 2022 CONE inc.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F84C1B-3020-654A-8FDF-8807C0051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68678F-B0B6-0245-9DD0-569DE08B8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0EA0D-2252-9045-A82C-BA460C362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434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0" r:id="rId2"/>
    <p:sldLayoutId id="2147483658" r:id="rId3"/>
    <p:sldLayoutId id="2147483651" r:id="rId4"/>
    <p:sldLayoutId id="2147483656" r:id="rId5"/>
    <p:sldLayoutId id="2147483657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コンピューターの画面&#10;&#10;自動的に生成された説明">
            <a:extLst>
              <a:ext uri="{FF2B5EF4-FFF2-40B4-BE49-F238E27FC236}">
                <a16:creationId xmlns:a16="http://schemas.microsoft.com/office/drawing/2014/main" id="{6BA71A37-C686-76CF-A123-1AEAA2B18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287" y="702385"/>
            <a:ext cx="7456170" cy="5490600"/>
          </a:xfrm>
          <a:prstGeom prst="rect">
            <a:avLst/>
          </a:prstGeom>
        </p:spPr>
      </p:pic>
      <p:pic>
        <p:nvPicPr>
          <p:cNvPr id="7" name="図 6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86E48C5-C91D-FF56-0775-58AD26604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8221" y="334659"/>
            <a:ext cx="1574865" cy="294907"/>
          </a:xfrm>
          <a:prstGeom prst="rect">
            <a:avLst/>
          </a:prstGeom>
        </p:spPr>
      </p:pic>
      <p:sp>
        <p:nvSpPr>
          <p:cNvPr id="9" name="角丸四角形 8">
            <a:extLst>
              <a:ext uri="{FF2B5EF4-FFF2-40B4-BE49-F238E27FC236}">
                <a16:creationId xmlns:a16="http://schemas.microsoft.com/office/drawing/2014/main" id="{5DBF99BC-142D-514A-64AD-1D01076D312E}"/>
              </a:ext>
            </a:extLst>
          </p:cNvPr>
          <p:cNvSpPr/>
          <p:nvPr/>
        </p:nvSpPr>
        <p:spPr>
          <a:xfrm>
            <a:off x="463917" y="2691453"/>
            <a:ext cx="6627816" cy="136291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〇〇における〇〇をサポート</a:t>
            </a:r>
            <a:endParaRPr kumimoji="1" lang="en-US" altLang="ja-JP" sz="24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1800"/>
              </a:spcBef>
            </a:pPr>
            <a:r>
              <a:rPr kumimoji="1" lang="ja-JP" altLang="en-US" sz="3600" b="1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〇〇（サービス名）ご紹介資料</a:t>
            </a:r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15231A41-A9BC-F9AC-515A-4A2EC4EED55B}"/>
              </a:ext>
            </a:extLst>
          </p:cNvPr>
          <p:cNvSpPr/>
          <p:nvPr/>
        </p:nvSpPr>
        <p:spPr>
          <a:xfrm>
            <a:off x="293844" y="6088813"/>
            <a:ext cx="3483981" cy="59030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株式会社〇〇</a:t>
            </a:r>
          </a:p>
        </p:txBody>
      </p:sp>
    </p:spTree>
    <p:extLst>
      <p:ext uri="{BB962C8B-B14F-4D97-AF65-F5344CB8AC3E}">
        <p14:creationId xmlns:p14="http://schemas.microsoft.com/office/powerpoint/2010/main" val="1794783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>
            <a:extLst>
              <a:ext uri="{FF2B5EF4-FFF2-40B4-BE49-F238E27FC236}">
                <a16:creationId xmlns:a16="http://schemas.microsoft.com/office/drawing/2014/main" id="{2E9236AF-659B-E7A8-4851-B593F4EA2FC3}"/>
              </a:ext>
            </a:extLst>
          </p:cNvPr>
          <p:cNvSpPr/>
          <p:nvPr/>
        </p:nvSpPr>
        <p:spPr>
          <a:xfrm>
            <a:off x="8276998" y="2168525"/>
            <a:ext cx="3472090" cy="424815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bIns="360000" rtlCol="0" anchor="t"/>
          <a:lstStyle/>
          <a:p>
            <a:pPr>
              <a:spcBef>
                <a:spcPts val="300"/>
              </a:spcBef>
            </a:pPr>
            <a:r>
              <a:rPr lang="ja-JP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競合カテゴリ</a:t>
            </a:r>
            <a:endParaRPr lang="en-US" altLang="ja-JP" sz="12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39" name="五角形 38">
            <a:extLst>
              <a:ext uri="{FF2B5EF4-FFF2-40B4-BE49-F238E27FC236}">
                <a16:creationId xmlns:a16="http://schemas.microsoft.com/office/drawing/2014/main" id="{4E30AB64-C46B-F805-6DE1-29B8DA5FB6EF}"/>
              </a:ext>
            </a:extLst>
          </p:cNvPr>
          <p:cNvSpPr/>
          <p:nvPr/>
        </p:nvSpPr>
        <p:spPr>
          <a:xfrm>
            <a:off x="9118596" y="2987116"/>
            <a:ext cx="1803152" cy="1717288"/>
          </a:xfrm>
          <a:prstGeom prst="pent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77C66620-8B41-B599-8016-B0228C2FA007}"/>
              </a:ext>
            </a:extLst>
          </p:cNvPr>
          <p:cNvSpPr/>
          <p:nvPr/>
        </p:nvSpPr>
        <p:spPr>
          <a:xfrm>
            <a:off x="4368378" y="2168525"/>
            <a:ext cx="3472090" cy="424815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bIns="360000" rtlCol="0" anchor="t"/>
          <a:lstStyle/>
          <a:p>
            <a:pPr>
              <a:spcBef>
                <a:spcPts val="300"/>
              </a:spcBef>
            </a:pPr>
            <a:r>
              <a:rPr lang="ja-JP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競合カテゴリ</a:t>
            </a:r>
          </a:p>
        </p:txBody>
      </p:sp>
      <p:sp>
        <p:nvSpPr>
          <p:cNvPr id="26" name="五角形 25">
            <a:extLst>
              <a:ext uri="{FF2B5EF4-FFF2-40B4-BE49-F238E27FC236}">
                <a16:creationId xmlns:a16="http://schemas.microsoft.com/office/drawing/2014/main" id="{D8D65CBF-6A75-E40C-3F9E-E40F848D904E}"/>
              </a:ext>
            </a:extLst>
          </p:cNvPr>
          <p:cNvSpPr/>
          <p:nvPr/>
        </p:nvSpPr>
        <p:spPr>
          <a:xfrm>
            <a:off x="5207280" y="2987116"/>
            <a:ext cx="1803152" cy="1717288"/>
          </a:xfrm>
          <a:prstGeom prst="pent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5BCEFAA0-0508-BC7D-F0AB-7655C08D74E5}"/>
              </a:ext>
            </a:extLst>
          </p:cNvPr>
          <p:cNvSpPr/>
          <p:nvPr/>
        </p:nvSpPr>
        <p:spPr>
          <a:xfrm>
            <a:off x="442912" y="2168525"/>
            <a:ext cx="3472090" cy="424815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bIns="360000" rtlCol="0" anchor="t"/>
          <a:lstStyle/>
          <a:p>
            <a:pPr>
              <a:spcBef>
                <a:spcPts val="300"/>
              </a:spcBef>
            </a:pPr>
            <a:r>
              <a:rPr lang="ja-JP" altLang="en-US" sz="1400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自社サービス名</a:t>
            </a:r>
            <a:endParaRPr lang="en-US" altLang="ja-JP" sz="1400" b="1" dirty="0">
              <a:solidFill>
                <a:srgbClr val="1A96F0"/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439F546-9641-C8B4-5979-D8218EA03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73" y="195600"/>
            <a:ext cx="11444657" cy="573026"/>
          </a:xfrm>
        </p:spPr>
        <p:txBody>
          <a:bodyPr/>
          <a:lstStyle/>
          <a:p>
            <a:r>
              <a:rPr kumimoji="1" lang="ja-JP" altLang="en-US"/>
              <a:t>競合比較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148069C-E3DC-63A9-09D4-0BEAA114D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2022 CONE inc.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FB1810D-4664-5211-D6B5-2ED10D39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11" name="五角形 10">
            <a:extLst>
              <a:ext uri="{FF2B5EF4-FFF2-40B4-BE49-F238E27FC236}">
                <a16:creationId xmlns:a16="http://schemas.microsoft.com/office/drawing/2014/main" id="{8649DA91-6ECA-18D1-CAF3-4D399376C21A}"/>
              </a:ext>
            </a:extLst>
          </p:cNvPr>
          <p:cNvSpPr/>
          <p:nvPr/>
        </p:nvSpPr>
        <p:spPr>
          <a:xfrm>
            <a:off x="1278487" y="2987116"/>
            <a:ext cx="1803152" cy="1717288"/>
          </a:xfrm>
          <a:prstGeom prst="pent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BE465FDB-643B-8647-226F-BD3E58010BDF}"/>
              </a:ext>
            </a:extLst>
          </p:cNvPr>
          <p:cNvSpPr/>
          <p:nvPr/>
        </p:nvSpPr>
        <p:spPr>
          <a:xfrm>
            <a:off x="1564549" y="2732110"/>
            <a:ext cx="1228816" cy="21683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比較軸</a:t>
            </a:r>
            <a:r>
              <a:rPr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 A</a:t>
            </a:r>
            <a:endParaRPr lang="ja-JP" altLang="en-US" sz="900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17DF7202-0E6D-D473-02A8-3860DC7E7B33}"/>
              </a:ext>
            </a:extLst>
          </p:cNvPr>
          <p:cNvSpPr/>
          <p:nvPr/>
        </p:nvSpPr>
        <p:spPr>
          <a:xfrm>
            <a:off x="1227113" y="4759293"/>
            <a:ext cx="810926" cy="21683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比較軸</a:t>
            </a:r>
            <a:r>
              <a:rPr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 D</a:t>
            </a:r>
            <a:endParaRPr lang="ja-JP" altLang="en-US" sz="900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34181F9E-A073-983E-B309-07CA21A7BBA6}"/>
              </a:ext>
            </a:extLst>
          </p:cNvPr>
          <p:cNvSpPr/>
          <p:nvPr/>
        </p:nvSpPr>
        <p:spPr>
          <a:xfrm>
            <a:off x="2310848" y="4759293"/>
            <a:ext cx="896810" cy="21683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比較軸</a:t>
            </a:r>
            <a:r>
              <a:rPr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 C</a:t>
            </a:r>
            <a:endParaRPr lang="ja-JP" altLang="en-US" sz="900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15" name="角丸四角形 14">
            <a:extLst>
              <a:ext uri="{FF2B5EF4-FFF2-40B4-BE49-F238E27FC236}">
                <a16:creationId xmlns:a16="http://schemas.microsoft.com/office/drawing/2014/main" id="{91A7EBA8-0B17-33D0-F975-D8A67ED37245}"/>
              </a:ext>
            </a:extLst>
          </p:cNvPr>
          <p:cNvSpPr/>
          <p:nvPr/>
        </p:nvSpPr>
        <p:spPr>
          <a:xfrm>
            <a:off x="530429" y="3549769"/>
            <a:ext cx="810926" cy="21683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比較軸</a:t>
            </a:r>
            <a:r>
              <a:rPr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 E</a:t>
            </a:r>
            <a:endParaRPr lang="ja-JP" altLang="en-US" sz="900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16" name="角丸四角形 15">
            <a:extLst>
              <a:ext uri="{FF2B5EF4-FFF2-40B4-BE49-F238E27FC236}">
                <a16:creationId xmlns:a16="http://schemas.microsoft.com/office/drawing/2014/main" id="{93F8191A-8068-3D77-E9EB-15AAD4E89B61}"/>
              </a:ext>
            </a:extLst>
          </p:cNvPr>
          <p:cNvSpPr/>
          <p:nvPr/>
        </p:nvSpPr>
        <p:spPr>
          <a:xfrm>
            <a:off x="3081639" y="3549769"/>
            <a:ext cx="690261" cy="21683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比較軸</a:t>
            </a:r>
            <a:r>
              <a:rPr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 B</a:t>
            </a:r>
            <a:endParaRPr lang="ja-JP" altLang="en-US" sz="900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17" name="五角形 16">
            <a:extLst>
              <a:ext uri="{FF2B5EF4-FFF2-40B4-BE49-F238E27FC236}">
                <a16:creationId xmlns:a16="http://schemas.microsoft.com/office/drawing/2014/main" id="{0B0EB8EA-F281-055B-42D7-A4E8AE404DA9}"/>
              </a:ext>
            </a:extLst>
          </p:cNvPr>
          <p:cNvSpPr/>
          <p:nvPr/>
        </p:nvSpPr>
        <p:spPr>
          <a:xfrm>
            <a:off x="1359345" y="3071898"/>
            <a:ext cx="1368732" cy="1561167"/>
          </a:xfrm>
          <a:custGeom>
            <a:avLst/>
            <a:gdLst>
              <a:gd name="connsiteX0" fmla="*/ 2 w 1639229"/>
              <a:gd name="connsiteY0" fmla="*/ 596313 h 1561171"/>
              <a:gd name="connsiteX1" fmla="*/ 819615 w 1639229"/>
              <a:gd name="connsiteY1" fmla="*/ 0 h 1561171"/>
              <a:gd name="connsiteX2" fmla="*/ 1639227 w 1639229"/>
              <a:gd name="connsiteY2" fmla="*/ 596313 h 1561171"/>
              <a:gd name="connsiteX3" fmla="*/ 1326163 w 1639229"/>
              <a:gd name="connsiteY3" fmla="*/ 1561167 h 1561171"/>
              <a:gd name="connsiteX4" fmla="*/ 313066 w 1639229"/>
              <a:gd name="connsiteY4" fmla="*/ 1561167 h 1561171"/>
              <a:gd name="connsiteX5" fmla="*/ 2 w 1639229"/>
              <a:gd name="connsiteY5" fmla="*/ 596313 h 1561171"/>
              <a:gd name="connsiteX0" fmla="*/ 0 w 1484846"/>
              <a:gd name="connsiteY0" fmla="*/ 596313 h 1561167"/>
              <a:gd name="connsiteX1" fmla="*/ 819613 w 1484846"/>
              <a:gd name="connsiteY1" fmla="*/ 0 h 1561167"/>
              <a:gd name="connsiteX2" fmla="*/ 1484846 w 1484846"/>
              <a:gd name="connsiteY2" fmla="*/ 627980 h 1561167"/>
              <a:gd name="connsiteX3" fmla="*/ 1326161 w 1484846"/>
              <a:gd name="connsiteY3" fmla="*/ 1561167 h 1561167"/>
              <a:gd name="connsiteX4" fmla="*/ 313064 w 1484846"/>
              <a:gd name="connsiteY4" fmla="*/ 1561167 h 1561167"/>
              <a:gd name="connsiteX5" fmla="*/ 0 w 1484846"/>
              <a:gd name="connsiteY5" fmla="*/ 596313 h 1561167"/>
              <a:gd name="connsiteX0" fmla="*/ 0 w 1368732"/>
              <a:gd name="connsiteY0" fmla="*/ 596313 h 1561167"/>
              <a:gd name="connsiteX1" fmla="*/ 819613 w 1368732"/>
              <a:gd name="connsiteY1" fmla="*/ 0 h 1561167"/>
              <a:gd name="connsiteX2" fmla="*/ 1368732 w 1368732"/>
              <a:gd name="connsiteY2" fmla="*/ 660637 h 1561167"/>
              <a:gd name="connsiteX3" fmla="*/ 1326161 w 1368732"/>
              <a:gd name="connsiteY3" fmla="*/ 1561167 h 1561167"/>
              <a:gd name="connsiteX4" fmla="*/ 313064 w 1368732"/>
              <a:gd name="connsiteY4" fmla="*/ 1561167 h 1561167"/>
              <a:gd name="connsiteX5" fmla="*/ 0 w 1368732"/>
              <a:gd name="connsiteY5" fmla="*/ 596313 h 156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8732" h="1561167">
                <a:moveTo>
                  <a:pt x="0" y="596313"/>
                </a:moveTo>
                <a:lnTo>
                  <a:pt x="819613" y="0"/>
                </a:lnTo>
                <a:lnTo>
                  <a:pt x="1368732" y="660637"/>
                </a:lnTo>
                <a:lnTo>
                  <a:pt x="1326161" y="1561167"/>
                </a:lnTo>
                <a:lnTo>
                  <a:pt x="313064" y="1561167"/>
                </a:lnTo>
                <a:lnTo>
                  <a:pt x="0" y="596313"/>
                </a:lnTo>
                <a:close/>
              </a:path>
            </a:pathLst>
          </a:custGeom>
          <a:solidFill>
            <a:srgbClr val="1A96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2D815680-2E10-F0CA-C995-EED0D34F1203}"/>
              </a:ext>
            </a:extLst>
          </p:cNvPr>
          <p:cNvSpPr/>
          <p:nvPr/>
        </p:nvSpPr>
        <p:spPr>
          <a:xfrm>
            <a:off x="2139881" y="3055906"/>
            <a:ext cx="78153" cy="78153"/>
          </a:xfrm>
          <a:prstGeom prst="ellipse">
            <a:avLst/>
          </a:prstGeom>
          <a:solidFill>
            <a:srgbClr val="1A96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694ED299-1F5A-BEBA-69FA-C86DB13E86A0}"/>
              </a:ext>
            </a:extLst>
          </p:cNvPr>
          <p:cNvSpPr/>
          <p:nvPr/>
        </p:nvSpPr>
        <p:spPr>
          <a:xfrm>
            <a:off x="1326247" y="3627782"/>
            <a:ext cx="78153" cy="78153"/>
          </a:xfrm>
          <a:prstGeom prst="ellipse">
            <a:avLst/>
          </a:prstGeom>
          <a:solidFill>
            <a:srgbClr val="1A96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5CCEBEA8-98F2-5D96-0D56-1B9CB0BFB3C2}"/>
              </a:ext>
            </a:extLst>
          </p:cNvPr>
          <p:cNvSpPr/>
          <p:nvPr/>
        </p:nvSpPr>
        <p:spPr>
          <a:xfrm>
            <a:off x="1636484" y="4582615"/>
            <a:ext cx="78153" cy="78153"/>
          </a:xfrm>
          <a:prstGeom prst="ellipse">
            <a:avLst/>
          </a:prstGeom>
          <a:solidFill>
            <a:srgbClr val="1A96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CBB32D23-3EC6-3F62-8485-56930BAE2E2C}"/>
              </a:ext>
            </a:extLst>
          </p:cNvPr>
          <p:cNvSpPr/>
          <p:nvPr/>
        </p:nvSpPr>
        <p:spPr>
          <a:xfrm>
            <a:off x="2643315" y="4582615"/>
            <a:ext cx="78153" cy="78153"/>
          </a:xfrm>
          <a:prstGeom prst="ellipse">
            <a:avLst/>
          </a:prstGeom>
          <a:solidFill>
            <a:srgbClr val="1A96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01317532-6E04-CDA5-70B1-95FE3DF837A1}"/>
              </a:ext>
            </a:extLst>
          </p:cNvPr>
          <p:cNvSpPr/>
          <p:nvPr/>
        </p:nvSpPr>
        <p:spPr>
          <a:xfrm>
            <a:off x="2692686" y="3693293"/>
            <a:ext cx="78153" cy="78153"/>
          </a:xfrm>
          <a:prstGeom prst="ellipse">
            <a:avLst/>
          </a:prstGeom>
          <a:solidFill>
            <a:srgbClr val="1A96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27" name="角丸四角形 26">
            <a:extLst>
              <a:ext uri="{FF2B5EF4-FFF2-40B4-BE49-F238E27FC236}">
                <a16:creationId xmlns:a16="http://schemas.microsoft.com/office/drawing/2014/main" id="{C5AD1B13-A4FA-71FE-6035-43A9FBC5AFD0}"/>
              </a:ext>
            </a:extLst>
          </p:cNvPr>
          <p:cNvSpPr/>
          <p:nvPr/>
        </p:nvSpPr>
        <p:spPr>
          <a:xfrm>
            <a:off x="5493342" y="2732110"/>
            <a:ext cx="1228816" cy="21683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比較軸</a:t>
            </a:r>
            <a:r>
              <a:rPr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 A</a:t>
            </a:r>
            <a:endParaRPr lang="ja-JP" altLang="en-US" sz="900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28" name="角丸四角形 27">
            <a:extLst>
              <a:ext uri="{FF2B5EF4-FFF2-40B4-BE49-F238E27FC236}">
                <a16:creationId xmlns:a16="http://schemas.microsoft.com/office/drawing/2014/main" id="{2410F089-FC35-7F56-94BC-4D17C3D44A05}"/>
              </a:ext>
            </a:extLst>
          </p:cNvPr>
          <p:cNvSpPr/>
          <p:nvPr/>
        </p:nvSpPr>
        <p:spPr>
          <a:xfrm>
            <a:off x="5155906" y="4759293"/>
            <a:ext cx="810926" cy="21683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比較軸</a:t>
            </a:r>
            <a:r>
              <a:rPr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 D</a:t>
            </a:r>
            <a:endParaRPr lang="ja-JP" altLang="en-US" sz="900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29" name="角丸四角形 28">
            <a:extLst>
              <a:ext uri="{FF2B5EF4-FFF2-40B4-BE49-F238E27FC236}">
                <a16:creationId xmlns:a16="http://schemas.microsoft.com/office/drawing/2014/main" id="{16918F40-9C9F-D317-85F2-EAE1ECA40134}"/>
              </a:ext>
            </a:extLst>
          </p:cNvPr>
          <p:cNvSpPr/>
          <p:nvPr/>
        </p:nvSpPr>
        <p:spPr>
          <a:xfrm>
            <a:off x="6239641" y="4759293"/>
            <a:ext cx="896810" cy="21683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比較軸</a:t>
            </a:r>
            <a:r>
              <a:rPr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 C</a:t>
            </a:r>
            <a:endParaRPr lang="ja-JP" altLang="en-US" sz="900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30" name="角丸四角形 29">
            <a:extLst>
              <a:ext uri="{FF2B5EF4-FFF2-40B4-BE49-F238E27FC236}">
                <a16:creationId xmlns:a16="http://schemas.microsoft.com/office/drawing/2014/main" id="{C508BD4C-D2BB-2C04-5873-5A644D5AEA09}"/>
              </a:ext>
            </a:extLst>
          </p:cNvPr>
          <p:cNvSpPr/>
          <p:nvPr/>
        </p:nvSpPr>
        <p:spPr>
          <a:xfrm>
            <a:off x="4459222" y="3549769"/>
            <a:ext cx="810926" cy="21683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比較軸</a:t>
            </a:r>
            <a:r>
              <a:rPr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 E</a:t>
            </a:r>
            <a:endParaRPr lang="ja-JP" altLang="en-US" sz="900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31" name="角丸四角形 30">
            <a:extLst>
              <a:ext uri="{FF2B5EF4-FFF2-40B4-BE49-F238E27FC236}">
                <a16:creationId xmlns:a16="http://schemas.microsoft.com/office/drawing/2014/main" id="{E307DBDA-897D-524F-5A98-058451208F22}"/>
              </a:ext>
            </a:extLst>
          </p:cNvPr>
          <p:cNvSpPr/>
          <p:nvPr/>
        </p:nvSpPr>
        <p:spPr>
          <a:xfrm>
            <a:off x="7010432" y="3549769"/>
            <a:ext cx="690261" cy="21683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比較軸</a:t>
            </a:r>
            <a:r>
              <a:rPr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 B</a:t>
            </a:r>
            <a:endParaRPr lang="ja-JP" altLang="en-US" sz="900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32" name="五角形 16">
            <a:extLst>
              <a:ext uri="{FF2B5EF4-FFF2-40B4-BE49-F238E27FC236}">
                <a16:creationId xmlns:a16="http://schemas.microsoft.com/office/drawing/2014/main" id="{A097436D-5AAE-3F80-5566-5F23487CD5D3}"/>
              </a:ext>
            </a:extLst>
          </p:cNvPr>
          <p:cNvSpPr/>
          <p:nvPr/>
        </p:nvSpPr>
        <p:spPr>
          <a:xfrm>
            <a:off x="5303754" y="3373506"/>
            <a:ext cx="1316032" cy="1259559"/>
          </a:xfrm>
          <a:custGeom>
            <a:avLst/>
            <a:gdLst>
              <a:gd name="connsiteX0" fmla="*/ 2 w 1639229"/>
              <a:gd name="connsiteY0" fmla="*/ 596313 h 1561171"/>
              <a:gd name="connsiteX1" fmla="*/ 819615 w 1639229"/>
              <a:gd name="connsiteY1" fmla="*/ 0 h 1561171"/>
              <a:gd name="connsiteX2" fmla="*/ 1639227 w 1639229"/>
              <a:gd name="connsiteY2" fmla="*/ 596313 h 1561171"/>
              <a:gd name="connsiteX3" fmla="*/ 1326163 w 1639229"/>
              <a:gd name="connsiteY3" fmla="*/ 1561167 h 1561171"/>
              <a:gd name="connsiteX4" fmla="*/ 313066 w 1639229"/>
              <a:gd name="connsiteY4" fmla="*/ 1561167 h 1561171"/>
              <a:gd name="connsiteX5" fmla="*/ 2 w 1639229"/>
              <a:gd name="connsiteY5" fmla="*/ 596313 h 1561171"/>
              <a:gd name="connsiteX0" fmla="*/ 0 w 1484846"/>
              <a:gd name="connsiteY0" fmla="*/ 596313 h 1561167"/>
              <a:gd name="connsiteX1" fmla="*/ 819613 w 1484846"/>
              <a:gd name="connsiteY1" fmla="*/ 0 h 1561167"/>
              <a:gd name="connsiteX2" fmla="*/ 1484846 w 1484846"/>
              <a:gd name="connsiteY2" fmla="*/ 627980 h 1561167"/>
              <a:gd name="connsiteX3" fmla="*/ 1326161 w 1484846"/>
              <a:gd name="connsiteY3" fmla="*/ 1561167 h 1561167"/>
              <a:gd name="connsiteX4" fmla="*/ 313064 w 1484846"/>
              <a:gd name="connsiteY4" fmla="*/ 1561167 h 1561167"/>
              <a:gd name="connsiteX5" fmla="*/ 0 w 1484846"/>
              <a:gd name="connsiteY5" fmla="*/ 596313 h 1561167"/>
              <a:gd name="connsiteX0" fmla="*/ 0 w 1484846"/>
              <a:gd name="connsiteY0" fmla="*/ 294705 h 1259559"/>
              <a:gd name="connsiteX1" fmla="*/ 814825 w 1484846"/>
              <a:gd name="connsiteY1" fmla="*/ 0 h 1259559"/>
              <a:gd name="connsiteX2" fmla="*/ 1484846 w 1484846"/>
              <a:gd name="connsiteY2" fmla="*/ 326372 h 1259559"/>
              <a:gd name="connsiteX3" fmla="*/ 1326161 w 1484846"/>
              <a:gd name="connsiteY3" fmla="*/ 1259559 h 1259559"/>
              <a:gd name="connsiteX4" fmla="*/ 313064 w 1484846"/>
              <a:gd name="connsiteY4" fmla="*/ 1259559 h 1259559"/>
              <a:gd name="connsiteX5" fmla="*/ 0 w 1484846"/>
              <a:gd name="connsiteY5" fmla="*/ 294705 h 1259559"/>
              <a:gd name="connsiteX0" fmla="*/ 0 w 1331648"/>
              <a:gd name="connsiteY0" fmla="*/ 294705 h 1259559"/>
              <a:gd name="connsiteX1" fmla="*/ 814825 w 1331648"/>
              <a:gd name="connsiteY1" fmla="*/ 0 h 1259559"/>
              <a:gd name="connsiteX2" fmla="*/ 1331648 w 1331648"/>
              <a:gd name="connsiteY2" fmla="*/ 393396 h 1259559"/>
              <a:gd name="connsiteX3" fmla="*/ 1326161 w 1331648"/>
              <a:gd name="connsiteY3" fmla="*/ 1259559 h 1259559"/>
              <a:gd name="connsiteX4" fmla="*/ 313064 w 1331648"/>
              <a:gd name="connsiteY4" fmla="*/ 1259559 h 1259559"/>
              <a:gd name="connsiteX5" fmla="*/ 0 w 1331648"/>
              <a:gd name="connsiteY5" fmla="*/ 294705 h 1259559"/>
              <a:gd name="connsiteX0" fmla="*/ 0 w 1207175"/>
              <a:gd name="connsiteY0" fmla="*/ 304280 h 1259559"/>
              <a:gd name="connsiteX1" fmla="*/ 690352 w 1207175"/>
              <a:gd name="connsiteY1" fmla="*/ 0 h 1259559"/>
              <a:gd name="connsiteX2" fmla="*/ 1207175 w 1207175"/>
              <a:gd name="connsiteY2" fmla="*/ 393396 h 1259559"/>
              <a:gd name="connsiteX3" fmla="*/ 1201688 w 1207175"/>
              <a:gd name="connsiteY3" fmla="*/ 1259559 h 1259559"/>
              <a:gd name="connsiteX4" fmla="*/ 188591 w 1207175"/>
              <a:gd name="connsiteY4" fmla="*/ 1259559 h 1259559"/>
              <a:gd name="connsiteX5" fmla="*/ 0 w 1207175"/>
              <a:gd name="connsiteY5" fmla="*/ 304280 h 1259559"/>
              <a:gd name="connsiteX0" fmla="*/ 0 w 1207175"/>
              <a:gd name="connsiteY0" fmla="*/ 304280 h 1259559"/>
              <a:gd name="connsiteX1" fmla="*/ 690352 w 1207175"/>
              <a:gd name="connsiteY1" fmla="*/ 0 h 1259559"/>
              <a:gd name="connsiteX2" fmla="*/ 1207175 w 1207175"/>
              <a:gd name="connsiteY2" fmla="*/ 393396 h 1259559"/>
              <a:gd name="connsiteX3" fmla="*/ 1201688 w 1207175"/>
              <a:gd name="connsiteY3" fmla="*/ 1259559 h 1259559"/>
              <a:gd name="connsiteX4" fmla="*/ 241253 w 1207175"/>
              <a:gd name="connsiteY4" fmla="*/ 1149448 h 1259559"/>
              <a:gd name="connsiteX5" fmla="*/ 0 w 1207175"/>
              <a:gd name="connsiteY5" fmla="*/ 304280 h 1259559"/>
              <a:gd name="connsiteX0" fmla="*/ 0 w 1316032"/>
              <a:gd name="connsiteY0" fmla="*/ 297023 h 1259559"/>
              <a:gd name="connsiteX1" fmla="*/ 799209 w 1316032"/>
              <a:gd name="connsiteY1" fmla="*/ 0 h 1259559"/>
              <a:gd name="connsiteX2" fmla="*/ 1316032 w 1316032"/>
              <a:gd name="connsiteY2" fmla="*/ 393396 h 1259559"/>
              <a:gd name="connsiteX3" fmla="*/ 1310545 w 1316032"/>
              <a:gd name="connsiteY3" fmla="*/ 1259559 h 1259559"/>
              <a:gd name="connsiteX4" fmla="*/ 350110 w 1316032"/>
              <a:gd name="connsiteY4" fmla="*/ 1149448 h 1259559"/>
              <a:gd name="connsiteX5" fmla="*/ 0 w 1316032"/>
              <a:gd name="connsiteY5" fmla="*/ 297023 h 125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6032" h="1259559">
                <a:moveTo>
                  <a:pt x="0" y="297023"/>
                </a:moveTo>
                <a:lnTo>
                  <a:pt x="799209" y="0"/>
                </a:lnTo>
                <a:lnTo>
                  <a:pt x="1316032" y="393396"/>
                </a:lnTo>
                <a:lnTo>
                  <a:pt x="1310545" y="1259559"/>
                </a:lnTo>
                <a:lnTo>
                  <a:pt x="350110" y="1149448"/>
                </a:lnTo>
                <a:lnTo>
                  <a:pt x="0" y="2970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33" name="円/楕円 32">
            <a:extLst>
              <a:ext uri="{FF2B5EF4-FFF2-40B4-BE49-F238E27FC236}">
                <a16:creationId xmlns:a16="http://schemas.microsoft.com/office/drawing/2014/main" id="{7E763F69-6F4E-0E6B-4934-2B30EB7C6148}"/>
              </a:ext>
            </a:extLst>
          </p:cNvPr>
          <p:cNvSpPr/>
          <p:nvPr/>
        </p:nvSpPr>
        <p:spPr>
          <a:xfrm>
            <a:off x="6068674" y="3335339"/>
            <a:ext cx="78153" cy="781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34" name="円/楕円 33">
            <a:extLst>
              <a:ext uri="{FF2B5EF4-FFF2-40B4-BE49-F238E27FC236}">
                <a16:creationId xmlns:a16="http://schemas.microsoft.com/office/drawing/2014/main" id="{A6FE0F6A-E03D-97A6-DF0F-38645344C051}"/>
              </a:ext>
            </a:extLst>
          </p:cNvPr>
          <p:cNvSpPr/>
          <p:nvPr/>
        </p:nvSpPr>
        <p:spPr>
          <a:xfrm>
            <a:off x="5262280" y="3638824"/>
            <a:ext cx="78153" cy="781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FCB5E972-286A-3758-F89D-B4E76C13FC83}"/>
              </a:ext>
            </a:extLst>
          </p:cNvPr>
          <p:cNvSpPr/>
          <p:nvPr/>
        </p:nvSpPr>
        <p:spPr>
          <a:xfrm>
            <a:off x="5619893" y="4488929"/>
            <a:ext cx="78153" cy="781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36" name="円/楕円 35">
            <a:extLst>
              <a:ext uri="{FF2B5EF4-FFF2-40B4-BE49-F238E27FC236}">
                <a16:creationId xmlns:a16="http://schemas.microsoft.com/office/drawing/2014/main" id="{4C747FA2-1DF4-308A-48FC-B668BADDCE9E}"/>
              </a:ext>
            </a:extLst>
          </p:cNvPr>
          <p:cNvSpPr/>
          <p:nvPr/>
        </p:nvSpPr>
        <p:spPr>
          <a:xfrm>
            <a:off x="6572108" y="4582615"/>
            <a:ext cx="78153" cy="781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37" name="円/楕円 36">
            <a:extLst>
              <a:ext uri="{FF2B5EF4-FFF2-40B4-BE49-F238E27FC236}">
                <a16:creationId xmlns:a16="http://schemas.microsoft.com/office/drawing/2014/main" id="{14B9F9FE-2EDD-1F0D-400C-8D1877827D6A}"/>
              </a:ext>
            </a:extLst>
          </p:cNvPr>
          <p:cNvSpPr/>
          <p:nvPr/>
        </p:nvSpPr>
        <p:spPr>
          <a:xfrm>
            <a:off x="6580709" y="3729870"/>
            <a:ext cx="78153" cy="781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40" name="角丸四角形 39">
            <a:extLst>
              <a:ext uri="{FF2B5EF4-FFF2-40B4-BE49-F238E27FC236}">
                <a16:creationId xmlns:a16="http://schemas.microsoft.com/office/drawing/2014/main" id="{C669607A-8B08-5784-9297-26623B7A1174}"/>
              </a:ext>
            </a:extLst>
          </p:cNvPr>
          <p:cNvSpPr/>
          <p:nvPr/>
        </p:nvSpPr>
        <p:spPr>
          <a:xfrm>
            <a:off x="9404658" y="2732110"/>
            <a:ext cx="1228816" cy="21683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比較軸</a:t>
            </a:r>
            <a:r>
              <a:rPr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 A</a:t>
            </a:r>
            <a:endParaRPr lang="ja-JP" altLang="en-US" sz="900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41" name="角丸四角形 40">
            <a:extLst>
              <a:ext uri="{FF2B5EF4-FFF2-40B4-BE49-F238E27FC236}">
                <a16:creationId xmlns:a16="http://schemas.microsoft.com/office/drawing/2014/main" id="{0DD5A173-B7A9-FA33-183D-B0BFFDBE562F}"/>
              </a:ext>
            </a:extLst>
          </p:cNvPr>
          <p:cNvSpPr/>
          <p:nvPr/>
        </p:nvSpPr>
        <p:spPr>
          <a:xfrm>
            <a:off x="9067222" y="4759293"/>
            <a:ext cx="810926" cy="21683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比較軸</a:t>
            </a:r>
            <a:r>
              <a:rPr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 D</a:t>
            </a:r>
            <a:endParaRPr lang="ja-JP" altLang="en-US" sz="900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42" name="角丸四角形 41">
            <a:extLst>
              <a:ext uri="{FF2B5EF4-FFF2-40B4-BE49-F238E27FC236}">
                <a16:creationId xmlns:a16="http://schemas.microsoft.com/office/drawing/2014/main" id="{F416D293-CBF9-7890-79BB-8FF41DC061EA}"/>
              </a:ext>
            </a:extLst>
          </p:cNvPr>
          <p:cNvSpPr/>
          <p:nvPr/>
        </p:nvSpPr>
        <p:spPr>
          <a:xfrm>
            <a:off x="10150957" y="4759293"/>
            <a:ext cx="896810" cy="21683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比較軸</a:t>
            </a:r>
            <a:r>
              <a:rPr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 C</a:t>
            </a:r>
            <a:endParaRPr lang="ja-JP" altLang="en-US" sz="900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43" name="角丸四角形 42">
            <a:extLst>
              <a:ext uri="{FF2B5EF4-FFF2-40B4-BE49-F238E27FC236}">
                <a16:creationId xmlns:a16="http://schemas.microsoft.com/office/drawing/2014/main" id="{FA3A584F-43E5-754E-1662-D0F8EFBD998E}"/>
              </a:ext>
            </a:extLst>
          </p:cNvPr>
          <p:cNvSpPr/>
          <p:nvPr/>
        </p:nvSpPr>
        <p:spPr>
          <a:xfrm>
            <a:off x="8370538" y="3549769"/>
            <a:ext cx="810926" cy="21683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比較軸</a:t>
            </a:r>
            <a:r>
              <a:rPr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 E</a:t>
            </a:r>
            <a:endParaRPr lang="ja-JP" altLang="en-US" sz="900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44" name="角丸四角形 43">
            <a:extLst>
              <a:ext uri="{FF2B5EF4-FFF2-40B4-BE49-F238E27FC236}">
                <a16:creationId xmlns:a16="http://schemas.microsoft.com/office/drawing/2014/main" id="{126A44FC-9B4A-C064-8678-BF2531B89F6B}"/>
              </a:ext>
            </a:extLst>
          </p:cNvPr>
          <p:cNvSpPr/>
          <p:nvPr/>
        </p:nvSpPr>
        <p:spPr>
          <a:xfrm>
            <a:off x="10921748" y="3549769"/>
            <a:ext cx="690261" cy="21683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比較軸</a:t>
            </a:r>
            <a:r>
              <a:rPr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 B</a:t>
            </a:r>
            <a:endParaRPr lang="ja-JP" altLang="en-US" sz="900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45" name="五角形 16">
            <a:extLst>
              <a:ext uri="{FF2B5EF4-FFF2-40B4-BE49-F238E27FC236}">
                <a16:creationId xmlns:a16="http://schemas.microsoft.com/office/drawing/2014/main" id="{B39169B0-C8B4-E304-B7F0-6CA069CB39DB}"/>
              </a:ext>
            </a:extLst>
          </p:cNvPr>
          <p:cNvSpPr/>
          <p:nvPr/>
        </p:nvSpPr>
        <p:spPr>
          <a:xfrm>
            <a:off x="9211136" y="3251439"/>
            <a:ext cx="1623477" cy="1185385"/>
          </a:xfrm>
          <a:custGeom>
            <a:avLst/>
            <a:gdLst>
              <a:gd name="connsiteX0" fmla="*/ 2 w 1639229"/>
              <a:gd name="connsiteY0" fmla="*/ 596313 h 1561171"/>
              <a:gd name="connsiteX1" fmla="*/ 819615 w 1639229"/>
              <a:gd name="connsiteY1" fmla="*/ 0 h 1561171"/>
              <a:gd name="connsiteX2" fmla="*/ 1639227 w 1639229"/>
              <a:gd name="connsiteY2" fmla="*/ 596313 h 1561171"/>
              <a:gd name="connsiteX3" fmla="*/ 1326163 w 1639229"/>
              <a:gd name="connsiteY3" fmla="*/ 1561167 h 1561171"/>
              <a:gd name="connsiteX4" fmla="*/ 313066 w 1639229"/>
              <a:gd name="connsiteY4" fmla="*/ 1561167 h 1561171"/>
              <a:gd name="connsiteX5" fmla="*/ 2 w 1639229"/>
              <a:gd name="connsiteY5" fmla="*/ 596313 h 1561171"/>
              <a:gd name="connsiteX0" fmla="*/ 0 w 1484846"/>
              <a:gd name="connsiteY0" fmla="*/ 596313 h 1561167"/>
              <a:gd name="connsiteX1" fmla="*/ 819613 w 1484846"/>
              <a:gd name="connsiteY1" fmla="*/ 0 h 1561167"/>
              <a:gd name="connsiteX2" fmla="*/ 1484846 w 1484846"/>
              <a:gd name="connsiteY2" fmla="*/ 627980 h 1561167"/>
              <a:gd name="connsiteX3" fmla="*/ 1326161 w 1484846"/>
              <a:gd name="connsiteY3" fmla="*/ 1561167 h 1561167"/>
              <a:gd name="connsiteX4" fmla="*/ 313064 w 1484846"/>
              <a:gd name="connsiteY4" fmla="*/ 1561167 h 1561167"/>
              <a:gd name="connsiteX5" fmla="*/ 0 w 1484846"/>
              <a:gd name="connsiteY5" fmla="*/ 596313 h 1561167"/>
              <a:gd name="connsiteX0" fmla="*/ 0 w 1635159"/>
              <a:gd name="connsiteY0" fmla="*/ 596313 h 1561167"/>
              <a:gd name="connsiteX1" fmla="*/ 819613 w 1635159"/>
              <a:gd name="connsiteY1" fmla="*/ 0 h 1561167"/>
              <a:gd name="connsiteX2" fmla="*/ 1635159 w 1635159"/>
              <a:gd name="connsiteY2" fmla="*/ 594577 h 1561167"/>
              <a:gd name="connsiteX3" fmla="*/ 1326161 w 1635159"/>
              <a:gd name="connsiteY3" fmla="*/ 1561167 h 1561167"/>
              <a:gd name="connsiteX4" fmla="*/ 313064 w 1635159"/>
              <a:gd name="connsiteY4" fmla="*/ 1561167 h 1561167"/>
              <a:gd name="connsiteX5" fmla="*/ 0 w 1635159"/>
              <a:gd name="connsiteY5" fmla="*/ 596313 h 1561167"/>
              <a:gd name="connsiteX0" fmla="*/ 0 w 1635159"/>
              <a:gd name="connsiteY0" fmla="*/ 596313 h 1561167"/>
              <a:gd name="connsiteX1" fmla="*/ 819613 w 1635159"/>
              <a:gd name="connsiteY1" fmla="*/ 0 h 1561167"/>
              <a:gd name="connsiteX2" fmla="*/ 1635159 w 1635159"/>
              <a:gd name="connsiteY2" fmla="*/ 594577 h 1561167"/>
              <a:gd name="connsiteX3" fmla="*/ 1180024 w 1635159"/>
              <a:gd name="connsiteY3" fmla="*/ 1369101 h 1561167"/>
              <a:gd name="connsiteX4" fmla="*/ 313064 w 1635159"/>
              <a:gd name="connsiteY4" fmla="*/ 1561167 h 1561167"/>
              <a:gd name="connsiteX5" fmla="*/ 0 w 1635159"/>
              <a:gd name="connsiteY5" fmla="*/ 596313 h 1561167"/>
              <a:gd name="connsiteX0" fmla="*/ 0 w 1518249"/>
              <a:gd name="connsiteY0" fmla="*/ 608839 h 1561167"/>
              <a:gd name="connsiteX1" fmla="*/ 702703 w 1518249"/>
              <a:gd name="connsiteY1" fmla="*/ 0 h 1561167"/>
              <a:gd name="connsiteX2" fmla="*/ 1518249 w 1518249"/>
              <a:gd name="connsiteY2" fmla="*/ 594577 h 1561167"/>
              <a:gd name="connsiteX3" fmla="*/ 1063114 w 1518249"/>
              <a:gd name="connsiteY3" fmla="*/ 1369101 h 1561167"/>
              <a:gd name="connsiteX4" fmla="*/ 196154 w 1518249"/>
              <a:gd name="connsiteY4" fmla="*/ 1561167 h 1561167"/>
              <a:gd name="connsiteX5" fmla="*/ 0 w 1518249"/>
              <a:gd name="connsiteY5" fmla="*/ 608839 h 1561167"/>
              <a:gd name="connsiteX0" fmla="*/ 0 w 1518249"/>
              <a:gd name="connsiteY0" fmla="*/ 475228 h 1427556"/>
              <a:gd name="connsiteX1" fmla="*/ 702703 w 1518249"/>
              <a:gd name="connsiteY1" fmla="*/ 0 h 1427556"/>
              <a:gd name="connsiteX2" fmla="*/ 1518249 w 1518249"/>
              <a:gd name="connsiteY2" fmla="*/ 460966 h 1427556"/>
              <a:gd name="connsiteX3" fmla="*/ 1063114 w 1518249"/>
              <a:gd name="connsiteY3" fmla="*/ 1235490 h 1427556"/>
              <a:gd name="connsiteX4" fmla="*/ 196154 w 1518249"/>
              <a:gd name="connsiteY4" fmla="*/ 1427556 h 1427556"/>
              <a:gd name="connsiteX5" fmla="*/ 0 w 1518249"/>
              <a:gd name="connsiteY5" fmla="*/ 475228 h 1427556"/>
              <a:gd name="connsiteX0" fmla="*/ 0 w 1518249"/>
              <a:gd name="connsiteY0" fmla="*/ 475228 h 1235490"/>
              <a:gd name="connsiteX1" fmla="*/ 702703 w 1518249"/>
              <a:gd name="connsiteY1" fmla="*/ 0 h 1235490"/>
              <a:gd name="connsiteX2" fmla="*/ 1518249 w 1518249"/>
              <a:gd name="connsiteY2" fmla="*/ 460966 h 1235490"/>
              <a:gd name="connsiteX3" fmla="*/ 1063114 w 1518249"/>
              <a:gd name="connsiteY3" fmla="*/ 1235490 h 1235490"/>
              <a:gd name="connsiteX4" fmla="*/ 438324 w 1518249"/>
              <a:gd name="connsiteY4" fmla="*/ 1072652 h 1235490"/>
              <a:gd name="connsiteX5" fmla="*/ 0 w 1518249"/>
              <a:gd name="connsiteY5" fmla="*/ 475228 h 1235490"/>
              <a:gd name="connsiteX0" fmla="*/ 0 w 1518249"/>
              <a:gd name="connsiteY0" fmla="*/ 429299 h 1189561"/>
              <a:gd name="connsiteX1" fmla="*/ 702703 w 1518249"/>
              <a:gd name="connsiteY1" fmla="*/ 0 h 1189561"/>
              <a:gd name="connsiteX2" fmla="*/ 1518249 w 1518249"/>
              <a:gd name="connsiteY2" fmla="*/ 415037 h 1189561"/>
              <a:gd name="connsiteX3" fmla="*/ 1063114 w 1518249"/>
              <a:gd name="connsiteY3" fmla="*/ 1189561 h 1189561"/>
              <a:gd name="connsiteX4" fmla="*/ 438324 w 1518249"/>
              <a:gd name="connsiteY4" fmla="*/ 1026723 h 1189561"/>
              <a:gd name="connsiteX5" fmla="*/ 0 w 1518249"/>
              <a:gd name="connsiteY5" fmla="*/ 429299 h 1189561"/>
              <a:gd name="connsiteX0" fmla="*/ 0 w 1518249"/>
              <a:gd name="connsiteY0" fmla="*/ 429299 h 1185385"/>
              <a:gd name="connsiteX1" fmla="*/ 702703 w 1518249"/>
              <a:gd name="connsiteY1" fmla="*/ 0 h 1185385"/>
              <a:gd name="connsiteX2" fmla="*/ 1518249 w 1518249"/>
              <a:gd name="connsiteY2" fmla="*/ 415037 h 1185385"/>
              <a:gd name="connsiteX3" fmla="*/ 1109043 w 1518249"/>
              <a:gd name="connsiteY3" fmla="*/ 1185385 h 1185385"/>
              <a:gd name="connsiteX4" fmla="*/ 438324 w 1518249"/>
              <a:gd name="connsiteY4" fmla="*/ 1026723 h 1185385"/>
              <a:gd name="connsiteX5" fmla="*/ 0 w 1518249"/>
              <a:gd name="connsiteY5" fmla="*/ 429299 h 1185385"/>
              <a:gd name="connsiteX0" fmla="*/ 0 w 1623477"/>
              <a:gd name="connsiteY0" fmla="*/ 422042 h 1185385"/>
              <a:gd name="connsiteX1" fmla="*/ 807931 w 1623477"/>
              <a:gd name="connsiteY1" fmla="*/ 0 h 1185385"/>
              <a:gd name="connsiteX2" fmla="*/ 1623477 w 1623477"/>
              <a:gd name="connsiteY2" fmla="*/ 415037 h 1185385"/>
              <a:gd name="connsiteX3" fmla="*/ 1214271 w 1623477"/>
              <a:gd name="connsiteY3" fmla="*/ 1185385 h 1185385"/>
              <a:gd name="connsiteX4" fmla="*/ 543552 w 1623477"/>
              <a:gd name="connsiteY4" fmla="*/ 1026723 h 1185385"/>
              <a:gd name="connsiteX5" fmla="*/ 0 w 1623477"/>
              <a:gd name="connsiteY5" fmla="*/ 422042 h 118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3477" h="1185385">
                <a:moveTo>
                  <a:pt x="0" y="422042"/>
                </a:moveTo>
                <a:lnTo>
                  <a:pt x="807931" y="0"/>
                </a:lnTo>
                <a:lnTo>
                  <a:pt x="1623477" y="415037"/>
                </a:lnTo>
                <a:lnTo>
                  <a:pt x="1214271" y="1185385"/>
                </a:lnTo>
                <a:lnTo>
                  <a:pt x="543552" y="1026723"/>
                </a:lnTo>
                <a:lnTo>
                  <a:pt x="0" y="4220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27696092-ED90-157B-8EEB-1DEB242B2C7E}"/>
              </a:ext>
            </a:extLst>
          </p:cNvPr>
          <p:cNvSpPr/>
          <p:nvPr/>
        </p:nvSpPr>
        <p:spPr>
          <a:xfrm>
            <a:off x="9979990" y="3218501"/>
            <a:ext cx="78153" cy="781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47" name="円/楕円 46">
            <a:extLst>
              <a:ext uri="{FF2B5EF4-FFF2-40B4-BE49-F238E27FC236}">
                <a16:creationId xmlns:a16="http://schemas.microsoft.com/office/drawing/2014/main" id="{950E32A3-47E0-517E-20ED-A95D2C58818C}"/>
              </a:ext>
            </a:extLst>
          </p:cNvPr>
          <p:cNvSpPr/>
          <p:nvPr/>
        </p:nvSpPr>
        <p:spPr>
          <a:xfrm>
            <a:off x="9174186" y="3638823"/>
            <a:ext cx="78153" cy="781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48" name="円/楕円 47">
            <a:extLst>
              <a:ext uri="{FF2B5EF4-FFF2-40B4-BE49-F238E27FC236}">
                <a16:creationId xmlns:a16="http://schemas.microsoft.com/office/drawing/2014/main" id="{25758216-A3CA-940A-E869-9CAA1C3F9C21}"/>
              </a:ext>
            </a:extLst>
          </p:cNvPr>
          <p:cNvSpPr/>
          <p:nvPr/>
        </p:nvSpPr>
        <p:spPr>
          <a:xfrm>
            <a:off x="9693711" y="4232224"/>
            <a:ext cx="78153" cy="781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49" name="円/楕円 48">
            <a:extLst>
              <a:ext uri="{FF2B5EF4-FFF2-40B4-BE49-F238E27FC236}">
                <a16:creationId xmlns:a16="http://schemas.microsoft.com/office/drawing/2014/main" id="{696F9889-544A-5B15-C382-DEFDEF795EAD}"/>
              </a:ext>
            </a:extLst>
          </p:cNvPr>
          <p:cNvSpPr/>
          <p:nvPr/>
        </p:nvSpPr>
        <p:spPr>
          <a:xfrm>
            <a:off x="10393856" y="4390925"/>
            <a:ext cx="78153" cy="781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BB6A62A2-8951-151C-20EB-7DC24C42CE63}"/>
              </a:ext>
            </a:extLst>
          </p:cNvPr>
          <p:cNvSpPr/>
          <p:nvPr/>
        </p:nvSpPr>
        <p:spPr>
          <a:xfrm>
            <a:off x="10785923" y="3629118"/>
            <a:ext cx="78153" cy="781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51" name="角丸四角形 50">
            <a:extLst>
              <a:ext uri="{FF2B5EF4-FFF2-40B4-BE49-F238E27FC236}">
                <a16:creationId xmlns:a16="http://schemas.microsoft.com/office/drawing/2014/main" id="{B2EED84E-F614-E8F6-FCA7-8805136EE62B}"/>
              </a:ext>
            </a:extLst>
          </p:cNvPr>
          <p:cNvSpPr/>
          <p:nvPr/>
        </p:nvSpPr>
        <p:spPr>
          <a:xfrm>
            <a:off x="459758" y="5195718"/>
            <a:ext cx="3445979" cy="1084152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72000" bIns="36000" rtlCol="0" anchor="ctr"/>
          <a:lstStyle/>
          <a:p>
            <a:pPr>
              <a:spcBef>
                <a:spcPts val="600"/>
              </a:spcBef>
            </a:pPr>
            <a:r>
              <a:rPr lang="ja-JP" altLang="en-US" sz="1100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競合比較軸を例に</a:t>
            </a:r>
            <a:br>
              <a:rPr lang="en-US" altLang="ja-JP" sz="1100" b="1" dirty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</a:br>
            <a:r>
              <a:rPr lang="ja-JP" altLang="en-US" sz="1100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自社の強みを列挙していきます。</a:t>
            </a:r>
            <a:endParaRPr lang="en-US" altLang="ja-JP" sz="1100" b="1" dirty="0">
              <a:solidFill>
                <a:srgbClr val="1A96F0"/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600"/>
              </a:spcBef>
            </a:pPr>
            <a:r>
              <a:rPr lang="ja-JP" altLang="en-US" sz="1100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クライアントの比較検討時によくあがる</a:t>
            </a:r>
            <a:br>
              <a:rPr lang="en-US" altLang="ja-JP" sz="1100" b="1" dirty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</a:br>
            <a:r>
              <a:rPr lang="ja-JP" altLang="en-US" sz="1100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検討軸で比較します。</a:t>
            </a:r>
          </a:p>
        </p:txBody>
      </p:sp>
      <p:sp>
        <p:nvSpPr>
          <p:cNvPr id="52" name="角丸四角形 51">
            <a:extLst>
              <a:ext uri="{FF2B5EF4-FFF2-40B4-BE49-F238E27FC236}">
                <a16:creationId xmlns:a16="http://schemas.microsoft.com/office/drawing/2014/main" id="{DF2F972E-A049-B027-C20D-B7AC3208E6CD}"/>
              </a:ext>
            </a:extLst>
          </p:cNvPr>
          <p:cNvSpPr/>
          <p:nvPr/>
        </p:nvSpPr>
        <p:spPr>
          <a:xfrm>
            <a:off x="4368448" y="5195718"/>
            <a:ext cx="3472020" cy="1084152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72000" bIns="36000" rtlCol="0" anchor="ctr"/>
          <a:lstStyle/>
          <a:p>
            <a:pPr>
              <a:spcBef>
                <a:spcPts val="600"/>
              </a:spcBef>
            </a:pPr>
            <a:r>
              <a:rPr lang="ja-JP" altLang="en-US" sz="11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自社を例に、競合他社の特徴も説明します。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53" name="角丸四角形 52">
            <a:extLst>
              <a:ext uri="{FF2B5EF4-FFF2-40B4-BE49-F238E27FC236}">
                <a16:creationId xmlns:a16="http://schemas.microsoft.com/office/drawing/2014/main" id="{1819784F-B249-9F60-BF68-89063D88FA9A}"/>
              </a:ext>
            </a:extLst>
          </p:cNvPr>
          <p:cNvSpPr/>
          <p:nvPr/>
        </p:nvSpPr>
        <p:spPr>
          <a:xfrm>
            <a:off x="8276998" y="5195718"/>
            <a:ext cx="3472020" cy="1084152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72000" bIns="36000" rtlCol="0" anchor="ctr"/>
          <a:lstStyle/>
          <a:p>
            <a:pPr>
              <a:spcBef>
                <a:spcPts val="600"/>
              </a:spcBef>
            </a:pPr>
            <a:r>
              <a:rPr lang="ja-JP" altLang="en-US" sz="11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自社を例に、競合他社の特徴も説明します。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55" name="コンテンツ プレースホルダー 54">
            <a:extLst>
              <a:ext uri="{FF2B5EF4-FFF2-40B4-BE49-F238E27FC236}">
                <a16:creationId xmlns:a16="http://schemas.microsoft.com/office/drawing/2014/main" id="{57661D17-8F68-15A7-E332-6A4B86135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/>
              <a:t>従来の〇〇〇〇サービスに比べ、〇〇の目的に即した提案力を強みとし、</a:t>
            </a:r>
            <a:endParaRPr lang="en-US" altLang="ja-JP" dirty="0"/>
          </a:p>
          <a:p>
            <a:r>
              <a:rPr lang="en-US" altLang="ja-JP" dirty="0"/>
              <a:t>XX</a:t>
            </a:r>
            <a:r>
              <a:rPr lang="ja-JP" altLang="en-US"/>
              <a:t>よりも</a:t>
            </a:r>
            <a:r>
              <a:rPr lang="en-US" altLang="ja-JP" dirty="0"/>
              <a:t>XX</a:t>
            </a:r>
            <a:r>
              <a:rPr lang="ja-JP" altLang="en-US"/>
              <a:t>を重視したアウトプットを業界最安水準でご提供し、売上最大化に貢献します</a:t>
            </a:r>
          </a:p>
        </p:txBody>
      </p:sp>
    </p:spTree>
    <p:extLst>
      <p:ext uri="{BB962C8B-B14F-4D97-AF65-F5344CB8AC3E}">
        <p14:creationId xmlns:p14="http://schemas.microsoft.com/office/powerpoint/2010/main" val="1488713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221050-572F-80EB-7E21-5B4ED9086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料金プラン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17CC95-09FE-CA2A-FD9F-0F0E49D42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2022 CONE inc.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1E2072A-D909-9C2C-51EC-19CFFDAEF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9519ADDE-EBE4-558C-A1B4-41C64ABD1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759" y="1161028"/>
            <a:ext cx="11272482" cy="829816"/>
          </a:xfrm>
        </p:spPr>
        <p:txBody>
          <a:bodyPr/>
          <a:lstStyle/>
          <a:p>
            <a:r>
              <a:rPr lang="ja-JP" altLang="en-US"/>
              <a:t>支援する内容によって、契約期間と料金が変わります</a:t>
            </a:r>
            <a:r>
              <a:rPr kumimoji="1" lang="ja-JP" altLang="en-US"/>
              <a:t>。</a:t>
            </a:r>
            <a:endParaRPr kumimoji="1" lang="en-US" altLang="ja-JP" dirty="0"/>
          </a:p>
          <a:p>
            <a:r>
              <a:rPr lang="ja-JP" altLang="en-US"/>
              <a:t>基本的には</a:t>
            </a:r>
            <a:r>
              <a:rPr lang="en-US" altLang="ja-JP" dirty="0"/>
              <a:t>3</a:t>
            </a:r>
            <a:r>
              <a:rPr lang="ja-JP" altLang="en-US"/>
              <a:t>ヶ月単位でのご契約となっておりますが、ニーズに合わせて対応が可能です。</a:t>
            </a:r>
            <a:endParaRPr kumimoji="1" lang="ja-JP" altLang="en-US"/>
          </a:p>
        </p:txBody>
      </p:sp>
      <p:sp>
        <p:nvSpPr>
          <p:cNvPr id="10" name="スライド番号プレースホルダー 4">
            <a:extLst>
              <a:ext uri="{FF2B5EF4-FFF2-40B4-BE49-F238E27FC236}">
                <a16:creationId xmlns:a16="http://schemas.microsoft.com/office/drawing/2014/main" id="{2280C403-7870-3B56-0BE1-77A354A12BFC}"/>
              </a:ext>
            </a:extLst>
          </p:cNvPr>
          <p:cNvSpPr txBox="1">
            <a:spLocks/>
          </p:cNvSpPr>
          <p:nvPr/>
        </p:nvSpPr>
        <p:spPr>
          <a:xfrm>
            <a:off x="9316656" y="6519943"/>
            <a:ext cx="2743200" cy="247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000" b="0" i="0" kern="1200">
                <a:solidFill>
                  <a:schemeClr val="tx1">
                    <a:tint val="7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10EA0D-2252-9045-A82C-BA460C3629D0}" type="slidenum">
              <a:rPr lang="ja-JP" altLang="en-US" smtClean="0"/>
              <a:pPr/>
              <a:t>11</a:t>
            </a:fld>
            <a:endParaRPr lang="ja-JP" altLang="en-US"/>
          </a:p>
        </p:txBody>
      </p:sp>
      <p:graphicFrame>
        <p:nvGraphicFramePr>
          <p:cNvPr id="11" name="表 6">
            <a:extLst>
              <a:ext uri="{FF2B5EF4-FFF2-40B4-BE49-F238E27FC236}">
                <a16:creationId xmlns:a16="http://schemas.microsoft.com/office/drawing/2014/main" id="{DCA555A3-EE55-D000-F6D7-E7CB64D8D5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587440"/>
              </p:ext>
            </p:extLst>
          </p:nvPr>
        </p:nvGraphicFramePr>
        <p:xfrm>
          <a:off x="442912" y="2527823"/>
          <a:ext cx="11306175" cy="3455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5320">
                  <a:extLst>
                    <a:ext uri="{9D8B030D-6E8A-4147-A177-3AD203B41FA5}">
                      <a16:colId xmlns:a16="http://schemas.microsoft.com/office/drawing/2014/main" val="1626553921"/>
                    </a:ext>
                  </a:extLst>
                </a:gridCol>
                <a:gridCol w="2123768">
                  <a:extLst>
                    <a:ext uri="{9D8B030D-6E8A-4147-A177-3AD203B41FA5}">
                      <a16:colId xmlns:a16="http://schemas.microsoft.com/office/drawing/2014/main" val="575610589"/>
                    </a:ext>
                  </a:extLst>
                </a:gridCol>
                <a:gridCol w="2045110">
                  <a:extLst>
                    <a:ext uri="{9D8B030D-6E8A-4147-A177-3AD203B41FA5}">
                      <a16:colId xmlns:a16="http://schemas.microsoft.com/office/drawing/2014/main" val="508045020"/>
                    </a:ext>
                  </a:extLst>
                </a:gridCol>
                <a:gridCol w="2054942">
                  <a:extLst>
                    <a:ext uri="{9D8B030D-6E8A-4147-A177-3AD203B41FA5}">
                      <a16:colId xmlns:a16="http://schemas.microsoft.com/office/drawing/2014/main" val="1767133630"/>
                    </a:ext>
                  </a:extLst>
                </a:gridCol>
                <a:gridCol w="3077035">
                  <a:extLst>
                    <a:ext uri="{9D8B030D-6E8A-4147-A177-3AD203B41FA5}">
                      <a16:colId xmlns:a16="http://schemas.microsoft.com/office/drawing/2014/main" val="927325803"/>
                    </a:ext>
                  </a:extLst>
                </a:gridCol>
              </a:tblGrid>
              <a:tr h="3852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i="0"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プラン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6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i="0"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ページ単価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6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i="0"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対応領域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6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i="0"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期間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6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i="0"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こんな方におすすめ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6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302612"/>
                  </a:ext>
                </a:extLst>
              </a:tr>
              <a:tr h="102328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A</a:t>
                      </a:r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プラン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i="0" dirty="0">
                          <a:solidFill>
                            <a:srgbClr val="1A96F0"/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XX,000</a:t>
                      </a:r>
                      <a:r>
                        <a:rPr kumimoji="1" lang="ja-JP" altLang="en-US" sz="1600" b="1" i="0">
                          <a:solidFill>
                            <a:srgbClr val="1A96F0"/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円</a:t>
                      </a:r>
                      <a:r>
                        <a:rPr kumimoji="1" lang="en-US" altLang="ja-JP" sz="1600" b="1" i="0" dirty="0">
                          <a:solidFill>
                            <a:srgbClr val="1A96F0"/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〜</a:t>
                      </a:r>
                      <a:endParaRPr kumimoji="1" lang="ja-JP" altLang="en-US" sz="1100" b="1" i="0">
                        <a:solidFill>
                          <a:srgbClr val="1A96F0"/>
                        </a:solidFill>
                        <a:latin typeface="FUTURA MEDIUM" panose="020B0602020204020303" pitchFamily="34" charset="-79"/>
                        <a:ea typeface="Yu Gothic" panose="020B0400000000000000" pitchFamily="34" charset="-128"/>
                        <a:cs typeface="FUTURA MEDIUM" panose="020B0602020204020303" pitchFamily="34" charset="-79"/>
                      </a:endParaRPr>
                    </a:p>
                  </a:txBody>
                  <a:tcPr marR="25199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〇〇〇〇</a:t>
                      </a:r>
                      <a:endParaRPr kumimoji="1" lang="en-US" altLang="ja-JP" sz="14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UTURA MEDIUM" panose="020B0602020204020303" pitchFamily="34" charset="-79"/>
                        <a:ea typeface="Yu Gothic" panose="020B0400000000000000" pitchFamily="34" charset="-128"/>
                        <a:cs typeface="FUTURA MEDIUM" panose="020B0602020204020303" pitchFamily="34" charset="-79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3</a:t>
                      </a:r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ヶ月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〇〇〇〇がわからない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115599"/>
                  </a:ext>
                </a:extLst>
              </a:tr>
              <a:tr h="102328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B</a:t>
                      </a:r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プラン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i="0" dirty="0">
                          <a:solidFill>
                            <a:srgbClr val="1A96F0"/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XX,000</a:t>
                      </a:r>
                      <a:r>
                        <a:rPr kumimoji="1" lang="ja-JP" altLang="en-US" sz="1600" b="1" i="0">
                          <a:solidFill>
                            <a:srgbClr val="1A96F0"/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円</a:t>
                      </a:r>
                      <a:r>
                        <a:rPr kumimoji="1" lang="en-US" altLang="ja-JP" sz="1600" b="1" i="0" dirty="0">
                          <a:solidFill>
                            <a:srgbClr val="1A96F0"/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〜</a:t>
                      </a:r>
                      <a:endParaRPr kumimoji="1" lang="ja-JP" altLang="en-US" sz="1600" b="1" i="0">
                        <a:solidFill>
                          <a:srgbClr val="1A96F0"/>
                        </a:solidFill>
                        <a:latin typeface="FUTURA MEDIUM" panose="020B0602020204020303" pitchFamily="34" charset="-79"/>
                        <a:ea typeface="Yu Gothic" panose="020B0400000000000000" pitchFamily="34" charset="-128"/>
                        <a:cs typeface="FUTURA MEDIUM" panose="020B0602020204020303" pitchFamily="34" charset="-79"/>
                      </a:endParaRPr>
                    </a:p>
                  </a:txBody>
                  <a:tcPr marR="25199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〇〇〇〇</a:t>
                      </a:r>
                      <a:endParaRPr kumimoji="1" lang="en-US" altLang="ja-JP" sz="14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UTURA MEDIUM" panose="020B0602020204020303" pitchFamily="34" charset="-79"/>
                        <a:ea typeface="Yu Gothic" panose="020B0400000000000000" pitchFamily="34" charset="-128"/>
                        <a:cs typeface="FUTURA MEDIUM" panose="020B0602020204020303" pitchFamily="34" charset="-79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6</a:t>
                      </a:r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ヶ月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〇〇〇〇部分の支援をしてほしい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756345"/>
                  </a:ext>
                </a:extLst>
              </a:tr>
              <a:tr h="102328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C</a:t>
                      </a:r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プラン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i="0" dirty="0">
                          <a:solidFill>
                            <a:srgbClr val="1A96F0"/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XX,000</a:t>
                      </a:r>
                      <a:r>
                        <a:rPr kumimoji="1" lang="ja-JP" altLang="en-US" sz="1600" b="1" i="0">
                          <a:solidFill>
                            <a:srgbClr val="1A96F0"/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円</a:t>
                      </a:r>
                      <a:r>
                        <a:rPr kumimoji="1" lang="en-US" altLang="ja-JP" sz="1600" b="1" i="0" dirty="0">
                          <a:solidFill>
                            <a:srgbClr val="1A96F0"/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〜</a:t>
                      </a:r>
                      <a:endParaRPr kumimoji="1" lang="ja-JP" altLang="en-US" sz="1400" b="1" i="0">
                        <a:solidFill>
                          <a:srgbClr val="1A96F0"/>
                        </a:solidFill>
                        <a:latin typeface="FUTURA MEDIUM" panose="020B0602020204020303" pitchFamily="34" charset="-79"/>
                        <a:ea typeface="Yu Gothic" panose="020B0400000000000000" pitchFamily="34" charset="-128"/>
                        <a:cs typeface="FUTURA MEDIUM" panose="020B0602020204020303" pitchFamily="34" charset="-79"/>
                      </a:endParaRPr>
                    </a:p>
                  </a:txBody>
                  <a:tcPr marR="25199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〇〇〇〇</a:t>
                      </a:r>
                      <a:endParaRPr kumimoji="1" lang="en-US" altLang="ja-JP" sz="14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UTURA MEDIUM" panose="020B0602020204020303" pitchFamily="34" charset="-79"/>
                        <a:ea typeface="Yu Gothic" panose="020B0400000000000000" pitchFamily="34" charset="-128"/>
                        <a:cs typeface="FUTURA MEDIUM" panose="020B0602020204020303" pitchFamily="34" charset="-79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12</a:t>
                      </a:r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ヶ月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1</a:t>
                      </a:r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から設計をお願いしたい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472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401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FC02BD-9377-6DCB-790F-F61E0FAF5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導入効果　｜　コスト削減・生産性向上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669C00-AB3A-BA32-AFE8-BB637282B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>
                <a:solidFill>
                  <a:prstClr val="black">
                    <a:lumMod val="75000"/>
                    <a:lumOff val="25000"/>
                  </a:prstClr>
                </a:solidFill>
              </a:rPr>
              <a:t>〇〇〇〇によって、新人の教育コストを削減。</a:t>
            </a:r>
            <a:endParaRPr lang="en-US" altLang="ja-JP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ja-JP" altLang="en-US">
                <a:solidFill>
                  <a:prstClr val="black">
                    <a:lumMod val="75000"/>
                    <a:lumOff val="25000"/>
                  </a:prstClr>
                </a:solidFill>
              </a:rPr>
              <a:t>〇〇〇〇により、</a:t>
            </a:r>
            <a:r>
              <a:rPr lang="en-US" altLang="ja-JP" dirty="0">
                <a:solidFill>
                  <a:prstClr val="black">
                    <a:lumMod val="75000"/>
                    <a:lumOff val="25000"/>
                  </a:prstClr>
                </a:solidFill>
              </a:rPr>
              <a:t>XXXX</a:t>
            </a:r>
            <a:r>
              <a:rPr lang="ja-JP" altLang="en-US">
                <a:solidFill>
                  <a:prstClr val="black">
                    <a:lumMod val="75000"/>
                    <a:lumOff val="25000"/>
                  </a:prstClr>
                </a:solidFill>
              </a:rPr>
              <a:t>の準備の業務時間の削減も実現し、生産性の向上に貢献。</a:t>
            </a:r>
            <a:endParaRPr lang="en-US" altLang="ja-JP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47C768-B7F0-BE0A-D67E-4F8E38CD3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2022 CONE inc.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CF91893-C026-40AC-9DEE-75BE9C70D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23CB21A3-D7A6-FFE1-E3EC-347EDEE5E069}"/>
              </a:ext>
            </a:extLst>
          </p:cNvPr>
          <p:cNvSpPr/>
          <p:nvPr/>
        </p:nvSpPr>
        <p:spPr>
          <a:xfrm>
            <a:off x="442913" y="2168525"/>
            <a:ext cx="5536647" cy="369960"/>
          </a:xfrm>
          <a:prstGeom prst="roundRect">
            <a:avLst>
              <a:gd name="adj" fmla="val 4418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bIns="72000" rtlCol="0" anchor="ctr"/>
          <a:lstStyle/>
          <a:p>
            <a:pPr>
              <a:spcBef>
                <a:spcPts val="300"/>
              </a:spcBef>
            </a:pPr>
            <a:r>
              <a:rPr lang="ja-JP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新人教育コストの削減</a:t>
            </a:r>
          </a:p>
        </p:txBody>
      </p:sp>
      <p:sp>
        <p:nvSpPr>
          <p:cNvPr id="15" name="角丸四角形 14">
            <a:extLst>
              <a:ext uri="{FF2B5EF4-FFF2-40B4-BE49-F238E27FC236}">
                <a16:creationId xmlns:a16="http://schemas.microsoft.com/office/drawing/2014/main" id="{851A15CD-3614-3DD5-B022-E2C9F9006884}"/>
              </a:ext>
            </a:extLst>
          </p:cNvPr>
          <p:cNvSpPr/>
          <p:nvPr/>
        </p:nvSpPr>
        <p:spPr>
          <a:xfrm>
            <a:off x="6212440" y="2168525"/>
            <a:ext cx="5536647" cy="369960"/>
          </a:xfrm>
          <a:prstGeom prst="roundRect">
            <a:avLst>
              <a:gd name="adj" fmla="val 4418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bIns="72000" rtlCol="0" anchor="ctr"/>
          <a:lstStyle/>
          <a:p>
            <a:pPr>
              <a:spcBef>
                <a:spcPts val="300"/>
              </a:spcBef>
            </a:pPr>
            <a:r>
              <a:rPr lang="en-US" altLang="ja-JP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XXXX</a:t>
            </a:r>
            <a:r>
              <a:rPr lang="ja-JP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準備の業務時間削減</a:t>
            </a:r>
          </a:p>
        </p:txBody>
      </p:sp>
      <p:sp>
        <p:nvSpPr>
          <p:cNvPr id="16" name="角丸四角形 15">
            <a:extLst>
              <a:ext uri="{FF2B5EF4-FFF2-40B4-BE49-F238E27FC236}">
                <a16:creationId xmlns:a16="http://schemas.microsoft.com/office/drawing/2014/main" id="{9B166583-59AB-0B2C-2C83-469C6EC6ECEF}"/>
              </a:ext>
            </a:extLst>
          </p:cNvPr>
          <p:cNvSpPr/>
          <p:nvPr/>
        </p:nvSpPr>
        <p:spPr>
          <a:xfrm>
            <a:off x="459759" y="5497286"/>
            <a:ext cx="5519801" cy="919389"/>
          </a:xfrm>
          <a:prstGeom prst="roundRect">
            <a:avLst>
              <a:gd name="adj" fmla="val 4418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>
              <a:spcBef>
                <a:spcPts val="3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導入効果の詳細説明を記載。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algn="ctr">
              <a:spcBef>
                <a:spcPts val="3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なぜ、どうやってなど具体的にイメージできるように</a:t>
            </a:r>
          </a:p>
        </p:txBody>
      </p:sp>
      <p:sp>
        <p:nvSpPr>
          <p:cNvPr id="17" name="角丸四角形 16">
            <a:extLst>
              <a:ext uri="{FF2B5EF4-FFF2-40B4-BE49-F238E27FC236}">
                <a16:creationId xmlns:a16="http://schemas.microsoft.com/office/drawing/2014/main" id="{511DFCEE-BBC7-3030-E9BA-261618ADCDE0}"/>
              </a:ext>
            </a:extLst>
          </p:cNvPr>
          <p:cNvSpPr/>
          <p:nvPr/>
        </p:nvSpPr>
        <p:spPr>
          <a:xfrm>
            <a:off x="6212440" y="5497286"/>
            <a:ext cx="5519801" cy="919389"/>
          </a:xfrm>
          <a:prstGeom prst="roundRect">
            <a:avLst>
              <a:gd name="adj" fmla="val 4418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>
              <a:spcBef>
                <a:spcPts val="3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導入効果の詳細説明を記載。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algn="ctr">
              <a:spcBef>
                <a:spcPts val="3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なぜ、どうやってなど具体的にイメージできるように</a:t>
            </a:r>
          </a:p>
        </p:txBody>
      </p:sp>
      <p:sp>
        <p:nvSpPr>
          <p:cNvPr id="19" name="角丸四角形 18">
            <a:extLst>
              <a:ext uri="{FF2B5EF4-FFF2-40B4-BE49-F238E27FC236}">
                <a16:creationId xmlns:a16="http://schemas.microsoft.com/office/drawing/2014/main" id="{A9B79FD3-896A-4EBD-F859-64BAA0E6FB3B}"/>
              </a:ext>
            </a:extLst>
          </p:cNvPr>
          <p:cNvSpPr/>
          <p:nvPr/>
        </p:nvSpPr>
        <p:spPr>
          <a:xfrm flipH="1">
            <a:off x="3838712" y="3608466"/>
            <a:ext cx="1240375" cy="1334628"/>
          </a:xfrm>
          <a:prstGeom prst="roundRect">
            <a:avLst>
              <a:gd name="adj" fmla="val 0"/>
            </a:avLst>
          </a:prstGeom>
          <a:solidFill>
            <a:srgbClr val="1A9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36</a:t>
            </a:r>
            <a:r>
              <a:rPr kumimoji="1" lang="ja-JP" altLang="en-US" sz="1600" b="1"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時間</a:t>
            </a:r>
          </a:p>
        </p:txBody>
      </p:sp>
      <p:sp>
        <p:nvSpPr>
          <p:cNvPr id="20" name="角丸四角形 19">
            <a:extLst>
              <a:ext uri="{FF2B5EF4-FFF2-40B4-BE49-F238E27FC236}">
                <a16:creationId xmlns:a16="http://schemas.microsoft.com/office/drawing/2014/main" id="{A6F2A326-2610-AD7D-2733-2352D56FC63C}"/>
              </a:ext>
            </a:extLst>
          </p:cNvPr>
          <p:cNvSpPr/>
          <p:nvPr/>
        </p:nvSpPr>
        <p:spPr>
          <a:xfrm flipH="1">
            <a:off x="3838712" y="5085248"/>
            <a:ext cx="1240375" cy="175805"/>
          </a:xfrm>
          <a:prstGeom prst="roundRect">
            <a:avLst>
              <a:gd name="adj" fmla="val 4418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>
              <a:spcBef>
                <a:spcPts val="300"/>
              </a:spcBef>
            </a:pPr>
            <a:r>
              <a:rPr lang="ja-JP" altLang="en-US" sz="1200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導入前</a:t>
            </a:r>
          </a:p>
        </p:txBody>
      </p:sp>
      <p:sp>
        <p:nvSpPr>
          <p:cNvPr id="21" name="角丸四角形 20">
            <a:extLst>
              <a:ext uri="{FF2B5EF4-FFF2-40B4-BE49-F238E27FC236}">
                <a16:creationId xmlns:a16="http://schemas.microsoft.com/office/drawing/2014/main" id="{0E3E1D11-A868-115C-2A33-9DD7E853935C}"/>
              </a:ext>
            </a:extLst>
          </p:cNvPr>
          <p:cNvSpPr/>
          <p:nvPr/>
        </p:nvSpPr>
        <p:spPr>
          <a:xfrm flipH="1">
            <a:off x="1360231" y="2716166"/>
            <a:ext cx="1240375" cy="2226927"/>
          </a:xfrm>
          <a:prstGeom prst="roundRect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60</a:t>
            </a:r>
            <a:r>
              <a:rPr kumimoji="1" lang="ja-JP" altLang="en-US" sz="1600" b="1"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時間</a:t>
            </a:r>
          </a:p>
        </p:txBody>
      </p:sp>
      <p:sp>
        <p:nvSpPr>
          <p:cNvPr id="38" name="角丸四角形 37">
            <a:extLst>
              <a:ext uri="{FF2B5EF4-FFF2-40B4-BE49-F238E27FC236}">
                <a16:creationId xmlns:a16="http://schemas.microsoft.com/office/drawing/2014/main" id="{5EE81A23-201B-F9AF-44CC-F7D77CF7FDA8}"/>
              </a:ext>
            </a:extLst>
          </p:cNvPr>
          <p:cNvSpPr/>
          <p:nvPr/>
        </p:nvSpPr>
        <p:spPr>
          <a:xfrm flipH="1">
            <a:off x="1360231" y="5085248"/>
            <a:ext cx="1240375" cy="175805"/>
          </a:xfrm>
          <a:prstGeom prst="roundRect">
            <a:avLst>
              <a:gd name="adj" fmla="val 4418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72000" bIns="72000" rtlCol="0" anchor="ctr"/>
          <a:lstStyle/>
          <a:p>
            <a:pPr algn="ctr">
              <a:spcBef>
                <a:spcPts val="300"/>
              </a:spcBef>
            </a:pPr>
            <a:r>
              <a:rPr lang="ja-JP" alt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導入後</a:t>
            </a:r>
          </a:p>
        </p:txBody>
      </p:sp>
      <p:sp>
        <p:nvSpPr>
          <p:cNvPr id="40" name="角丸四角形 39">
            <a:extLst>
              <a:ext uri="{FF2B5EF4-FFF2-40B4-BE49-F238E27FC236}">
                <a16:creationId xmlns:a16="http://schemas.microsoft.com/office/drawing/2014/main" id="{254A6589-6DAD-AD62-E95E-63D7B219D146}"/>
              </a:ext>
            </a:extLst>
          </p:cNvPr>
          <p:cNvSpPr/>
          <p:nvPr/>
        </p:nvSpPr>
        <p:spPr>
          <a:xfrm flipH="1">
            <a:off x="2600606" y="3609782"/>
            <a:ext cx="1240375" cy="1333311"/>
          </a:xfrm>
          <a:prstGeom prst="roundRect">
            <a:avLst>
              <a:gd name="adj" fmla="val 0"/>
            </a:avLst>
          </a:prstGeom>
          <a:solidFill>
            <a:srgbClr val="1A96F0">
              <a:alpha val="1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41" name="三角形 40">
            <a:extLst>
              <a:ext uri="{FF2B5EF4-FFF2-40B4-BE49-F238E27FC236}">
                <a16:creationId xmlns:a16="http://schemas.microsoft.com/office/drawing/2014/main" id="{9C45D095-E2CB-8B40-E6C5-73CBE5D238CC}"/>
              </a:ext>
            </a:extLst>
          </p:cNvPr>
          <p:cNvSpPr/>
          <p:nvPr/>
        </p:nvSpPr>
        <p:spPr>
          <a:xfrm>
            <a:off x="2600607" y="2714774"/>
            <a:ext cx="1240375" cy="895008"/>
          </a:xfrm>
          <a:prstGeom prst="triangle">
            <a:avLst>
              <a:gd name="adj" fmla="val 0"/>
            </a:avLst>
          </a:prstGeom>
          <a:solidFill>
            <a:srgbClr val="1A96F0">
              <a:alpha val="1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4EE0BC4F-A159-503E-BB34-AE2E7B82B71A}"/>
              </a:ext>
            </a:extLst>
          </p:cNvPr>
          <p:cNvSpPr/>
          <p:nvPr/>
        </p:nvSpPr>
        <p:spPr>
          <a:xfrm flipH="1">
            <a:off x="2913696" y="2717407"/>
            <a:ext cx="1428690" cy="652243"/>
          </a:xfrm>
          <a:custGeom>
            <a:avLst/>
            <a:gdLst>
              <a:gd name="connsiteX0" fmla="*/ 24121 w 1428690"/>
              <a:gd name="connsiteY0" fmla="*/ 0 h 652243"/>
              <a:gd name="connsiteX1" fmla="*/ 1404569 w 1428690"/>
              <a:gd name="connsiteY1" fmla="*/ 0 h 652243"/>
              <a:gd name="connsiteX2" fmla="*/ 1428690 w 1428690"/>
              <a:gd name="connsiteY2" fmla="*/ 24121 h 652243"/>
              <a:gd name="connsiteX3" fmla="*/ 1428690 w 1428690"/>
              <a:gd name="connsiteY3" fmla="*/ 521841 h 652243"/>
              <a:gd name="connsiteX4" fmla="*/ 1404569 w 1428690"/>
              <a:gd name="connsiteY4" fmla="*/ 545962 h 652243"/>
              <a:gd name="connsiteX5" fmla="*/ 1101280 w 1428690"/>
              <a:gd name="connsiteY5" fmla="*/ 545962 h 652243"/>
              <a:gd name="connsiteX6" fmla="*/ 1055996 w 1428690"/>
              <a:gd name="connsiteY6" fmla="*/ 652243 h 652243"/>
              <a:gd name="connsiteX7" fmla="*/ 946450 w 1428690"/>
              <a:gd name="connsiteY7" fmla="*/ 545962 h 652243"/>
              <a:gd name="connsiteX8" fmla="*/ 24121 w 1428690"/>
              <a:gd name="connsiteY8" fmla="*/ 545962 h 652243"/>
              <a:gd name="connsiteX9" fmla="*/ 0 w 1428690"/>
              <a:gd name="connsiteY9" fmla="*/ 521841 h 652243"/>
              <a:gd name="connsiteX10" fmla="*/ 0 w 1428690"/>
              <a:gd name="connsiteY10" fmla="*/ 24121 h 652243"/>
              <a:gd name="connsiteX11" fmla="*/ 24121 w 1428690"/>
              <a:gd name="connsiteY11" fmla="*/ 0 h 652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8690" h="652243">
                <a:moveTo>
                  <a:pt x="24121" y="0"/>
                </a:moveTo>
                <a:lnTo>
                  <a:pt x="1404569" y="0"/>
                </a:lnTo>
                <a:cubicBezTo>
                  <a:pt x="1417891" y="0"/>
                  <a:pt x="1428690" y="10799"/>
                  <a:pt x="1428690" y="24121"/>
                </a:cubicBezTo>
                <a:lnTo>
                  <a:pt x="1428690" y="521841"/>
                </a:lnTo>
                <a:cubicBezTo>
                  <a:pt x="1428690" y="535163"/>
                  <a:pt x="1417891" y="545962"/>
                  <a:pt x="1404569" y="545962"/>
                </a:cubicBezTo>
                <a:lnTo>
                  <a:pt x="1101280" y="545962"/>
                </a:lnTo>
                <a:lnTo>
                  <a:pt x="1055996" y="652243"/>
                </a:lnTo>
                <a:lnTo>
                  <a:pt x="946450" y="545962"/>
                </a:lnTo>
                <a:lnTo>
                  <a:pt x="24121" y="545962"/>
                </a:lnTo>
                <a:cubicBezTo>
                  <a:pt x="10799" y="545962"/>
                  <a:pt x="0" y="535163"/>
                  <a:pt x="0" y="521841"/>
                </a:cubicBezTo>
                <a:lnTo>
                  <a:pt x="0" y="24121"/>
                </a:lnTo>
                <a:cubicBezTo>
                  <a:pt x="0" y="10799"/>
                  <a:pt x="10799" y="0"/>
                  <a:pt x="24121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1A9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noAutofit/>
          </a:bodyPr>
          <a:lstStyle/>
          <a:p>
            <a:pPr algn="ctr">
              <a:spcBef>
                <a:spcPts val="300"/>
              </a:spcBef>
            </a:pPr>
            <a:endParaRPr lang="ja-JP" altLang="en-US" sz="1400" b="1">
              <a:solidFill>
                <a:srgbClr val="1A96F0"/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44" name="角丸四角形 43">
            <a:extLst>
              <a:ext uri="{FF2B5EF4-FFF2-40B4-BE49-F238E27FC236}">
                <a16:creationId xmlns:a16="http://schemas.microsoft.com/office/drawing/2014/main" id="{25BD421E-D5A4-CA60-8A9D-E5C0CEAE19B5}"/>
              </a:ext>
            </a:extLst>
          </p:cNvPr>
          <p:cNvSpPr/>
          <p:nvPr/>
        </p:nvSpPr>
        <p:spPr>
          <a:xfrm flipH="1">
            <a:off x="2913696" y="2713954"/>
            <a:ext cx="1428690" cy="545962"/>
          </a:xfrm>
          <a:prstGeom prst="roundRect">
            <a:avLst>
              <a:gd name="adj" fmla="val 4418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>
              <a:spcBef>
                <a:spcPts val="300"/>
              </a:spcBef>
            </a:pPr>
            <a:r>
              <a:rPr lang="en-US" altLang="ja-JP" sz="2000" b="1" dirty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40</a:t>
            </a:r>
            <a:r>
              <a:rPr lang="en-US" altLang="ja-JP" sz="1400" b="1" dirty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%</a:t>
            </a:r>
            <a:r>
              <a:rPr lang="ja-JP" altLang="en-US" sz="1400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削減</a:t>
            </a: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91FB23DB-BA4B-9DF7-9FC8-4B8B90CD906E}"/>
              </a:ext>
            </a:extLst>
          </p:cNvPr>
          <p:cNvSpPr/>
          <p:nvPr/>
        </p:nvSpPr>
        <p:spPr>
          <a:xfrm flipH="1">
            <a:off x="9586368" y="4531675"/>
            <a:ext cx="1240375" cy="405487"/>
          </a:xfrm>
          <a:prstGeom prst="roundRect">
            <a:avLst>
              <a:gd name="adj" fmla="val 0"/>
            </a:avLst>
          </a:prstGeom>
          <a:solidFill>
            <a:srgbClr val="1A9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5</a:t>
            </a:r>
            <a:r>
              <a:rPr kumimoji="1" lang="ja-JP" altLang="en-US" sz="1600" b="1"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分</a:t>
            </a:r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2448A040-DEFA-F679-7602-3B1329C0B7A7}"/>
              </a:ext>
            </a:extLst>
          </p:cNvPr>
          <p:cNvSpPr/>
          <p:nvPr/>
        </p:nvSpPr>
        <p:spPr>
          <a:xfrm flipH="1">
            <a:off x="9586369" y="5079317"/>
            <a:ext cx="1240375" cy="175805"/>
          </a:xfrm>
          <a:prstGeom prst="roundRect">
            <a:avLst>
              <a:gd name="adj" fmla="val 4418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>
              <a:spcBef>
                <a:spcPts val="300"/>
              </a:spcBef>
            </a:pPr>
            <a:r>
              <a:rPr lang="ja-JP" altLang="en-US" sz="1200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導入前</a:t>
            </a:r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309B9D8F-97F1-D242-F616-78AEC01079EF}"/>
              </a:ext>
            </a:extLst>
          </p:cNvPr>
          <p:cNvSpPr/>
          <p:nvPr/>
        </p:nvSpPr>
        <p:spPr>
          <a:xfrm flipH="1">
            <a:off x="7107888" y="2710235"/>
            <a:ext cx="1240375" cy="2226927"/>
          </a:xfrm>
          <a:prstGeom prst="roundRect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1</a:t>
            </a:r>
            <a:r>
              <a:rPr kumimoji="1" lang="ja-JP" altLang="en-US" sz="1600" b="1"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時間</a:t>
            </a:r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94DF4113-9930-B269-560E-8FFC139C7937}"/>
              </a:ext>
            </a:extLst>
          </p:cNvPr>
          <p:cNvSpPr/>
          <p:nvPr/>
        </p:nvSpPr>
        <p:spPr>
          <a:xfrm flipH="1">
            <a:off x="7107888" y="5079317"/>
            <a:ext cx="1240375" cy="175805"/>
          </a:xfrm>
          <a:prstGeom prst="roundRect">
            <a:avLst>
              <a:gd name="adj" fmla="val 4418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72000" bIns="72000" rtlCol="0" anchor="ctr"/>
          <a:lstStyle/>
          <a:p>
            <a:pPr algn="ctr">
              <a:spcBef>
                <a:spcPts val="300"/>
              </a:spcBef>
            </a:pPr>
            <a:r>
              <a:rPr lang="ja-JP" alt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導入後</a:t>
            </a:r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CC8B3CC2-D020-517C-3704-8FBF67467E7C}"/>
              </a:ext>
            </a:extLst>
          </p:cNvPr>
          <p:cNvSpPr/>
          <p:nvPr/>
        </p:nvSpPr>
        <p:spPr>
          <a:xfrm flipH="1">
            <a:off x="8348262" y="4531675"/>
            <a:ext cx="1240375" cy="405487"/>
          </a:xfrm>
          <a:prstGeom prst="roundRect">
            <a:avLst>
              <a:gd name="adj" fmla="val 0"/>
            </a:avLst>
          </a:prstGeom>
          <a:solidFill>
            <a:srgbClr val="1A96F0">
              <a:alpha val="1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18" name="三角形 17">
            <a:extLst>
              <a:ext uri="{FF2B5EF4-FFF2-40B4-BE49-F238E27FC236}">
                <a16:creationId xmlns:a16="http://schemas.microsoft.com/office/drawing/2014/main" id="{E45D121E-0578-BAEC-CF75-CBBA734CE2D5}"/>
              </a:ext>
            </a:extLst>
          </p:cNvPr>
          <p:cNvSpPr/>
          <p:nvPr/>
        </p:nvSpPr>
        <p:spPr>
          <a:xfrm>
            <a:off x="8348264" y="2708843"/>
            <a:ext cx="1240375" cy="1822832"/>
          </a:xfrm>
          <a:prstGeom prst="triangle">
            <a:avLst>
              <a:gd name="adj" fmla="val 0"/>
            </a:avLst>
          </a:prstGeom>
          <a:solidFill>
            <a:srgbClr val="1A96F0">
              <a:alpha val="1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371601EF-B364-AFCF-D262-EB078E3399F3}"/>
              </a:ext>
            </a:extLst>
          </p:cNvPr>
          <p:cNvSpPr/>
          <p:nvPr/>
        </p:nvSpPr>
        <p:spPr>
          <a:xfrm flipH="1">
            <a:off x="8779001" y="3432453"/>
            <a:ext cx="1428690" cy="652243"/>
          </a:xfrm>
          <a:custGeom>
            <a:avLst/>
            <a:gdLst>
              <a:gd name="connsiteX0" fmla="*/ 24121 w 1428690"/>
              <a:gd name="connsiteY0" fmla="*/ 0 h 652243"/>
              <a:gd name="connsiteX1" fmla="*/ 1404569 w 1428690"/>
              <a:gd name="connsiteY1" fmla="*/ 0 h 652243"/>
              <a:gd name="connsiteX2" fmla="*/ 1428690 w 1428690"/>
              <a:gd name="connsiteY2" fmla="*/ 24121 h 652243"/>
              <a:gd name="connsiteX3" fmla="*/ 1428690 w 1428690"/>
              <a:gd name="connsiteY3" fmla="*/ 521841 h 652243"/>
              <a:gd name="connsiteX4" fmla="*/ 1404569 w 1428690"/>
              <a:gd name="connsiteY4" fmla="*/ 545962 h 652243"/>
              <a:gd name="connsiteX5" fmla="*/ 1101280 w 1428690"/>
              <a:gd name="connsiteY5" fmla="*/ 545962 h 652243"/>
              <a:gd name="connsiteX6" fmla="*/ 1055996 w 1428690"/>
              <a:gd name="connsiteY6" fmla="*/ 652243 h 652243"/>
              <a:gd name="connsiteX7" fmla="*/ 946450 w 1428690"/>
              <a:gd name="connsiteY7" fmla="*/ 545962 h 652243"/>
              <a:gd name="connsiteX8" fmla="*/ 24121 w 1428690"/>
              <a:gd name="connsiteY8" fmla="*/ 545962 h 652243"/>
              <a:gd name="connsiteX9" fmla="*/ 0 w 1428690"/>
              <a:gd name="connsiteY9" fmla="*/ 521841 h 652243"/>
              <a:gd name="connsiteX10" fmla="*/ 0 w 1428690"/>
              <a:gd name="connsiteY10" fmla="*/ 24121 h 652243"/>
              <a:gd name="connsiteX11" fmla="*/ 24121 w 1428690"/>
              <a:gd name="connsiteY11" fmla="*/ 0 h 652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8690" h="652243">
                <a:moveTo>
                  <a:pt x="24121" y="0"/>
                </a:moveTo>
                <a:lnTo>
                  <a:pt x="1404569" y="0"/>
                </a:lnTo>
                <a:cubicBezTo>
                  <a:pt x="1417891" y="0"/>
                  <a:pt x="1428690" y="10799"/>
                  <a:pt x="1428690" y="24121"/>
                </a:cubicBezTo>
                <a:lnTo>
                  <a:pt x="1428690" y="521841"/>
                </a:lnTo>
                <a:cubicBezTo>
                  <a:pt x="1428690" y="535163"/>
                  <a:pt x="1417891" y="545962"/>
                  <a:pt x="1404569" y="545962"/>
                </a:cubicBezTo>
                <a:lnTo>
                  <a:pt x="1101280" y="545962"/>
                </a:lnTo>
                <a:lnTo>
                  <a:pt x="1055996" y="652243"/>
                </a:lnTo>
                <a:lnTo>
                  <a:pt x="946450" y="545962"/>
                </a:lnTo>
                <a:lnTo>
                  <a:pt x="24121" y="545962"/>
                </a:lnTo>
                <a:cubicBezTo>
                  <a:pt x="10799" y="545962"/>
                  <a:pt x="0" y="535163"/>
                  <a:pt x="0" y="521841"/>
                </a:cubicBezTo>
                <a:lnTo>
                  <a:pt x="0" y="24121"/>
                </a:lnTo>
                <a:cubicBezTo>
                  <a:pt x="0" y="10799"/>
                  <a:pt x="10799" y="0"/>
                  <a:pt x="24121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1A9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noAutofit/>
          </a:bodyPr>
          <a:lstStyle/>
          <a:p>
            <a:pPr algn="ctr">
              <a:spcBef>
                <a:spcPts val="300"/>
              </a:spcBef>
            </a:pPr>
            <a:endParaRPr lang="ja-JP" altLang="en-US" sz="1400" b="1">
              <a:solidFill>
                <a:srgbClr val="1A96F0"/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23" name="角丸四角形 22">
            <a:extLst>
              <a:ext uri="{FF2B5EF4-FFF2-40B4-BE49-F238E27FC236}">
                <a16:creationId xmlns:a16="http://schemas.microsoft.com/office/drawing/2014/main" id="{857CDD4C-2DBE-5182-6214-5AF79F01945C}"/>
              </a:ext>
            </a:extLst>
          </p:cNvPr>
          <p:cNvSpPr/>
          <p:nvPr/>
        </p:nvSpPr>
        <p:spPr>
          <a:xfrm flipH="1">
            <a:off x="8779001" y="3429000"/>
            <a:ext cx="1428690" cy="545962"/>
          </a:xfrm>
          <a:prstGeom prst="roundRect">
            <a:avLst>
              <a:gd name="adj" fmla="val 4418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>
              <a:spcBef>
                <a:spcPts val="300"/>
              </a:spcBef>
            </a:pPr>
            <a:r>
              <a:rPr lang="en-US" altLang="ja-JP" sz="2000" b="1" dirty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92</a:t>
            </a:r>
            <a:r>
              <a:rPr lang="en-US" altLang="ja-JP" sz="1400" b="1" dirty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%</a:t>
            </a:r>
            <a:r>
              <a:rPr lang="ja-JP" altLang="en-US" sz="1400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削減</a:t>
            </a:r>
          </a:p>
        </p:txBody>
      </p:sp>
    </p:spTree>
    <p:extLst>
      <p:ext uri="{BB962C8B-B14F-4D97-AF65-F5344CB8AC3E}">
        <p14:creationId xmlns:p14="http://schemas.microsoft.com/office/powerpoint/2010/main" val="4068482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00DDB5-1E00-D64D-0B5A-5A5FA0485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ご利用事例　｜　〇〇〇〇株式会社</a:t>
            </a:r>
            <a:r>
              <a:rPr lang="ja-JP" altLang="en-US"/>
              <a:t> </a:t>
            </a:r>
            <a:r>
              <a:rPr kumimoji="1" lang="ja-JP" altLang="en-US"/>
              <a:t>様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9B409E-69E4-9AC3-B1CC-9CF5A378B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2022 CONE inc.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CE202C4-8593-1B90-726B-4E80D3480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33F32EFE-2211-D7D6-FB61-0057A0D1C683}"/>
              </a:ext>
            </a:extLst>
          </p:cNvPr>
          <p:cNvSpPr/>
          <p:nvPr/>
        </p:nvSpPr>
        <p:spPr>
          <a:xfrm>
            <a:off x="442911" y="1160463"/>
            <a:ext cx="2611008" cy="146869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0" rtlCol="0" anchor="b"/>
          <a:lstStyle/>
          <a:p>
            <a:pPr algn="ctr">
              <a:spcBef>
                <a:spcPts val="300"/>
              </a:spcBef>
            </a:pPr>
            <a:endParaRPr lang="en-US" altLang="ja-JP" sz="1400" b="1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2F62449A-0A9D-1EDA-B46E-DBCDA47660B4}"/>
              </a:ext>
            </a:extLst>
          </p:cNvPr>
          <p:cNvSpPr/>
          <p:nvPr/>
        </p:nvSpPr>
        <p:spPr>
          <a:xfrm>
            <a:off x="3190672" y="1160463"/>
            <a:ext cx="8558416" cy="1468692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bIns="36000"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〇〇〇〇株式会社</a:t>
            </a:r>
            <a:r>
              <a:rPr kumimoji="1"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　</a:t>
            </a:r>
            <a:r>
              <a:rPr kumimoji="1" lang="en-US" altLang="ja-JP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XXXX </a:t>
            </a:r>
            <a:r>
              <a:rPr kumimoji="1" lang="ja-JP" altLang="en-US" sz="105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の開発・運営</a:t>
            </a:r>
            <a:endParaRPr kumimoji="1" lang="en-US" altLang="ja-JP" sz="20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6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営業部</a:t>
            </a:r>
            <a:r>
              <a:rPr lang="ja-JP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　</a:t>
            </a:r>
            <a:r>
              <a:rPr kumimoji="1" lang="ja-JP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山田 太郎様</a:t>
            </a:r>
            <a:endParaRPr kumimoji="1" lang="en-US" altLang="ja-JP" sz="24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1800"/>
              </a:spcBef>
            </a:pPr>
            <a:r>
              <a:rPr lang="en-US" altLang="ja-JP" sz="2200" b="1" dirty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XXXX</a:t>
            </a:r>
            <a:r>
              <a:rPr lang="ja-JP" altLang="en-US" sz="2200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の準備と新人教育の大幅なコスト削減に繋がっています。</a:t>
            </a:r>
            <a:endParaRPr kumimoji="1" lang="ja-JP" altLang="en-US" sz="2200" b="1">
              <a:solidFill>
                <a:srgbClr val="1A96F0"/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9EAC4537-7495-3379-17C6-789A3C57CCEE}"/>
              </a:ext>
            </a:extLst>
          </p:cNvPr>
          <p:cNvSpPr/>
          <p:nvPr/>
        </p:nvSpPr>
        <p:spPr>
          <a:xfrm>
            <a:off x="442912" y="2837797"/>
            <a:ext cx="5653087" cy="2234291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bIns="36000" rtlCol="0" anchor="t"/>
          <a:lstStyle/>
          <a:p>
            <a:r>
              <a:rPr lang="ja-JP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依頼背景・課題感</a:t>
            </a:r>
            <a:endParaRPr lang="en-US" altLang="ja-JP" sz="1200" b="1" dirty="0">
              <a:solidFill>
                <a:schemeClr val="tx1">
                  <a:lumMod val="50000"/>
                  <a:lumOff val="50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18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依頼前に抱えていた課題や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6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どうやってサービスを探したのか、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6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発注までの経緯などをクライアントの声をもとに説明。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6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また、課題については、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6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さらに業務シーンがイメージできるように具体的記載する。</a:t>
            </a:r>
          </a:p>
        </p:txBody>
      </p:sp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6E89E2BC-46D7-2DCF-B74A-0F2EA2CC3A81}"/>
              </a:ext>
            </a:extLst>
          </p:cNvPr>
          <p:cNvSpPr/>
          <p:nvPr/>
        </p:nvSpPr>
        <p:spPr>
          <a:xfrm>
            <a:off x="6096000" y="2837797"/>
            <a:ext cx="5653087" cy="2234291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bIns="36000" rtlCol="0" anchor="t"/>
          <a:lstStyle/>
          <a:p>
            <a:r>
              <a:rPr lang="ja-JP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満足度・評価</a:t>
            </a:r>
            <a:endParaRPr lang="en-US" altLang="ja-JP" sz="1200" b="1" dirty="0">
              <a:solidFill>
                <a:schemeClr val="tx1">
                  <a:lumMod val="50000"/>
                  <a:lumOff val="50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18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クライアントが抱えていた課題に対して、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6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どのようなアプローチで解決を図ったのか、効果はあったのか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6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などをクライアントの声をもとに記載します。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6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具体的な施策内容や、数字で示せる効果があると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6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より良い事例になります。</a:t>
            </a:r>
          </a:p>
        </p:txBody>
      </p:sp>
      <p:sp>
        <p:nvSpPr>
          <p:cNvPr id="3" name="角丸四角形 2">
            <a:extLst>
              <a:ext uri="{FF2B5EF4-FFF2-40B4-BE49-F238E27FC236}">
                <a16:creationId xmlns:a16="http://schemas.microsoft.com/office/drawing/2014/main" id="{7C39ED3C-9E2B-0327-A902-6220C7A1CDC0}"/>
              </a:ext>
            </a:extLst>
          </p:cNvPr>
          <p:cNvSpPr/>
          <p:nvPr/>
        </p:nvSpPr>
        <p:spPr>
          <a:xfrm>
            <a:off x="998295" y="1668799"/>
            <a:ext cx="1500240" cy="45202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ロゴ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1292E6D1-6C97-D30B-F075-A4DAC723A186}"/>
              </a:ext>
            </a:extLst>
          </p:cNvPr>
          <p:cNvGrpSpPr/>
          <p:nvPr/>
        </p:nvGrpSpPr>
        <p:grpSpPr>
          <a:xfrm>
            <a:off x="442911" y="5209884"/>
            <a:ext cx="2084023" cy="1172263"/>
            <a:chOff x="486539" y="5244411"/>
            <a:chExt cx="2611008" cy="1468692"/>
          </a:xfrm>
        </p:grpSpPr>
        <p:sp>
          <p:nvSpPr>
            <p:cNvPr id="11" name="角丸四角形 10">
              <a:extLst>
                <a:ext uri="{FF2B5EF4-FFF2-40B4-BE49-F238E27FC236}">
                  <a16:creationId xmlns:a16="http://schemas.microsoft.com/office/drawing/2014/main" id="{346AE968-9378-9CD0-1211-F6F9056A59DB}"/>
                </a:ext>
              </a:extLst>
            </p:cNvPr>
            <p:cNvSpPr/>
            <p:nvPr/>
          </p:nvSpPr>
          <p:spPr>
            <a:xfrm>
              <a:off x="486539" y="5244411"/>
              <a:ext cx="2611008" cy="146869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360000" rtlCol="0" anchor="b"/>
            <a:lstStyle/>
            <a:p>
              <a:pPr algn="ctr">
                <a:spcBef>
                  <a:spcPts val="300"/>
                </a:spcBef>
              </a:pPr>
              <a:endParaRPr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endParaRPr>
            </a:p>
          </p:txBody>
        </p:sp>
        <p:sp>
          <p:nvSpPr>
            <p:cNvPr id="12" name="角丸四角形 11">
              <a:extLst>
                <a:ext uri="{FF2B5EF4-FFF2-40B4-BE49-F238E27FC236}">
                  <a16:creationId xmlns:a16="http://schemas.microsoft.com/office/drawing/2014/main" id="{67FB91EA-21EE-8563-2E78-D150DD421A91}"/>
                </a:ext>
              </a:extLst>
            </p:cNvPr>
            <p:cNvSpPr/>
            <p:nvPr/>
          </p:nvSpPr>
          <p:spPr>
            <a:xfrm>
              <a:off x="1041923" y="5752748"/>
              <a:ext cx="1500241" cy="45202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納品物</a:t>
              </a:r>
              <a:endParaRPr kumimoji="1"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/>
              <a:r>
                <a:rPr kumimoji="1" lang="ja-JP" altLang="en-US" sz="1200" b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イメージなど</a:t>
              </a: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8687DB57-F6A9-9F63-75D0-31335F219633}"/>
              </a:ext>
            </a:extLst>
          </p:cNvPr>
          <p:cNvGrpSpPr/>
          <p:nvPr/>
        </p:nvGrpSpPr>
        <p:grpSpPr>
          <a:xfrm>
            <a:off x="2748963" y="5209884"/>
            <a:ext cx="2084023" cy="1172263"/>
            <a:chOff x="486539" y="5244411"/>
            <a:chExt cx="2611008" cy="1468692"/>
          </a:xfrm>
        </p:grpSpPr>
        <p:sp>
          <p:nvSpPr>
            <p:cNvPr id="23" name="角丸四角形 22">
              <a:extLst>
                <a:ext uri="{FF2B5EF4-FFF2-40B4-BE49-F238E27FC236}">
                  <a16:creationId xmlns:a16="http://schemas.microsoft.com/office/drawing/2014/main" id="{E7083847-30DD-50E4-0A1F-6505C702A93D}"/>
                </a:ext>
              </a:extLst>
            </p:cNvPr>
            <p:cNvSpPr/>
            <p:nvPr/>
          </p:nvSpPr>
          <p:spPr>
            <a:xfrm>
              <a:off x="486539" y="5244411"/>
              <a:ext cx="2611008" cy="146869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360000" rtlCol="0" anchor="b"/>
            <a:lstStyle/>
            <a:p>
              <a:pPr algn="ctr">
                <a:spcBef>
                  <a:spcPts val="300"/>
                </a:spcBef>
              </a:pPr>
              <a:endParaRPr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endParaRPr>
            </a:p>
          </p:txBody>
        </p:sp>
        <p:sp>
          <p:nvSpPr>
            <p:cNvPr id="24" name="角丸四角形 23">
              <a:extLst>
                <a:ext uri="{FF2B5EF4-FFF2-40B4-BE49-F238E27FC236}">
                  <a16:creationId xmlns:a16="http://schemas.microsoft.com/office/drawing/2014/main" id="{D7B6C73E-B7A9-CCDB-AC47-91C64022EA26}"/>
                </a:ext>
              </a:extLst>
            </p:cNvPr>
            <p:cNvSpPr/>
            <p:nvPr/>
          </p:nvSpPr>
          <p:spPr>
            <a:xfrm>
              <a:off x="1041923" y="5752747"/>
              <a:ext cx="1500240" cy="45202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34" charset="-128"/>
                  <a:cs typeface="+mn-cs"/>
                </a:rPr>
                <a:t>納品物</a:t>
              </a:r>
              <a:endPara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34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34" charset="-128"/>
                  <a:cs typeface="+mn-cs"/>
                </a:rPr>
                <a:t>イメージなど</a:t>
              </a:r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D36B8E21-3777-3E06-5D7D-7D62FDC0252B}"/>
              </a:ext>
            </a:extLst>
          </p:cNvPr>
          <p:cNvGrpSpPr/>
          <p:nvPr/>
        </p:nvGrpSpPr>
        <p:grpSpPr>
          <a:xfrm>
            <a:off x="5055016" y="5209884"/>
            <a:ext cx="2084023" cy="1172263"/>
            <a:chOff x="486539" y="5244411"/>
            <a:chExt cx="2611008" cy="1468692"/>
          </a:xfrm>
        </p:grpSpPr>
        <p:sp>
          <p:nvSpPr>
            <p:cNvPr id="29" name="角丸四角形 28">
              <a:extLst>
                <a:ext uri="{FF2B5EF4-FFF2-40B4-BE49-F238E27FC236}">
                  <a16:creationId xmlns:a16="http://schemas.microsoft.com/office/drawing/2014/main" id="{AEA16945-04D0-8472-9A3A-99019CD68861}"/>
                </a:ext>
              </a:extLst>
            </p:cNvPr>
            <p:cNvSpPr/>
            <p:nvPr/>
          </p:nvSpPr>
          <p:spPr>
            <a:xfrm>
              <a:off x="486539" y="5244411"/>
              <a:ext cx="2611008" cy="146869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360000" rtlCol="0" anchor="b"/>
            <a:lstStyle/>
            <a:p>
              <a:pPr algn="ctr">
                <a:spcBef>
                  <a:spcPts val="300"/>
                </a:spcBef>
              </a:pPr>
              <a:endParaRPr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endParaRPr>
            </a:p>
          </p:txBody>
        </p:sp>
        <p:sp>
          <p:nvSpPr>
            <p:cNvPr id="30" name="角丸四角形 29">
              <a:extLst>
                <a:ext uri="{FF2B5EF4-FFF2-40B4-BE49-F238E27FC236}">
                  <a16:creationId xmlns:a16="http://schemas.microsoft.com/office/drawing/2014/main" id="{30D69BFD-6FBC-CF10-D5BB-472E5CF58798}"/>
                </a:ext>
              </a:extLst>
            </p:cNvPr>
            <p:cNvSpPr/>
            <p:nvPr/>
          </p:nvSpPr>
          <p:spPr>
            <a:xfrm>
              <a:off x="1041923" y="5752747"/>
              <a:ext cx="1500240" cy="45202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34" charset="-128"/>
                  <a:cs typeface="+mn-cs"/>
                </a:rPr>
                <a:t>納品物</a:t>
              </a:r>
              <a:endPara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34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34" charset="-128"/>
                  <a:cs typeface="+mn-cs"/>
                </a:rPr>
                <a:t>イメージなど</a:t>
              </a: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8DC37505-83AF-BADB-6CDF-293BECBF441A}"/>
              </a:ext>
            </a:extLst>
          </p:cNvPr>
          <p:cNvGrpSpPr/>
          <p:nvPr/>
        </p:nvGrpSpPr>
        <p:grpSpPr>
          <a:xfrm>
            <a:off x="7361068" y="5209884"/>
            <a:ext cx="2084023" cy="1172263"/>
            <a:chOff x="486539" y="5244411"/>
            <a:chExt cx="2611008" cy="1468692"/>
          </a:xfrm>
        </p:grpSpPr>
        <p:sp>
          <p:nvSpPr>
            <p:cNvPr id="32" name="角丸四角形 31">
              <a:extLst>
                <a:ext uri="{FF2B5EF4-FFF2-40B4-BE49-F238E27FC236}">
                  <a16:creationId xmlns:a16="http://schemas.microsoft.com/office/drawing/2014/main" id="{78E87173-A5B3-F438-FE8A-F63BCC6247B3}"/>
                </a:ext>
              </a:extLst>
            </p:cNvPr>
            <p:cNvSpPr/>
            <p:nvPr/>
          </p:nvSpPr>
          <p:spPr>
            <a:xfrm>
              <a:off x="486539" y="5244411"/>
              <a:ext cx="2611008" cy="146869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360000" rtlCol="0" anchor="b"/>
            <a:lstStyle/>
            <a:p>
              <a:pPr algn="ctr">
                <a:spcBef>
                  <a:spcPts val="300"/>
                </a:spcBef>
              </a:pPr>
              <a:endParaRPr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endParaRPr>
            </a:p>
          </p:txBody>
        </p:sp>
        <p:sp>
          <p:nvSpPr>
            <p:cNvPr id="33" name="角丸四角形 32">
              <a:extLst>
                <a:ext uri="{FF2B5EF4-FFF2-40B4-BE49-F238E27FC236}">
                  <a16:creationId xmlns:a16="http://schemas.microsoft.com/office/drawing/2014/main" id="{822FC2BF-91A8-D421-DC6E-8338330FE4A2}"/>
                </a:ext>
              </a:extLst>
            </p:cNvPr>
            <p:cNvSpPr/>
            <p:nvPr/>
          </p:nvSpPr>
          <p:spPr>
            <a:xfrm>
              <a:off x="1041923" y="5752747"/>
              <a:ext cx="1500240" cy="45202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34" charset="-128"/>
                  <a:cs typeface="+mn-cs"/>
                </a:rPr>
                <a:t>納品物</a:t>
              </a:r>
              <a:endPara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34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34" charset="-128"/>
                  <a:cs typeface="+mn-cs"/>
                </a:rPr>
                <a:t>イメージなど</a:t>
              </a:r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BF0BBD3A-F9C3-F64F-A392-218475356BCD}"/>
              </a:ext>
            </a:extLst>
          </p:cNvPr>
          <p:cNvGrpSpPr/>
          <p:nvPr/>
        </p:nvGrpSpPr>
        <p:grpSpPr>
          <a:xfrm>
            <a:off x="9667121" y="5209884"/>
            <a:ext cx="2084023" cy="1172263"/>
            <a:chOff x="486539" y="5244411"/>
            <a:chExt cx="2611008" cy="1468692"/>
          </a:xfrm>
        </p:grpSpPr>
        <p:sp>
          <p:nvSpPr>
            <p:cNvPr id="35" name="角丸四角形 34">
              <a:extLst>
                <a:ext uri="{FF2B5EF4-FFF2-40B4-BE49-F238E27FC236}">
                  <a16:creationId xmlns:a16="http://schemas.microsoft.com/office/drawing/2014/main" id="{E8E28DDD-99C8-6DF8-7C62-CBEEC7CB32B8}"/>
                </a:ext>
              </a:extLst>
            </p:cNvPr>
            <p:cNvSpPr/>
            <p:nvPr/>
          </p:nvSpPr>
          <p:spPr>
            <a:xfrm>
              <a:off x="486539" y="5244411"/>
              <a:ext cx="2611008" cy="146869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360000" rtlCol="0" anchor="b"/>
            <a:lstStyle/>
            <a:p>
              <a:pPr algn="ctr">
                <a:spcBef>
                  <a:spcPts val="300"/>
                </a:spcBef>
              </a:pPr>
              <a:endParaRPr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endParaRPr>
            </a:p>
          </p:txBody>
        </p:sp>
        <p:sp>
          <p:nvSpPr>
            <p:cNvPr id="36" name="角丸四角形 35">
              <a:extLst>
                <a:ext uri="{FF2B5EF4-FFF2-40B4-BE49-F238E27FC236}">
                  <a16:creationId xmlns:a16="http://schemas.microsoft.com/office/drawing/2014/main" id="{472D17C7-631E-4C3F-81F2-95C3E110CB7D}"/>
                </a:ext>
              </a:extLst>
            </p:cNvPr>
            <p:cNvSpPr/>
            <p:nvPr/>
          </p:nvSpPr>
          <p:spPr>
            <a:xfrm>
              <a:off x="1041923" y="5752747"/>
              <a:ext cx="1500240" cy="45202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34" charset="-128"/>
                  <a:cs typeface="+mn-cs"/>
                </a:rPr>
                <a:t>納品物</a:t>
              </a:r>
              <a:endPara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34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34" charset="-128"/>
                  <a:cs typeface="+mn-cs"/>
                </a:rPr>
                <a:t>イメージなど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3459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A3E58F-5CA7-5B8C-0B84-B1546A4BF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導入フロー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70B1FE-A9C6-10EA-0DE7-D231CEE68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2022 CONE inc.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89CC893-5DE8-62FB-E8A7-27D20744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B7AD5517-CC31-26A2-63DB-FAA265EE94A9}"/>
              </a:ext>
            </a:extLst>
          </p:cNvPr>
          <p:cNvSpPr/>
          <p:nvPr/>
        </p:nvSpPr>
        <p:spPr>
          <a:xfrm>
            <a:off x="442911" y="1160463"/>
            <a:ext cx="8005629" cy="61495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" bIns="36000" rtlCol="0" anchor="ctr"/>
          <a:lstStyle/>
          <a:p>
            <a:pPr>
              <a:spcBef>
                <a:spcPts val="600"/>
              </a:spcBef>
            </a:pPr>
            <a:r>
              <a:rPr lang="ja-JP" altLang="en-US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お問い合わせ　</a:t>
            </a:r>
            <a:r>
              <a:rPr lang="ja-JP" altLang="en-US" sz="1400" b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お問い合わせフォームよりお気軽にご連絡ください。</a:t>
            </a:r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549AED83-B7AB-32D8-4EDD-A3E385D5A126}"/>
              </a:ext>
            </a:extLst>
          </p:cNvPr>
          <p:cNvSpPr/>
          <p:nvPr/>
        </p:nvSpPr>
        <p:spPr>
          <a:xfrm>
            <a:off x="442911" y="2088714"/>
            <a:ext cx="8005629" cy="61495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" bIns="36000" rtlCol="0" anchor="ctr"/>
          <a:lstStyle/>
          <a:p>
            <a:pPr>
              <a:spcBef>
                <a:spcPts val="600"/>
              </a:spcBef>
            </a:pPr>
            <a:r>
              <a:rPr lang="ja-JP" altLang="en-US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ヒアリング・ご提案　</a:t>
            </a:r>
            <a:r>
              <a:rPr lang="ja-JP" altLang="en-US" sz="1400" b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約</a:t>
            </a:r>
            <a:r>
              <a:rPr lang="en-US" altLang="ja-JP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1</a:t>
            </a:r>
            <a:r>
              <a:rPr lang="ja-JP" altLang="en-US" sz="1400" b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時間のヒアリングを実施、提供内容・料金をご提案します。</a:t>
            </a:r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049B9F70-8AF6-14F5-F428-EA4432E283F2}"/>
              </a:ext>
            </a:extLst>
          </p:cNvPr>
          <p:cNvSpPr/>
          <p:nvPr/>
        </p:nvSpPr>
        <p:spPr>
          <a:xfrm>
            <a:off x="442911" y="3016965"/>
            <a:ext cx="8005629" cy="61495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" bIns="36000" rtlCol="0" anchor="ctr"/>
          <a:lstStyle/>
          <a:p>
            <a:pPr>
              <a:spcBef>
                <a:spcPts val="600"/>
              </a:spcBef>
            </a:pPr>
            <a:r>
              <a:rPr lang="ja-JP" altLang="en-US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ご契約　</a:t>
            </a:r>
            <a:r>
              <a:rPr lang="ja-JP" altLang="en-US" sz="1400" b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契約書の締結後、スケジュールと改善フローをご案内します。</a:t>
            </a:r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719F853A-1990-1D58-7556-26C784FA44C0}"/>
              </a:ext>
            </a:extLst>
          </p:cNvPr>
          <p:cNvSpPr/>
          <p:nvPr/>
        </p:nvSpPr>
        <p:spPr>
          <a:xfrm>
            <a:off x="442911" y="3945216"/>
            <a:ext cx="8005629" cy="61495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" bIns="36000" rtlCol="0" anchor="ctr"/>
          <a:lstStyle/>
          <a:p>
            <a:pPr>
              <a:spcBef>
                <a:spcPts val="600"/>
              </a:spcBef>
            </a:pPr>
            <a:r>
              <a:rPr lang="ja-JP" altLang="en-US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前提整理・分析　</a:t>
            </a:r>
            <a:r>
              <a:rPr lang="ja-JP" altLang="en-US" sz="1400" b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活用場面と課題を踏まえ、〇〇の改善を行います。</a:t>
            </a:r>
          </a:p>
        </p:txBody>
      </p:sp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7009CBD9-224E-BE8B-0CDD-B0F18A2044C5}"/>
              </a:ext>
            </a:extLst>
          </p:cNvPr>
          <p:cNvSpPr/>
          <p:nvPr/>
        </p:nvSpPr>
        <p:spPr>
          <a:xfrm>
            <a:off x="442911" y="4873467"/>
            <a:ext cx="8005629" cy="61495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" bIns="36000" rtlCol="0" anchor="ctr"/>
          <a:lstStyle/>
          <a:p>
            <a:pPr>
              <a:spcBef>
                <a:spcPts val="600"/>
              </a:spcBef>
            </a:pPr>
            <a:r>
              <a:rPr lang="ja-JP" altLang="en-US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〇〇作成　</a:t>
            </a:r>
            <a:r>
              <a:rPr lang="ja-JP" altLang="en-US" sz="1400" b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〇〇を中心に作成と改善を行います。</a:t>
            </a:r>
          </a:p>
        </p:txBody>
      </p:sp>
      <p:sp>
        <p:nvSpPr>
          <p:cNvPr id="15" name="角丸四角形 14">
            <a:extLst>
              <a:ext uri="{FF2B5EF4-FFF2-40B4-BE49-F238E27FC236}">
                <a16:creationId xmlns:a16="http://schemas.microsoft.com/office/drawing/2014/main" id="{A0C4CD1D-5B37-5FA3-499D-226B58CE4510}"/>
              </a:ext>
            </a:extLst>
          </p:cNvPr>
          <p:cNvSpPr/>
          <p:nvPr/>
        </p:nvSpPr>
        <p:spPr>
          <a:xfrm>
            <a:off x="442911" y="5801717"/>
            <a:ext cx="8005629" cy="61495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" bIns="36000" rtlCol="0" anchor="ctr"/>
          <a:lstStyle/>
          <a:p>
            <a:pPr>
              <a:spcBef>
                <a:spcPts val="600"/>
              </a:spcBef>
            </a:pPr>
            <a:r>
              <a:rPr lang="ja-JP" altLang="en-US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ご納品　</a:t>
            </a:r>
            <a:r>
              <a:rPr lang="ja-JP" altLang="en-US" sz="1400" b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最終稿をご確認頂き、問題なければご納品となります。</a:t>
            </a: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594BAE2E-3F85-DC88-38F6-66B129D03B9C}"/>
              </a:ext>
            </a:extLst>
          </p:cNvPr>
          <p:cNvCxnSpPr>
            <a:cxnSpLocks/>
          </p:cNvCxnSpPr>
          <p:nvPr/>
        </p:nvCxnSpPr>
        <p:spPr>
          <a:xfrm>
            <a:off x="1183737" y="1775421"/>
            <a:ext cx="0" cy="370968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EBBB0711-94CD-E6D1-F18D-BEF89746056E}"/>
              </a:ext>
            </a:extLst>
          </p:cNvPr>
          <p:cNvCxnSpPr>
            <a:cxnSpLocks/>
          </p:cNvCxnSpPr>
          <p:nvPr/>
        </p:nvCxnSpPr>
        <p:spPr>
          <a:xfrm>
            <a:off x="1183737" y="2703672"/>
            <a:ext cx="0" cy="370968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D68DBB26-6E7F-6E5C-6A72-2B17D6CBF00B}"/>
              </a:ext>
            </a:extLst>
          </p:cNvPr>
          <p:cNvCxnSpPr>
            <a:cxnSpLocks/>
          </p:cNvCxnSpPr>
          <p:nvPr/>
        </p:nvCxnSpPr>
        <p:spPr>
          <a:xfrm>
            <a:off x="1183737" y="3631923"/>
            <a:ext cx="0" cy="370968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95EAF204-166A-9CC7-69EE-B016A35FC7ED}"/>
              </a:ext>
            </a:extLst>
          </p:cNvPr>
          <p:cNvCxnSpPr>
            <a:cxnSpLocks/>
          </p:cNvCxnSpPr>
          <p:nvPr/>
        </p:nvCxnSpPr>
        <p:spPr>
          <a:xfrm>
            <a:off x="1183737" y="4560174"/>
            <a:ext cx="0" cy="370968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EEC6EFB3-289A-B986-70FF-FC060BA36588}"/>
              </a:ext>
            </a:extLst>
          </p:cNvPr>
          <p:cNvCxnSpPr>
            <a:cxnSpLocks/>
          </p:cNvCxnSpPr>
          <p:nvPr/>
        </p:nvCxnSpPr>
        <p:spPr>
          <a:xfrm>
            <a:off x="1183737" y="5488425"/>
            <a:ext cx="0" cy="370968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019E0A2B-967D-394C-2F37-9BFABD8723B4}"/>
              </a:ext>
            </a:extLst>
          </p:cNvPr>
          <p:cNvSpPr/>
          <p:nvPr/>
        </p:nvSpPr>
        <p:spPr>
          <a:xfrm rot="17075568">
            <a:off x="9518088" y="918280"/>
            <a:ext cx="1461099" cy="3084614"/>
          </a:xfrm>
          <a:custGeom>
            <a:avLst/>
            <a:gdLst>
              <a:gd name="connsiteX0" fmla="*/ 735938 w 1461099"/>
              <a:gd name="connsiteY0" fmla="*/ 87011 h 3084614"/>
              <a:gd name="connsiteX1" fmla="*/ 1460009 w 1461099"/>
              <a:gd name="connsiteY1" fmla="*/ 2868196 h 3084614"/>
              <a:gd name="connsiteX2" fmla="*/ 1435996 w 1461099"/>
              <a:gd name="connsiteY2" fmla="*/ 2909114 h 3084614"/>
              <a:gd name="connsiteX3" fmla="*/ 766079 w 1461099"/>
              <a:gd name="connsiteY3" fmla="*/ 3083524 h 3084614"/>
              <a:gd name="connsiteX4" fmla="*/ 725161 w 1461099"/>
              <a:gd name="connsiteY4" fmla="*/ 3059511 h 3084614"/>
              <a:gd name="connsiteX5" fmla="*/ 1090 w 1461099"/>
              <a:gd name="connsiteY5" fmla="*/ 278326 h 3084614"/>
              <a:gd name="connsiteX6" fmla="*/ 25103 w 1461099"/>
              <a:gd name="connsiteY6" fmla="*/ 237408 h 3084614"/>
              <a:gd name="connsiteX7" fmla="*/ 195035 w 1461099"/>
              <a:gd name="connsiteY7" fmla="*/ 193167 h 3084614"/>
              <a:gd name="connsiteX8" fmla="*/ 289611 w 1461099"/>
              <a:gd name="connsiteY8" fmla="*/ 0 h 3084614"/>
              <a:gd name="connsiteX9" fmla="*/ 362802 w 1461099"/>
              <a:gd name="connsiteY9" fmla="*/ 149489 h 3084614"/>
              <a:gd name="connsiteX10" fmla="*/ 695020 w 1461099"/>
              <a:gd name="connsiteY10" fmla="*/ 62998 h 3084614"/>
              <a:gd name="connsiteX11" fmla="*/ 735938 w 1461099"/>
              <a:gd name="connsiteY11" fmla="*/ 87011 h 308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61099" h="3084614">
                <a:moveTo>
                  <a:pt x="735938" y="87011"/>
                </a:moveTo>
                <a:lnTo>
                  <a:pt x="1460009" y="2868196"/>
                </a:lnTo>
                <a:cubicBezTo>
                  <a:pt x="1464677" y="2886126"/>
                  <a:pt x="1453926" y="2904446"/>
                  <a:pt x="1435996" y="2909114"/>
                </a:cubicBezTo>
                <a:lnTo>
                  <a:pt x="766079" y="3083524"/>
                </a:lnTo>
                <a:cubicBezTo>
                  <a:pt x="748149" y="3088192"/>
                  <a:pt x="729829" y="3077441"/>
                  <a:pt x="725161" y="3059511"/>
                </a:cubicBezTo>
                <a:lnTo>
                  <a:pt x="1090" y="278326"/>
                </a:lnTo>
                <a:cubicBezTo>
                  <a:pt x="-3578" y="260396"/>
                  <a:pt x="7173" y="242076"/>
                  <a:pt x="25103" y="237408"/>
                </a:cubicBezTo>
                <a:lnTo>
                  <a:pt x="195035" y="193167"/>
                </a:lnTo>
                <a:lnTo>
                  <a:pt x="289611" y="0"/>
                </a:lnTo>
                <a:lnTo>
                  <a:pt x="362802" y="149489"/>
                </a:lnTo>
                <a:lnTo>
                  <a:pt x="695020" y="62998"/>
                </a:lnTo>
                <a:cubicBezTo>
                  <a:pt x="712950" y="58330"/>
                  <a:pt x="731270" y="69081"/>
                  <a:pt x="735938" y="87011"/>
                </a:cubicBezTo>
                <a:close/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noAutofit/>
          </a:bodyPr>
          <a:lstStyle/>
          <a:p>
            <a:pPr algn="ctr">
              <a:spcBef>
                <a:spcPts val="300"/>
              </a:spcBef>
            </a:pPr>
            <a:endParaRPr lang="ja-JP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26" name="角丸四角形 25">
            <a:extLst>
              <a:ext uri="{FF2B5EF4-FFF2-40B4-BE49-F238E27FC236}">
                <a16:creationId xmlns:a16="http://schemas.microsoft.com/office/drawing/2014/main" id="{0E8330C0-2B02-12BD-FB77-5895170ECDBA}"/>
              </a:ext>
            </a:extLst>
          </p:cNvPr>
          <p:cNvSpPr/>
          <p:nvPr/>
        </p:nvSpPr>
        <p:spPr>
          <a:xfrm>
            <a:off x="8808098" y="2088714"/>
            <a:ext cx="2940990" cy="759344"/>
          </a:xfrm>
          <a:prstGeom prst="roundRect">
            <a:avLst>
              <a:gd name="adj" fmla="val 4418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>
              <a:spcBef>
                <a:spcPts val="300"/>
              </a:spcBef>
            </a:pPr>
            <a:r>
              <a:rPr lang="ja-JP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補足説明がある場合は</a:t>
            </a:r>
            <a:endParaRPr lang="en-US" altLang="ja-JP" sz="1400" b="1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algn="ctr">
              <a:spcBef>
                <a:spcPts val="300"/>
              </a:spcBef>
            </a:pPr>
            <a:r>
              <a:rPr lang="ja-JP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挿入します。</a:t>
            </a:r>
          </a:p>
        </p:txBody>
      </p:sp>
    </p:spTree>
    <p:extLst>
      <p:ext uri="{BB962C8B-B14F-4D97-AF65-F5344CB8AC3E}">
        <p14:creationId xmlns:p14="http://schemas.microsoft.com/office/powerpoint/2010/main" val="883615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3EDF71-F2CC-8E49-8867-6E330EE9E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FAQ</a:t>
            </a:r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E182A5-57CD-1B4F-AD42-710B1BEF6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2022 CONE inc.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B6072A4-FC8D-7C43-A2F6-DCE80EAA8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EA5D4009-A9ED-0F47-8F4F-6CEC1B34716F}"/>
              </a:ext>
            </a:extLst>
          </p:cNvPr>
          <p:cNvSpPr/>
          <p:nvPr/>
        </p:nvSpPr>
        <p:spPr>
          <a:xfrm>
            <a:off x="442912" y="1160463"/>
            <a:ext cx="11306176" cy="1570588"/>
          </a:xfrm>
          <a:prstGeom prst="roundRect">
            <a:avLst>
              <a:gd name="adj" fmla="val 1656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36000" bIns="36000" rtlCol="0" anchor="ctr"/>
          <a:lstStyle/>
          <a:p>
            <a:pPr>
              <a:spcBef>
                <a:spcPts val="300"/>
              </a:spcBef>
            </a:pPr>
            <a:r>
              <a:rPr lang="en-US" altLang="ja-JP" sz="1400" b="1" dirty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Q. </a:t>
            </a:r>
            <a:r>
              <a:rPr lang="ja-JP" altLang="en-US" sz="1400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基本プランに含まれるのは〇〇のみでしょうか？</a:t>
            </a:r>
          </a:p>
          <a:p>
            <a:pPr marL="0" lvl="1">
              <a:spcBef>
                <a:spcPts val="9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質問に対する回答をここに記載。商談を重ねるにつれて質問はどんどん変わっていくので、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marL="0" lvl="1">
              <a:spcBef>
                <a:spcPts val="3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随時</a:t>
            </a:r>
            <a:r>
              <a:rPr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FAQ</a:t>
            </a: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はアップデートしていきます。</a:t>
            </a:r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A5B5B078-D5E9-4C43-AF34-C3E26DDB96F5}"/>
              </a:ext>
            </a:extLst>
          </p:cNvPr>
          <p:cNvSpPr/>
          <p:nvPr/>
        </p:nvSpPr>
        <p:spPr>
          <a:xfrm>
            <a:off x="442912" y="3003275"/>
            <a:ext cx="11306176" cy="1570588"/>
          </a:xfrm>
          <a:prstGeom prst="roundRect">
            <a:avLst>
              <a:gd name="adj" fmla="val 1656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36000" bIns="36000" rtlCol="0" anchor="ctr"/>
          <a:lstStyle/>
          <a:p>
            <a:pPr>
              <a:spcBef>
                <a:spcPts val="300"/>
              </a:spcBef>
            </a:pPr>
            <a:r>
              <a:rPr lang="en-US" altLang="ja-JP" sz="1400" b="1" dirty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Q. </a:t>
            </a:r>
            <a:r>
              <a:rPr lang="ja-JP" altLang="en-US" sz="1400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料金の支払いは納品してもらった後でしょうか？</a:t>
            </a:r>
          </a:p>
          <a:p>
            <a:pPr marL="0" lvl="1">
              <a:spcBef>
                <a:spcPts val="9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質問に対する回答をここに記載。商談を重ねるにつれて質問はどんどん変わっていくので、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marL="0" lvl="1">
              <a:spcBef>
                <a:spcPts val="3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随時</a:t>
            </a:r>
            <a:r>
              <a:rPr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FAQ</a:t>
            </a: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はアップデートしていきます。</a:t>
            </a:r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396162A9-DB54-B642-9F31-E059AF060458}"/>
              </a:ext>
            </a:extLst>
          </p:cNvPr>
          <p:cNvSpPr/>
          <p:nvPr/>
        </p:nvSpPr>
        <p:spPr>
          <a:xfrm>
            <a:off x="442912" y="4846087"/>
            <a:ext cx="11306176" cy="1570588"/>
          </a:xfrm>
          <a:prstGeom prst="roundRect">
            <a:avLst>
              <a:gd name="adj" fmla="val 1656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36000" bIns="36000" rtlCol="0" anchor="ctr"/>
          <a:lstStyle/>
          <a:p>
            <a:pPr>
              <a:spcBef>
                <a:spcPts val="300"/>
              </a:spcBef>
            </a:pPr>
            <a:r>
              <a:rPr lang="en-US" altLang="ja-JP" sz="1400" b="1" dirty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Q. </a:t>
            </a:r>
            <a:r>
              <a:rPr lang="ja-JP" altLang="en-US" sz="1400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〇〇しなかった月もオプション料金は発生しますか？</a:t>
            </a:r>
          </a:p>
          <a:p>
            <a:pPr marL="0" lvl="1">
              <a:spcBef>
                <a:spcPts val="9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質問に対する回答をここに記載。商談を重ねるにつれて質問はどんどん変わっていくので、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marL="0" lvl="1">
              <a:spcBef>
                <a:spcPts val="3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随時</a:t>
            </a:r>
            <a:r>
              <a:rPr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FAQ</a:t>
            </a: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はアップデートしていきます。</a:t>
            </a:r>
          </a:p>
        </p:txBody>
      </p:sp>
    </p:spTree>
    <p:extLst>
      <p:ext uri="{BB962C8B-B14F-4D97-AF65-F5344CB8AC3E}">
        <p14:creationId xmlns:p14="http://schemas.microsoft.com/office/powerpoint/2010/main" val="4126630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B10E46-FE0F-754D-83D5-A52269762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会社概要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B75A5F-2179-BF4D-BD95-2D377E824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2022 CONE inc.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24E704F-47B3-4B47-A80E-7ECF6DFBE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D46CD322-1041-FC45-85A9-7B7923AAEECF}"/>
              </a:ext>
            </a:extLst>
          </p:cNvPr>
          <p:cNvSpPr/>
          <p:nvPr/>
        </p:nvSpPr>
        <p:spPr>
          <a:xfrm>
            <a:off x="442912" y="1160463"/>
            <a:ext cx="3395558" cy="52562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36000" bIns="36000" rtlCol="0" anchor="ctr"/>
          <a:lstStyle/>
          <a:p>
            <a:pPr>
              <a:spcBef>
                <a:spcPts val="300"/>
              </a:spcBef>
            </a:pPr>
            <a:endParaRPr lang="ja-JP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graphicFrame>
        <p:nvGraphicFramePr>
          <p:cNvPr id="3" name="表 7">
            <a:extLst>
              <a:ext uri="{FF2B5EF4-FFF2-40B4-BE49-F238E27FC236}">
                <a16:creationId xmlns:a16="http://schemas.microsoft.com/office/drawing/2014/main" id="{198134B9-7038-ABE8-075E-B70219C84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04294"/>
              </p:ext>
            </p:extLst>
          </p:nvPr>
        </p:nvGraphicFramePr>
        <p:xfrm>
          <a:off x="4696776" y="1160463"/>
          <a:ext cx="7052312" cy="5256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035">
                  <a:extLst>
                    <a:ext uri="{9D8B030D-6E8A-4147-A177-3AD203B41FA5}">
                      <a16:colId xmlns:a16="http://schemas.microsoft.com/office/drawing/2014/main" val="3453396003"/>
                    </a:ext>
                  </a:extLst>
                </a:gridCol>
                <a:gridCol w="5497277">
                  <a:extLst>
                    <a:ext uri="{9D8B030D-6E8A-4147-A177-3AD203B41FA5}">
                      <a16:colId xmlns:a16="http://schemas.microsoft.com/office/drawing/2014/main" val="2003537978"/>
                    </a:ext>
                  </a:extLst>
                </a:gridCol>
              </a:tblGrid>
              <a:tr h="55156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会社名</a:t>
                      </a:r>
                    </a:p>
                  </a:txBody>
                  <a:tcPr marT="21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｜　　　　株式会社</a:t>
                      </a:r>
                      <a:r>
                        <a:rPr kumimoji="1" lang="ja-JP" altLang="en-US" sz="1200" b="0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〇〇〇〇</a:t>
                      </a:r>
                      <a:r>
                        <a:rPr kumimoji="1" lang="en-US" altLang="ja-JP" sz="1200" b="1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 </a:t>
                      </a: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（株式会社〇〇〇〇）</a:t>
                      </a:r>
                    </a:p>
                  </a:txBody>
                  <a:tcPr marT="21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4937687"/>
                  </a:ext>
                </a:extLst>
              </a:tr>
              <a:tr h="55156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所在地</a:t>
                      </a:r>
                    </a:p>
                  </a:txBody>
                  <a:tcPr marT="216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｜　　　　大阪府大阪市〇〇〇〇〇〇〇〇</a:t>
                      </a:r>
                    </a:p>
                  </a:txBody>
                  <a:tcPr marT="216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058614"/>
                  </a:ext>
                </a:extLst>
              </a:tr>
              <a:tr h="55156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代表</a:t>
                      </a:r>
                    </a:p>
                  </a:txBody>
                  <a:tcPr marT="21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｜　　　　代表取締役　山田 花子</a:t>
                      </a:r>
                    </a:p>
                  </a:txBody>
                  <a:tcPr marT="21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818333"/>
                  </a:ext>
                </a:extLst>
              </a:tr>
              <a:tr h="55156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設立</a:t>
                      </a:r>
                    </a:p>
                  </a:txBody>
                  <a:tcPr marT="21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｜　　　　</a:t>
                      </a:r>
                      <a:r>
                        <a:rPr kumimoji="1" lang="ja-JP" altLang="en-US" sz="1200" b="0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〇〇〇〇</a:t>
                      </a: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年</a:t>
                      </a:r>
                      <a:r>
                        <a:rPr kumimoji="1" lang="ja-JP" altLang="en-US" sz="1200" b="0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〇〇</a:t>
                      </a: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月</a:t>
                      </a:r>
                    </a:p>
                  </a:txBody>
                  <a:tcPr marT="21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313425"/>
                  </a:ext>
                </a:extLst>
              </a:tr>
              <a:tr h="55156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従業員数</a:t>
                      </a:r>
                    </a:p>
                  </a:txBody>
                  <a:tcPr marT="21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｜　　　　</a:t>
                      </a:r>
                      <a:r>
                        <a:rPr kumimoji="1" lang="ja-JP" altLang="en-US" sz="1200" b="0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〇〇〇〇</a:t>
                      </a: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名</a:t>
                      </a:r>
                      <a:r>
                        <a:rPr kumimoji="1" lang="en-US" altLang="ja-JP" sz="1200" b="1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 </a:t>
                      </a: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（</a:t>
                      </a:r>
                      <a:r>
                        <a:rPr kumimoji="1" lang="en-US" altLang="ja-JP" sz="1200" b="0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2022</a:t>
                      </a: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年</a:t>
                      </a:r>
                      <a:r>
                        <a:rPr kumimoji="1" lang="ja-JP" altLang="en-US" sz="1200" b="0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〇〇</a:t>
                      </a: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月時点）</a:t>
                      </a:r>
                    </a:p>
                  </a:txBody>
                  <a:tcPr marT="21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2924"/>
                  </a:ext>
                </a:extLst>
              </a:tr>
              <a:tr h="249837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事業</a:t>
                      </a:r>
                    </a:p>
                  </a:txBody>
                  <a:tcPr marT="21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｜　　　　〇〇〇〇事業</a:t>
                      </a:r>
                      <a:endParaRPr kumimoji="1" lang="en-US" altLang="ja-JP" sz="1200" b="1" i="0" spc="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UTURA MEDIUM" panose="020B0602020204020303" pitchFamily="34" charset="-79"/>
                        <a:ea typeface="Yu Gothic" panose="020B0400000000000000" pitchFamily="34" charset="-128"/>
                        <a:cs typeface="FUTURA MEDIUM" panose="020B0602020204020303" pitchFamily="34" charset="-79"/>
                      </a:endParaRPr>
                    </a:p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　　　　　</a:t>
                      </a:r>
                      <a:r>
                        <a:rPr kumimoji="1" lang="en-US" altLang="ja-JP" sz="1200" b="1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-</a:t>
                      </a: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 〇〇〇〇サービス</a:t>
                      </a:r>
                      <a:r>
                        <a:rPr kumimoji="1" lang="en-US" altLang="ja-JP" sz="1200" b="1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『</a:t>
                      </a:r>
                      <a:r>
                        <a:rPr kumimoji="1" lang="ja-JP" altLang="en-US" sz="1200" b="0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〇〇〇〇</a:t>
                      </a:r>
                      <a:r>
                        <a:rPr kumimoji="1" lang="en-US" altLang="ja-JP" sz="1200" b="1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』</a:t>
                      </a:r>
                    </a:p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　　　　　</a:t>
                      </a:r>
                      <a:r>
                        <a:rPr kumimoji="1" lang="en-US" altLang="ja-JP" sz="1200" b="1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- </a:t>
                      </a: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〇〇〇〇サービス</a:t>
                      </a:r>
                      <a:r>
                        <a:rPr kumimoji="1" lang="en-US" altLang="ja-JP" sz="1200" b="1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『</a:t>
                      </a:r>
                      <a:r>
                        <a:rPr kumimoji="1" lang="ja-JP" altLang="en-US" sz="1200" b="0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〇〇〇〇</a:t>
                      </a:r>
                      <a:r>
                        <a:rPr kumimoji="1" lang="en-US" altLang="ja-JP" sz="1200" b="1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』</a:t>
                      </a:r>
                    </a:p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　　　　　</a:t>
                      </a:r>
                      <a:r>
                        <a:rPr kumimoji="1" lang="en-US" altLang="ja-JP" sz="1200" b="1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-</a:t>
                      </a: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 〇〇〇〇メディア</a:t>
                      </a:r>
                      <a:r>
                        <a:rPr kumimoji="1" lang="en-US" altLang="ja-JP" sz="1200" b="1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『</a:t>
                      </a:r>
                      <a:r>
                        <a:rPr kumimoji="1" lang="ja-JP" altLang="en-US" sz="1200" b="0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〇〇〇〇</a:t>
                      </a:r>
                      <a:r>
                        <a:rPr kumimoji="1" lang="en-US" altLang="ja-JP" sz="1200" b="1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』</a:t>
                      </a:r>
                    </a:p>
                    <a:p>
                      <a:pPr>
                        <a:spcBef>
                          <a:spcPts val="1800"/>
                        </a:spcBef>
                      </a:pP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　　　　　</a:t>
                      </a:r>
                      <a:r>
                        <a:rPr kumimoji="1" lang="en-US" altLang="ja-JP" sz="1200" b="1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XXXX </a:t>
                      </a: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事業</a:t>
                      </a:r>
                      <a:endParaRPr kumimoji="1" lang="en-US" altLang="ja-JP" sz="1200" b="1" i="0" spc="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UTURA MEDIUM" panose="020B0602020204020303" pitchFamily="34" charset="-79"/>
                        <a:ea typeface="Yu Gothic" panose="020B0400000000000000" pitchFamily="34" charset="-128"/>
                        <a:cs typeface="FUTURA MEDIUM" panose="020B0602020204020303" pitchFamily="34" charset="-79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　　　　　</a:t>
                      </a:r>
                      <a:r>
                        <a:rPr kumimoji="1" lang="en-US" altLang="ja-JP" sz="1200" b="1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-</a:t>
                      </a: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 </a:t>
                      </a:r>
                      <a:r>
                        <a:rPr kumimoji="1" lang="en-US" altLang="ja-JP" sz="1200" b="0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XXXX</a:t>
                      </a: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クラウド</a:t>
                      </a:r>
                      <a:r>
                        <a:rPr kumimoji="1" lang="en-US" altLang="ja-JP" sz="1200" b="0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『XXXX』</a:t>
                      </a:r>
                      <a:endParaRPr kumimoji="1" lang="en-US" altLang="ja-JP" sz="1200" b="1" i="0" spc="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UTURA MEDIUM" panose="020B0602020204020303" pitchFamily="34" charset="-79"/>
                        <a:ea typeface="Yu Gothic" panose="020B0400000000000000" pitchFamily="34" charset="-128"/>
                        <a:cs typeface="FUTURA MEDIUM" panose="020B0602020204020303" pitchFamily="34" charset="-79"/>
                      </a:endParaRPr>
                    </a:p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200" b="0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　　　　　</a:t>
                      </a:r>
                      <a:r>
                        <a:rPr kumimoji="1" lang="en-US" altLang="ja-JP" sz="1200" b="0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- </a:t>
                      </a:r>
                      <a:r>
                        <a:rPr kumimoji="1" lang="en-US" altLang="ja-JP" sz="1200" b="1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XXXX</a:t>
                      </a:r>
                      <a:r>
                        <a:rPr kumimoji="1" lang="ja-JP" altLang="en-US" sz="1200" b="1" i="0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ツール</a:t>
                      </a:r>
                      <a:r>
                        <a:rPr kumimoji="1" lang="en-US" altLang="ja-JP" sz="1200" b="0" i="0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『XXXX』</a:t>
                      </a:r>
                      <a:endParaRPr kumimoji="1" lang="en-US" altLang="ja-JP" sz="1200" b="1" i="0" spc="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UTURA MEDIUM" panose="020B0602020204020303" pitchFamily="34" charset="-79"/>
                        <a:ea typeface="Yu Gothic" panose="020B0400000000000000" pitchFamily="34" charset="-128"/>
                        <a:cs typeface="FUTURA MEDIUM" panose="020B0602020204020303" pitchFamily="34" charset="-79"/>
                      </a:endParaRPr>
                    </a:p>
                  </a:txBody>
                  <a:tcPr marT="21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811875"/>
                  </a:ext>
                </a:extLst>
              </a:tr>
            </a:tbl>
          </a:graphicData>
        </a:graphic>
      </p:graphicFrame>
      <p:sp>
        <p:nvSpPr>
          <p:cNvPr id="6" name="角丸四角形 5">
            <a:extLst>
              <a:ext uri="{FF2B5EF4-FFF2-40B4-BE49-F238E27FC236}">
                <a16:creationId xmlns:a16="http://schemas.microsoft.com/office/drawing/2014/main" id="{E12AC9A4-CD33-035F-885E-2C645E826A3C}"/>
              </a:ext>
            </a:extLst>
          </p:cNvPr>
          <p:cNvSpPr/>
          <p:nvPr/>
        </p:nvSpPr>
        <p:spPr>
          <a:xfrm>
            <a:off x="1390571" y="3567552"/>
            <a:ext cx="1500240" cy="45202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ロゴ</a:t>
            </a:r>
          </a:p>
        </p:txBody>
      </p:sp>
    </p:spTree>
    <p:extLst>
      <p:ext uri="{BB962C8B-B14F-4D97-AF65-F5344CB8AC3E}">
        <p14:creationId xmlns:p14="http://schemas.microsoft.com/office/powerpoint/2010/main" val="3367770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2C00FE4-E399-D744-98F4-72939C099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2022 CONE inc.</a:t>
            </a:r>
            <a:endParaRPr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63F78F8-1F7F-1F28-E2F8-A6EEA9E9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17</a:t>
            </a:fld>
            <a:endParaRPr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7581C216-F007-7BD7-4A52-18A4671F317D}"/>
              </a:ext>
            </a:extLst>
          </p:cNvPr>
          <p:cNvGrpSpPr/>
          <p:nvPr/>
        </p:nvGrpSpPr>
        <p:grpSpPr>
          <a:xfrm>
            <a:off x="587373" y="2850018"/>
            <a:ext cx="11017251" cy="2017135"/>
            <a:chOff x="587373" y="3019475"/>
            <a:chExt cx="11017251" cy="2017135"/>
          </a:xfrm>
        </p:grpSpPr>
        <p:sp>
          <p:nvSpPr>
            <p:cNvPr id="4" name="角丸四角形 3">
              <a:extLst>
                <a:ext uri="{FF2B5EF4-FFF2-40B4-BE49-F238E27FC236}">
                  <a16:creationId xmlns:a16="http://schemas.microsoft.com/office/drawing/2014/main" id="{262B1E45-4DB3-B5D1-C2A7-0FE0B0821E82}"/>
                </a:ext>
              </a:extLst>
            </p:cNvPr>
            <p:cNvSpPr/>
            <p:nvPr/>
          </p:nvSpPr>
          <p:spPr>
            <a:xfrm>
              <a:off x="587373" y="3019475"/>
              <a:ext cx="11017251" cy="927582"/>
            </a:xfrm>
            <a:prstGeom prst="roundRect">
              <a:avLst>
                <a:gd name="adj" fmla="val 0"/>
              </a:avLst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spc="300">
                  <a:solidFill>
                    <a:schemeClr val="bg1"/>
                  </a:solidFill>
                  <a:latin typeface="Futura" panose="020B0602020204020303" pitchFamily="34" charset="-79"/>
                  <a:ea typeface="Yu Gothic" panose="020B0400000000000000" pitchFamily="34" charset="-128"/>
                  <a:cs typeface="Futura" panose="020B0602020204020303" pitchFamily="34" charset="-79"/>
                </a:rPr>
                <a:t>ご不明点はお気軽にご相談くださいませ。</a:t>
              </a:r>
              <a:endParaRPr lang="en-US" altLang="ja-JP" sz="2000" b="1" spc="300" dirty="0">
                <a:solidFill>
                  <a:schemeClr val="bg1"/>
                </a:solidFill>
                <a:latin typeface="Futura" panose="020B0602020204020303" pitchFamily="34" charset="-79"/>
                <a:ea typeface="Yu Gothic" panose="020B0400000000000000" pitchFamily="34" charset="-128"/>
                <a:cs typeface="Futura" panose="020B0602020204020303" pitchFamily="34" charset="-79"/>
              </a:endParaRPr>
            </a:p>
            <a:p>
              <a:pPr algn="ctr">
                <a:spcBef>
                  <a:spcPts val="600"/>
                </a:spcBef>
              </a:pPr>
              <a:r>
                <a:rPr lang="ja-JP" altLang="en-US" sz="2000" b="1" spc="300">
                  <a:solidFill>
                    <a:schemeClr val="bg1"/>
                  </a:solidFill>
                  <a:latin typeface="Futura" panose="020B0602020204020303" pitchFamily="34" charset="-79"/>
                  <a:ea typeface="Yu Gothic" panose="020B0400000000000000" pitchFamily="34" charset="-128"/>
                  <a:cs typeface="Futura" panose="020B0602020204020303" pitchFamily="34" charset="-79"/>
                </a:rPr>
                <a:t>打ち合わせのご予約も可能です。</a:t>
              </a:r>
              <a:endParaRPr lang="en-US" altLang="ja-JP" sz="2000" b="1" spc="300" dirty="0">
                <a:solidFill>
                  <a:schemeClr val="bg1"/>
                </a:solidFill>
                <a:latin typeface="Futura" panose="020B0602020204020303" pitchFamily="34" charset="-79"/>
                <a:ea typeface="Yu Gothic" panose="020B0400000000000000" pitchFamily="34" charset="-128"/>
                <a:cs typeface="Futura" panose="020B0602020204020303" pitchFamily="34" charset="-79"/>
              </a:endParaRPr>
            </a:p>
          </p:txBody>
        </p: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71C4B746-473F-AF65-2181-D103C5C976D1}"/>
                </a:ext>
              </a:extLst>
            </p:cNvPr>
            <p:cNvGrpSpPr/>
            <p:nvPr/>
          </p:nvGrpSpPr>
          <p:grpSpPr>
            <a:xfrm>
              <a:off x="3094815" y="4491541"/>
              <a:ext cx="6002371" cy="545069"/>
              <a:chOff x="3094815" y="4491541"/>
              <a:chExt cx="6002371" cy="545069"/>
            </a:xfrm>
          </p:grpSpPr>
          <p:sp>
            <p:nvSpPr>
              <p:cNvPr id="10" name="角丸四角形 9">
                <a:extLst>
                  <a:ext uri="{FF2B5EF4-FFF2-40B4-BE49-F238E27FC236}">
                    <a16:creationId xmlns:a16="http://schemas.microsoft.com/office/drawing/2014/main" id="{D30FACA0-4D68-C6DA-77B2-9D9B6DAC410B}"/>
                  </a:ext>
                </a:extLst>
              </p:cNvPr>
              <p:cNvSpPr/>
              <p:nvPr/>
            </p:nvSpPr>
            <p:spPr>
              <a:xfrm>
                <a:off x="3094815" y="4491541"/>
                <a:ext cx="2853925" cy="545069"/>
              </a:xfrm>
              <a:prstGeom prst="roundRect">
                <a:avLst>
                  <a:gd name="adj" fmla="val 11873"/>
                </a:avLst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bIns="72000" rtlCol="0" anchor="ctr"/>
              <a:lstStyle/>
              <a:p>
                <a:pPr algn="ctr">
                  <a:spcBef>
                    <a:spcPts val="300"/>
                  </a:spcBef>
                </a:pPr>
                <a:r>
                  <a:rPr lang="ja-JP" altLang="en-US" sz="1600" b="1">
                    <a:solidFill>
                      <a:schemeClr val="bg1"/>
                    </a:solidFill>
                    <a:latin typeface="FUTURA MEDIUM" panose="020B0602020204020303" pitchFamily="34" charset="-79"/>
                    <a:ea typeface="Yu Gothic" panose="020B0400000000000000" pitchFamily="34" charset="-128"/>
                    <a:cs typeface="FUTURA MEDIUM" panose="020B0602020204020303" pitchFamily="34" charset="-79"/>
                  </a:rPr>
                  <a:t>問い合わせ</a:t>
                </a:r>
              </a:p>
            </p:txBody>
          </p:sp>
          <p:sp>
            <p:nvSpPr>
              <p:cNvPr id="12" name="角丸四角形 11">
                <a:extLst>
                  <a:ext uri="{FF2B5EF4-FFF2-40B4-BE49-F238E27FC236}">
                    <a16:creationId xmlns:a16="http://schemas.microsoft.com/office/drawing/2014/main" id="{9B8495A9-9B3D-D2E4-F1F1-8825CC034D2C}"/>
                  </a:ext>
                </a:extLst>
              </p:cNvPr>
              <p:cNvSpPr/>
              <p:nvPr/>
            </p:nvSpPr>
            <p:spPr>
              <a:xfrm>
                <a:off x="6243261" y="4491541"/>
                <a:ext cx="2853925" cy="545069"/>
              </a:xfrm>
              <a:prstGeom prst="roundRect">
                <a:avLst>
                  <a:gd name="adj" fmla="val 11873"/>
                </a:avLst>
              </a:prstGeom>
              <a:solidFill>
                <a:schemeClr val="bg1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bIns="72000" rtlCol="0" anchor="ctr"/>
              <a:lstStyle/>
              <a:p>
                <a:pPr algn="ctr">
                  <a:spcBef>
                    <a:spcPts val="300"/>
                  </a:spcBef>
                </a:pPr>
                <a:r>
                  <a:rPr lang="ja-JP" altLang="en-US" sz="1600" b="1">
                    <a:solidFill>
                      <a:srgbClr val="1A96F0"/>
                    </a:solidFill>
                    <a:latin typeface="FUTURA MEDIUM" panose="020B0602020204020303" pitchFamily="34" charset="-79"/>
                    <a:ea typeface="Yu Gothic" panose="020B0400000000000000" pitchFamily="34" charset="-128"/>
                    <a:cs typeface="FUTURA MEDIUM" panose="020B0602020204020303" pitchFamily="34" charset="-79"/>
                  </a:rPr>
                  <a:t>打ち合わせ予約</a:t>
                </a:r>
              </a:p>
            </p:txBody>
          </p:sp>
        </p:grpSp>
      </p:grp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B7402A81-C55D-9BA2-B3E1-1FB590D265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3537" b="-36758"/>
          <a:stretch/>
        </p:blipFill>
        <p:spPr>
          <a:xfrm>
            <a:off x="5491652" y="1904700"/>
            <a:ext cx="1237268" cy="54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70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グラフィカル ユーザー インターフェイス, 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F8B47A88-F2C1-A885-51F6-E88BAB480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975" y="1993361"/>
            <a:ext cx="4826049" cy="2766323"/>
          </a:xfrm>
          <a:prstGeom prst="rect">
            <a:avLst/>
          </a:prstGeom>
        </p:spPr>
      </p:pic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2D031FE-76E8-302B-04F0-C8736911C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2022 CONE inc.</a:t>
            </a:r>
            <a:endParaRPr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A982EFE-581A-4A73-A95C-3C107DF26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18</a:t>
            </a:fld>
            <a:endParaRPr lang="ja-JP" altLang="en-US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71D9A9E4-F509-4641-3E62-772E4111F5D4}"/>
              </a:ext>
            </a:extLst>
          </p:cNvPr>
          <p:cNvGrpSpPr/>
          <p:nvPr/>
        </p:nvGrpSpPr>
        <p:grpSpPr>
          <a:xfrm>
            <a:off x="2329090" y="2312876"/>
            <a:ext cx="7533817" cy="2260825"/>
            <a:chOff x="2329090" y="2292860"/>
            <a:chExt cx="7533817" cy="2260825"/>
          </a:xfrm>
        </p:grpSpPr>
        <p:sp>
          <p:nvSpPr>
            <p:cNvPr id="6" name="角丸四角形 5">
              <a:extLst>
                <a:ext uri="{FF2B5EF4-FFF2-40B4-BE49-F238E27FC236}">
                  <a16:creationId xmlns:a16="http://schemas.microsoft.com/office/drawing/2014/main" id="{59CA1DF6-D150-A43E-6A27-67530B273A7B}"/>
                </a:ext>
              </a:extLst>
            </p:cNvPr>
            <p:cNvSpPr/>
            <p:nvPr/>
          </p:nvSpPr>
          <p:spPr>
            <a:xfrm>
              <a:off x="2329090" y="4015399"/>
              <a:ext cx="7533817" cy="538286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ja-JP" altLang="en-US" b="1" spc="300">
                  <a:latin typeface="FUTURA MEDIUM" panose="020B0602020204020303" pitchFamily="34" charset="-79"/>
                  <a:ea typeface="Yu Gothic" panose="020B0400000000000000" pitchFamily="34" charset="-128"/>
                  <a:cs typeface="FUTURA MEDIUM" panose="020B0602020204020303" pitchFamily="34" charset="-79"/>
                </a:rPr>
                <a:t>これより前のページまでがテンプレで、ここから</a:t>
              </a:r>
              <a:r>
                <a:rPr lang="en-US" altLang="ja-JP" b="1" spc="300" dirty="0">
                  <a:latin typeface="FUTURA MEDIUM" panose="020B0602020204020303" pitchFamily="34" charset="-79"/>
                  <a:ea typeface="Yu Gothic" panose="020B0400000000000000" pitchFamily="34" charset="-128"/>
                  <a:cs typeface="FUTURA MEDIUM" panose="020B0602020204020303" pitchFamily="34" charset="-79"/>
                </a:rPr>
                <a:t>PR</a:t>
              </a:r>
              <a:r>
                <a:rPr lang="ja-JP" altLang="en-US" b="1" spc="300">
                  <a:latin typeface="FUTURA MEDIUM" panose="020B0602020204020303" pitchFamily="34" charset="-79"/>
                  <a:ea typeface="Yu Gothic" panose="020B0400000000000000" pitchFamily="34" charset="-128"/>
                  <a:cs typeface="FUTURA MEDIUM" panose="020B0602020204020303" pitchFamily="34" charset="-79"/>
                </a:rPr>
                <a:t>です！</a:t>
              </a:r>
              <a:endParaRPr kumimoji="1" lang="ja-JP" altLang="en-US" b="1" spc="300"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endParaRPr>
            </a:p>
          </p:txBody>
        </p:sp>
        <p:sp>
          <p:nvSpPr>
            <p:cNvPr id="7" name="角丸四角形 6">
              <a:extLst>
                <a:ext uri="{FF2B5EF4-FFF2-40B4-BE49-F238E27FC236}">
                  <a16:creationId xmlns:a16="http://schemas.microsoft.com/office/drawing/2014/main" id="{6C5902FB-CD0A-0B0A-EDBA-D52615C063C6}"/>
                </a:ext>
              </a:extLst>
            </p:cNvPr>
            <p:cNvSpPr/>
            <p:nvPr/>
          </p:nvSpPr>
          <p:spPr>
            <a:xfrm>
              <a:off x="3259824" y="2292860"/>
              <a:ext cx="5672351" cy="433331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b="1" spc="300">
                  <a:solidFill>
                    <a:schemeClr val="bg1"/>
                  </a:solidFill>
                  <a:latin typeface="DIN Condensed" pitchFamily="2" charset="0"/>
                  <a:ea typeface="Yu Gothic" panose="020B0400000000000000" pitchFamily="34" charset="-128"/>
                </a:rPr>
                <a:t>資料作成代行サービス</a:t>
              </a:r>
              <a:endParaRPr kumimoji="1" lang="ja-JP" altLang="en-US" sz="2000" b="1" spc="300">
                <a:solidFill>
                  <a:schemeClr val="bg1"/>
                </a:solidFill>
                <a:latin typeface="DIN Condensed" pitchFamily="2" charset="0"/>
                <a:ea typeface="Yu Gothic" panose="020B04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8851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2322E2-989A-7908-5D06-1171BC8B3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</a:t>
            </a:r>
            <a:r>
              <a:rPr kumimoji="1" lang="en-US" altLang="ja-JP" dirty="0"/>
              <a:t>-slide</a:t>
            </a:r>
            <a:r>
              <a:rPr kumimoji="1" lang="ja-JP" altLang="en-US"/>
              <a:t>の特徴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4B89B0-AD2F-1DA5-B550-9270B99A3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c-slide</a:t>
            </a:r>
            <a:r>
              <a:rPr lang="ja-JP" altLang="en-US"/>
              <a:t>は、資料作成のプロが資料の構成からデザインまでをご提案します。</a:t>
            </a:r>
            <a:endParaRPr lang="en-US" altLang="ja-JP" dirty="0"/>
          </a:p>
          <a:p>
            <a:r>
              <a:rPr lang="ja-JP" altLang="en-US"/>
              <a:t>独自のオペレーション体制により、業界最安水準で最短</a:t>
            </a:r>
            <a:r>
              <a:rPr lang="en-US" altLang="ja-JP" dirty="0"/>
              <a:t>2</a:t>
            </a:r>
            <a:r>
              <a:rPr lang="ja-JP" altLang="en-US"/>
              <a:t>日でご納品が可能です。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61A0FF-CF1F-47F9-74E8-D86FA6717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2022 CONE inc.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9167BBB-2D1C-DFF9-D5E4-EFA854EA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6A60D051-68B9-7F37-AC95-9E88860F4DC6}"/>
              </a:ext>
            </a:extLst>
          </p:cNvPr>
          <p:cNvSpPr/>
          <p:nvPr/>
        </p:nvSpPr>
        <p:spPr>
          <a:xfrm>
            <a:off x="4368378" y="2426485"/>
            <a:ext cx="3472090" cy="363961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0" rtlCol="0" anchor="b"/>
          <a:lstStyle/>
          <a:p>
            <a:pPr algn="ctr">
              <a:spcBef>
                <a:spcPts val="300"/>
              </a:spcBef>
            </a:pPr>
            <a:r>
              <a:rPr lang="en-US" altLang="ja-JP" sz="2000" b="1" dirty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¥5,000/P</a:t>
            </a:r>
            <a:r>
              <a:rPr lang="ja-JP" altLang="en-US" sz="2000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からご提供</a:t>
            </a:r>
            <a:endParaRPr kumimoji="1" lang="en-US" altLang="ja-JP" sz="2000" b="1" dirty="0">
              <a:solidFill>
                <a:srgbClr val="1A96F0"/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algn="ctr">
              <a:spcBef>
                <a:spcPts val="1500"/>
              </a:spcBef>
            </a:pPr>
            <a:r>
              <a:rPr lang="ja-JP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最安値水準のページ単価</a:t>
            </a:r>
            <a:r>
              <a:rPr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¥5,000</a:t>
            </a:r>
            <a:r>
              <a:rPr lang="ja-JP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から</a:t>
            </a:r>
            <a:endParaRPr lang="en-US" altLang="ja-JP" sz="1400" b="1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algn="ctr">
              <a:spcBef>
                <a:spcPts val="300"/>
              </a:spcBef>
            </a:pPr>
            <a:r>
              <a:rPr kumimoji="1" lang="ja-JP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ご提供。オプション料金一切なしで</a:t>
            </a:r>
            <a:endParaRPr kumimoji="1" lang="en-US" altLang="ja-JP" sz="1400" b="1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algn="ctr">
              <a:spcBef>
                <a:spcPts val="300"/>
              </a:spcBef>
            </a:pPr>
            <a:r>
              <a:rPr lang="ja-JP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かかる費用はページ単価のみ</a:t>
            </a:r>
            <a:endParaRPr kumimoji="1" lang="ja-JP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72654685-CB38-A3CB-8852-5B180A2D8A6A}"/>
              </a:ext>
            </a:extLst>
          </p:cNvPr>
          <p:cNvSpPr/>
          <p:nvPr/>
        </p:nvSpPr>
        <p:spPr>
          <a:xfrm>
            <a:off x="8276998" y="2426485"/>
            <a:ext cx="3472090" cy="363961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0" rtlCol="0" anchor="b"/>
          <a:lstStyle/>
          <a:p>
            <a:pPr algn="ctr">
              <a:spcBef>
                <a:spcPts val="300"/>
              </a:spcBef>
            </a:pPr>
            <a:r>
              <a:rPr lang="ja-JP" altLang="en-US" sz="2000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最短</a:t>
            </a:r>
            <a:r>
              <a:rPr lang="en-US" altLang="ja-JP" sz="2000" b="1" dirty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2</a:t>
            </a:r>
            <a:r>
              <a:rPr lang="ja-JP" altLang="en-US" sz="2000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日で納品可能</a:t>
            </a:r>
            <a:endParaRPr kumimoji="1" lang="en-US" altLang="ja-JP" sz="2000" b="1" dirty="0">
              <a:solidFill>
                <a:srgbClr val="1A96F0"/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algn="ctr">
              <a:spcBef>
                <a:spcPts val="1500"/>
              </a:spcBef>
            </a:pPr>
            <a:r>
              <a:rPr lang="ja-JP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リデザインのみのプランの場合</a:t>
            </a:r>
            <a:endParaRPr lang="en-US" altLang="ja-JP" sz="1400" b="1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algn="ctr">
              <a:spcBef>
                <a:spcPts val="300"/>
              </a:spcBef>
            </a:pPr>
            <a:r>
              <a:rPr lang="ja-JP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資料のご共有から初稿提出まで</a:t>
            </a:r>
            <a:endParaRPr lang="en-US" altLang="ja-JP" sz="1400" b="1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algn="ctr">
              <a:spcBef>
                <a:spcPts val="300"/>
              </a:spcBef>
            </a:pPr>
            <a:r>
              <a:rPr lang="ja-JP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最短</a:t>
            </a:r>
            <a:r>
              <a:rPr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2</a:t>
            </a:r>
            <a:r>
              <a:rPr lang="ja-JP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日で対応可能</a:t>
            </a:r>
            <a:endParaRPr lang="en-US" altLang="ja-JP" sz="1400" b="1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pic>
        <p:nvPicPr>
          <p:cNvPr id="15" name="グラフィックス 14" descr="月毎カレンダー 単色塗りつぶし">
            <a:extLst>
              <a:ext uri="{FF2B5EF4-FFF2-40B4-BE49-F238E27FC236}">
                <a16:creationId xmlns:a16="http://schemas.microsoft.com/office/drawing/2014/main" id="{6760EC23-E3CB-23E4-6F9E-9124D8113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04510" y="2837810"/>
            <a:ext cx="1217066" cy="1217066"/>
          </a:xfrm>
          <a:prstGeom prst="rect">
            <a:avLst/>
          </a:prstGeom>
        </p:spPr>
      </p:pic>
      <p:pic>
        <p:nvPicPr>
          <p:cNvPr id="16" name="グラフィックス 15" descr="翼の付いたお金 単色塗りつぶし">
            <a:extLst>
              <a:ext uri="{FF2B5EF4-FFF2-40B4-BE49-F238E27FC236}">
                <a16:creationId xmlns:a16="http://schemas.microsoft.com/office/drawing/2014/main" id="{C67374EC-B7D5-F059-9137-060B132E1A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87466" y="2822169"/>
            <a:ext cx="1217066" cy="1217066"/>
          </a:xfrm>
          <a:prstGeom prst="rect">
            <a:avLst/>
          </a:prstGeom>
        </p:spPr>
      </p:pic>
      <p:sp>
        <p:nvSpPr>
          <p:cNvPr id="18" name="角丸四角形 17">
            <a:extLst>
              <a:ext uri="{FF2B5EF4-FFF2-40B4-BE49-F238E27FC236}">
                <a16:creationId xmlns:a16="http://schemas.microsoft.com/office/drawing/2014/main" id="{0F223F50-B8CA-EFBC-8B89-B0922420AE26}"/>
              </a:ext>
            </a:extLst>
          </p:cNvPr>
          <p:cNvSpPr/>
          <p:nvPr/>
        </p:nvSpPr>
        <p:spPr>
          <a:xfrm>
            <a:off x="442912" y="2426485"/>
            <a:ext cx="3472090" cy="363961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0" rtlCol="0" anchor="b"/>
          <a:lstStyle/>
          <a:p>
            <a:pPr algn="ctr">
              <a:spcBef>
                <a:spcPts val="300"/>
              </a:spcBef>
            </a:pPr>
            <a:r>
              <a:rPr lang="ja-JP" altLang="en-US" sz="2000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構成からデザインまで</a:t>
            </a:r>
            <a:endParaRPr kumimoji="1" lang="en-US" altLang="ja-JP" sz="2000" b="1" dirty="0">
              <a:solidFill>
                <a:srgbClr val="1A96F0"/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algn="ctr">
              <a:spcBef>
                <a:spcPts val="1500"/>
              </a:spcBef>
            </a:pPr>
            <a:r>
              <a:rPr kumimoji="1"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PPT</a:t>
            </a:r>
            <a:r>
              <a:rPr kumimoji="1" lang="ja-JP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資料作成のプロデザイナーが</a:t>
            </a:r>
            <a:endParaRPr kumimoji="1" lang="en-US" altLang="ja-JP" sz="1400" b="1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algn="ctr">
              <a:spcBef>
                <a:spcPts val="300"/>
              </a:spcBef>
            </a:pPr>
            <a:r>
              <a:rPr lang="ja-JP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資料の目的に最適な構成から</a:t>
            </a:r>
            <a:endParaRPr lang="en-US" altLang="ja-JP" sz="1400" b="1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algn="ctr">
              <a:spcBef>
                <a:spcPts val="300"/>
              </a:spcBef>
            </a:pPr>
            <a:r>
              <a:rPr lang="ja-JP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デザイン（見せ方）までをご提案</a:t>
            </a:r>
            <a:endParaRPr lang="en-US" altLang="ja-JP" sz="1400" b="1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pic>
        <p:nvPicPr>
          <p:cNvPr id="19" name="グラフィックス 18" descr="レイヤー (デザイン) 単色塗りつぶし">
            <a:extLst>
              <a:ext uri="{FF2B5EF4-FFF2-40B4-BE49-F238E27FC236}">
                <a16:creationId xmlns:a16="http://schemas.microsoft.com/office/drawing/2014/main" id="{E57F5E62-CC03-20F6-6188-83BA14898F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09571" y="2776957"/>
            <a:ext cx="1338773" cy="133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29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DC41680-D47E-EC46-1868-6EC97FA63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2022 CONE inc.</a:t>
            </a:r>
            <a:endParaRPr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46A7051-6056-3A1D-3921-F767EB706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E6889C2D-8E96-C87D-C828-FAE0FB8F248D}"/>
              </a:ext>
            </a:extLst>
          </p:cNvPr>
          <p:cNvSpPr/>
          <p:nvPr/>
        </p:nvSpPr>
        <p:spPr>
          <a:xfrm>
            <a:off x="4433477" y="1160464"/>
            <a:ext cx="5312392" cy="56719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kumimoji="1" lang="ja-JP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サービス概要</a:t>
            </a:r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4C28D79C-C817-D634-8A53-837F0CD7FF9D}"/>
              </a:ext>
            </a:extLst>
          </p:cNvPr>
          <p:cNvSpPr/>
          <p:nvPr/>
        </p:nvSpPr>
        <p:spPr>
          <a:xfrm>
            <a:off x="4433477" y="1831111"/>
            <a:ext cx="5312392" cy="56719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kumimoji="1" lang="ja-JP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実績紹介</a:t>
            </a:r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04B97403-8700-E85D-B5AA-9DF8153723F7}"/>
              </a:ext>
            </a:extLst>
          </p:cNvPr>
          <p:cNvSpPr/>
          <p:nvPr/>
        </p:nvSpPr>
        <p:spPr>
          <a:xfrm>
            <a:off x="4433477" y="2501759"/>
            <a:ext cx="5312392" cy="56719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kumimoji="1" lang="ja-JP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よくある課題</a:t>
            </a:r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929E5D26-8819-9739-28A7-2B507A9CBDE1}"/>
              </a:ext>
            </a:extLst>
          </p:cNvPr>
          <p:cNvSpPr/>
          <p:nvPr/>
        </p:nvSpPr>
        <p:spPr>
          <a:xfrm>
            <a:off x="4433477" y="3172407"/>
            <a:ext cx="5312392" cy="56719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kumimoji="1" lang="ja-JP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（サービス名）による解決</a:t>
            </a:r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380409E5-F61B-45B0-1D95-DA2168E90B55}"/>
              </a:ext>
            </a:extLst>
          </p:cNvPr>
          <p:cNvSpPr/>
          <p:nvPr/>
        </p:nvSpPr>
        <p:spPr>
          <a:xfrm>
            <a:off x="4433477" y="3843052"/>
            <a:ext cx="5312392" cy="56719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ja-JP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（サービス名）</a:t>
            </a:r>
            <a:r>
              <a:rPr kumimoji="1" lang="ja-JP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の特徴・強み</a:t>
            </a: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6C8EDED1-FBAE-0C20-6291-4A7C30FA8EA3}"/>
              </a:ext>
            </a:extLst>
          </p:cNvPr>
          <p:cNvSpPr/>
          <p:nvPr/>
        </p:nvSpPr>
        <p:spPr>
          <a:xfrm>
            <a:off x="4433477" y="4508189"/>
            <a:ext cx="5312392" cy="56719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kumimoji="1" lang="ja-JP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プラン紹介・導入効果</a:t>
            </a:r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8ED26BC8-1D64-F7EF-F0DF-AFCCD5982093}"/>
              </a:ext>
            </a:extLst>
          </p:cNvPr>
          <p:cNvSpPr/>
          <p:nvPr/>
        </p:nvSpPr>
        <p:spPr>
          <a:xfrm>
            <a:off x="4433477" y="5178836"/>
            <a:ext cx="5312392" cy="56719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kumimoji="1" lang="ja-JP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ご利用事例</a:t>
            </a:r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A42C6DA0-445D-8F8D-27A4-B904B7E687E7}"/>
              </a:ext>
            </a:extLst>
          </p:cNvPr>
          <p:cNvSpPr/>
          <p:nvPr/>
        </p:nvSpPr>
        <p:spPr>
          <a:xfrm>
            <a:off x="4433477" y="5849483"/>
            <a:ext cx="5312392" cy="56719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kumimoji="1" lang="ja-JP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導入フロー・よくある質問</a:t>
            </a:r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2210CF46-19B9-AA9C-8F44-3DE9D0CBA50F}"/>
              </a:ext>
            </a:extLst>
          </p:cNvPr>
          <p:cNvSpPr/>
          <p:nvPr/>
        </p:nvSpPr>
        <p:spPr>
          <a:xfrm>
            <a:off x="2446131" y="1169898"/>
            <a:ext cx="1847628" cy="1228406"/>
          </a:xfrm>
          <a:prstGeom prst="roundRect">
            <a:avLst>
              <a:gd name="adj" fmla="val 0"/>
            </a:avLst>
          </a:prstGeom>
          <a:solidFill>
            <a:srgbClr val="1A96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36000" rtlCol="0" anchor="ctr"/>
          <a:lstStyle/>
          <a:p>
            <a:pPr algn="ctr"/>
            <a:r>
              <a:rPr lang="ja-JP" altLang="en-US" sz="16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はじめに</a:t>
            </a:r>
            <a:endParaRPr kumimoji="1" lang="ja-JP" altLang="en-US" sz="1050" b="1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1079861E-0CB5-C8B9-FEA9-589376FB79E7}"/>
              </a:ext>
            </a:extLst>
          </p:cNvPr>
          <p:cNvSpPr/>
          <p:nvPr/>
        </p:nvSpPr>
        <p:spPr>
          <a:xfrm>
            <a:off x="2446131" y="4508188"/>
            <a:ext cx="1847628" cy="1908487"/>
          </a:xfrm>
          <a:prstGeom prst="roundRect">
            <a:avLst>
              <a:gd name="adj" fmla="val 0"/>
            </a:avLst>
          </a:prstGeom>
          <a:solidFill>
            <a:srgbClr val="1A96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36000" rtlCol="0" anchor="ctr"/>
          <a:lstStyle/>
          <a:p>
            <a:pPr algn="ctr"/>
            <a:r>
              <a:rPr lang="en-US" altLang="ja-JP" sz="1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Appendix</a:t>
            </a:r>
            <a:endParaRPr kumimoji="1" lang="ja-JP" altLang="en-US" sz="1050" b="1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1F90F95D-AD26-6F91-F777-F5B4CC45B903}"/>
              </a:ext>
            </a:extLst>
          </p:cNvPr>
          <p:cNvSpPr/>
          <p:nvPr/>
        </p:nvSpPr>
        <p:spPr>
          <a:xfrm>
            <a:off x="2446131" y="2501573"/>
            <a:ext cx="1847628" cy="1903346"/>
          </a:xfrm>
          <a:prstGeom prst="roundRect">
            <a:avLst>
              <a:gd name="adj" fmla="val 0"/>
            </a:avLst>
          </a:prstGeom>
          <a:solidFill>
            <a:srgbClr val="1A96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36000" rtlCol="0" anchor="ctr"/>
          <a:lstStyle/>
          <a:p>
            <a:pPr algn="ctr"/>
            <a:r>
              <a:rPr lang="ja-JP" altLang="en-US" sz="16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（サービス名）</a:t>
            </a:r>
            <a:br>
              <a:rPr lang="en-US" altLang="ja-JP" sz="1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</a:br>
            <a:r>
              <a:rPr lang="ja-JP" altLang="en-US" sz="16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について</a:t>
            </a:r>
            <a:endParaRPr kumimoji="1" lang="ja-JP" altLang="en-US" sz="1050" b="1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1881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922C6-DDC6-C485-0C0D-C3808F5C9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C5E632-9D22-5501-F0A7-B82D4C739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ご利用事例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4940E4-C3B2-F447-BC61-251C941B1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2022 CONE inc.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19DDD9F-DEEC-FE9D-69BE-70EB8181A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20</a:t>
            </a:fld>
            <a:endParaRPr lang="ja-JP" altLang="en-US"/>
          </a:p>
        </p:txBody>
      </p:sp>
      <p:sp>
        <p:nvSpPr>
          <p:cNvPr id="23" name="角丸四角形 22">
            <a:extLst>
              <a:ext uri="{FF2B5EF4-FFF2-40B4-BE49-F238E27FC236}">
                <a16:creationId xmlns:a16="http://schemas.microsoft.com/office/drawing/2014/main" id="{C4764E2A-103E-89AC-9A8C-79BD2E625CC3}"/>
              </a:ext>
            </a:extLst>
          </p:cNvPr>
          <p:cNvSpPr/>
          <p:nvPr/>
        </p:nvSpPr>
        <p:spPr>
          <a:xfrm>
            <a:off x="442911" y="1160463"/>
            <a:ext cx="2611008" cy="146869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0" rtlCol="0" anchor="b"/>
          <a:lstStyle/>
          <a:p>
            <a:pPr algn="ctr">
              <a:spcBef>
                <a:spcPts val="300"/>
              </a:spcBef>
            </a:pPr>
            <a:endParaRPr lang="en-US" altLang="ja-JP" sz="1400" b="1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27" name="角丸四角形 26">
            <a:extLst>
              <a:ext uri="{FF2B5EF4-FFF2-40B4-BE49-F238E27FC236}">
                <a16:creationId xmlns:a16="http://schemas.microsoft.com/office/drawing/2014/main" id="{13A10636-CB15-A1FB-5319-816EE53416EA}"/>
              </a:ext>
            </a:extLst>
          </p:cNvPr>
          <p:cNvSpPr/>
          <p:nvPr/>
        </p:nvSpPr>
        <p:spPr>
          <a:xfrm>
            <a:off x="3190672" y="1160463"/>
            <a:ext cx="8558416" cy="1468692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bIns="36000" rtlCol="0" anchor="ctr"/>
          <a:lstStyle/>
          <a:p>
            <a:pPr>
              <a:spcBef>
                <a:spcPts val="6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株式会社ブリヂストン ソフトロボティクス ベンチャーズ 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主幹</a:t>
            </a:r>
            <a:r>
              <a:rPr lang="ja-JP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　</a:t>
            </a:r>
            <a:r>
              <a:rPr kumimoji="1" lang="ja-JP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山口 様</a:t>
            </a:r>
          </a:p>
          <a:p>
            <a:pPr>
              <a:spcBef>
                <a:spcPts val="1800"/>
              </a:spcBef>
            </a:pPr>
            <a:r>
              <a:rPr lang="ja-JP" altLang="en-US" sz="2200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高品質の資料が、オンライン施策の推進や営業の質向上の鍵に</a:t>
            </a:r>
            <a:endParaRPr kumimoji="1" lang="ja-JP" altLang="en-US" sz="2200" b="1">
              <a:solidFill>
                <a:srgbClr val="1A96F0"/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30" name="角丸四角形 29">
            <a:extLst>
              <a:ext uri="{FF2B5EF4-FFF2-40B4-BE49-F238E27FC236}">
                <a16:creationId xmlns:a16="http://schemas.microsoft.com/office/drawing/2014/main" id="{D4CA364A-D512-47DB-9972-5927485FCB3E}"/>
              </a:ext>
            </a:extLst>
          </p:cNvPr>
          <p:cNvSpPr/>
          <p:nvPr/>
        </p:nvSpPr>
        <p:spPr>
          <a:xfrm>
            <a:off x="6096000" y="2837797"/>
            <a:ext cx="5653087" cy="2234291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bIns="36000" rtlCol="0" anchor="t"/>
          <a:lstStyle/>
          <a:p>
            <a:r>
              <a:rPr lang="ja-JP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満足度・評価</a:t>
            </a:r>
            <a:endParaRPr lang="en-US" altLang="ja-JP" sz="1200" b="1" dirty="0">
              <a:solidFill>
                <a:schemeClr val="tx1">
                  <a:lumMod val="50000"/>
                  <a:lumOff val="50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18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構成から情報精査、デザインまで一貫して高品質に仕上げて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6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いただきました。作成いただいた資料はダウンロード資料として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6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だけでなく、営業資料としても活用しています。また、営業資料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6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として活用するにあたって、ターゲット業界別の切り口のご提案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6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などもしていただき、営業の質向上につながりました。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29" name="角丸四角形 28">
            <a:extLst>
              <a:ext uri="{FF2B5EF4-FFF2-40B4-BE49-F238E27FC236}">
                <a16:creationId xmlns:a16="http://schemas.microsoft.com/office/drawing/2014/main" id="{BDB9AE13-E8DF-BA5E-966C-4481BB082E6B}"/>
              </a:ext>
            </a:extLst>
          </p:cNvPr>
          <p:cNvSpPr/>
          <p:nvPr/>
        </p:nvSpPr>
        <p:spPr>
          <a:xfrm>
            <a:off x="442912" y="2837797"/>
            <a:ext cx="5653087" cy="2234291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bIns="36000" rtlCol="0" anchor="t"/>
          <a:lstStyle/>
          <a:p>
            <a:r>
              <a:rPr lang="ja-JP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依頼背景・課題感</a:t>
            </a:r>
            <a:endParaRPr lang="en-US" altLang="ja-JP" sz="1200" b="1" dirty="0">
              <a:solidFill>
                <a:schemeClr val="tx1">
                  <a:lumMod val="50000"/>
                  <a:lumOff val="50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18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展示会などのオフライン施策からの商談獲得はできているものの、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オンライン施策を通じた商談獲得が課題でした。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オンライン施策強化の第一歩として、</a:t>
            </a: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Web</a:t>
            </a: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サイトで公開する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ダウンロード用のサービス紹介資料の構成・デザインを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刷新しようと思い、</a:t>
            </a: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c-slide</a:t>
            </a: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に依頼しました。</a:t>
            </a:r>
            <a:endParaRPr lang="ja-JP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80337F6-74D4-3307-25DF-C7C0D5E19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31" y="1334141"/>
            <a:ext cx="1680968" cy="112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8431D560-2FFB-B31C-F379-800B758B7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3" y="5183425"/>
            <a:ext cx="2194178" cy="1234225"/>
          </a:xfrm>
          <a:prstGeom prst="rect">
            <a:avLst/>
          </a:prstGeom>
        </p:spPr>
      </p:pic>
      <p:pic>
        <p:nvPicPr>
          <p:cNvPr id="9" name="図 8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56D13741-22B5-6AF0-762F-205CDAF9D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0913" y="5183425"/>
            <a:ext cx="2194178" cy="1234225"/>
          </a:xfrm>
          <a:prstGeom prst="rect">
            <a:avLst/>
          </a:prstGeom>
        </p:spPr>
      </p:pic>
      <p:pic>
        <p:nvPicPr>
          <p:cNvPr id="13" name="図 12" descr="グラフィカル ユーザー インターフェイス, テキスト, アプリケーション, メール&#10;&#10;AI 生成コンテンツは誤りを含む可能性があります。">
            <a:extLst>
              <a:ext uri="{FF2B5EF4-FFF2-40B4-BE49-F238E27FC236}">
                <a16:creationId xmlns:a16="http://schemas.microsoft.com/office/drawing/2014/main" id="{A7EE73CC-53A4-CF46-2D5E-651F2B4BF3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8913" y="5183425"/>
            <a:ext cx="2194177" cy="1234225"/>
          </a:xfrm>
          <a:prstGeom prst="rect">
            <a:avLst/>
          </a:prstGeom>
        </p:spPr>
      </p:pic>
      <p:pic>
        <p:nvPicPr>
          <p:cNvPr id="16" name="図 15" descr="グラフィカル ユーザー インターフェイス, テキスト, Web サイト&#10;&#10;AI 生成コンテンツは誤りを含む可能性があります。">
            <a:extLst>
              <a:ext uri="{FF2B5EF4-FFF2-40B4-BE49-F238E27FC236}">
                <a16:creationId xmlns:a16="http://schemas.microsoft.com/office/drawing/2014/main" id="{9DBC0065-7EC0-B3A4-EA42-F845A02D7D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6912" y="5183425"/>
            <a:ext cx="2194177" cy="1234225"/>
          </a:xfrm>
          <a:prstGeom prst="rect">
            <a:avLst/>
          </a:prstGeom>
        </p:spPr>
      </p:pic>
      <p:pic>
        <p:nvPicPr>
          <p:cNvPr id="19" name="図 18" descr="グラフィカル ユーザー インターフェイス, 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3CD51937-8098-12C4-9741-B6D046C872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54910" y="5183425"/>
            <a:ext cx="2194177" cy="123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94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C877F2-18C0-8589-1A20-547C4B16B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料金プラン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CA3A78-118F-0CF2-18AF-1DAD0C990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業界最安水準のページ単価</a:t>
            </a:r>
            <a:r>
              <a:rPr kumimoji="1" lang="en-US" altLang="ja-JP" dirty="0"/>
              <a:t>¥5,000</a:t>
            </a:r>
            <a:r>
              <a:rPr kumimoji="1" lang="ja-JP" altLang="en-US"/>
              <a:t>からお受けすることが可能です。</a:t>
            </a:r>
            <a:endParaRPr kumimoji="1" lang="en-US" altLang="ja-JP" dirty="0"/>
          </a:p>
          <a:p>
            <a:r>
              <a:rPr kumimoji="1" lang="ja-JP" altLang="en-US"/>
              <a:t>オプション料金は一切かからず、グラフ作成や特急での制作も料金に含まれています。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D28AE58-02D0-A99F-DC4F-D00C12CCE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2022 CONE inc.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83D205A-54DA-FBEB-D011-A9A9A3E04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21</a:t>
            </a:fld>
            <a:endParaRPr lang="ja-JP" altLang="en-US"/>
          </a:p>
        </p:txBody>
      </p:sp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D11B1E9D-4788-3F95-ACA1-CADDCFD7990D}"/>
              </a:ext>
            </a:extLst>
          </p:cNvPr>
          <p:cNvGraphicFramePr>
            <a:graphicFrameLocks noGrp="1"/>
          </p:cNvGraphicFramePr>
          <p:nvPr/>
        </p:nvGraphicFramePr>
        <p:xfrm>
          <a:off x="442912" y="2527823"/>
          <a:ext cx="11306175" cy="3455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5320">
                  <a:extLst>
                    <a:ext uri="{9D8B030D-6E8A-4147-A177-3AD203B41FA5}">
                      <a16:colId xmlns:a16="http://schemas.microsoft.com/office/drawing/2014/main" val="1626553921"/>
                    </a:ext>
                  </a:extLst>
                </a:gridCol>
                <a:gridCol w="2123768">
                  <a:extLst>
                    <a:ext uri="{9D8B030D-6E8A-4147-A177-3AD203B41FA5}">
                      <a16:colId xmlns:a16="http://schemas.microsoft.com/office/drawing/2014/main" val="575610589"/>
                    </a:ext>
                  </a:extLst>
                </a:gridCol>
                <a:gridCol w="2045110">
                  <a:extLst>
                    <a:ext uri="{9D8B030D-6E8A-4147-A177-3AD203B41FA5}">
                      <a16:colId xmlns:a16="http://schemas.microsoft.com/office/drawing/2014/main" val="508045020"/>
                    </a:ext>
                  </a:extLst>
                </a:gridCol>
                <a:gridCol w="2054942">
                  <a:extLst>
                    <a:ext uri="{9D8B030D-6E8A-4147-A177-3AD203B41FA5}">
                      <a16:colId xmlns:a16="http://schemas.microsoft.com/office/drawing/2014/main" val="1767133630"/>
                    </a:ext>
                  </a:extLst>
                </a:gridCol>
                <a:gridCol w="3077035">
                  <a:extLst>
                    <a:ext uri="{9D8B030D-6E8A-4147-A177-3AD203B41FA5}">
                      <a16:colId xmlns:a16="http://schemas.microsoft.com/office/drawing/2014/main" val="927325803"/>
                    </a:ext>
                  </a:extLst>
                </a:gridCol>
              </a:tblGrid>
              <a:tr h="3852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i="0"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プラン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6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i="0"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ページ単価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6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i="0"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対応領域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6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i="0"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制作期間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6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i="0"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こんな方におすすめ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6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302612"/>
                  </a:ext>
                </a:extLst>
              </a:tr>
              <a:tr h="10232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スタンダードプラン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i="0" dirty="0">
                          <a:solidFill>
                            <a:srgbClr val="1A96F0"/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5,000</a:t>
                      </a:r>
                      <a:r>
                        <a:rPr kumimoji="1" lang="ja-JP" altLang="en-US" sz="1600" b="1" i="0">
                          <a:solidFill>
                            <a:srgbClr val="1A96F0"/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円</a:t>
                      </a:r>
                      <a:r>
                        <a:rPr kumimoji="1" lang="en-US" altLang="ja-JP" sz="1600" b="1" i="0" dirty="0">
                          <a:solidFill>
                            <a:srgbClr val="1A96F0"/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〜</a:t>
                      </a:r>
                      <a:endParaRPr kumimoji="1" lang="ja-JP" altLang="en-US" sz="1100" b="1" i="0">
                        <a:solidFill>
                          <a:srgbClr val="1A96F0"/>
                        </a:solidFill>
                        <a:latin typeface="FUTURA MEDIUM" panose="020B0602020204020303" pitchFamily="34" charset="-79"/>
                        <a:ea typeface="Yu Gothic" panose="020B0400000000000000" pitchFamily="34" charset="-128"/>
                        <a:cs typeface="FUTURA MEDIUM" panose="020B0602020204020303" pitchFamily="34" charset="-79"/>
                      </a:endParaRPr>
                    </a:p>
                  </a:txBody>
                  <a:tcPr marR="25199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ページ調整</a:t>
                      </a:r>
                      <a:endParaRPr kumimoji="1" lang="en-US" altLang="ja-JP" sz="14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UTURA MEDIUM" panose="020B0602020204020303" pitchFamily="34" charset="-79"/>
                        <a:ea typeface="Yu Gothic" panose="020B0400000000000000" pitchFamily="34" charset="-128"/>
                        <a:cs typeface="FUTURA MEDIUM" panose="020B0602020204020303" pitchFamily="34" charset="-79"/>
                      </a:endParaRPr>
                    </a:p>
                    <a:p>
                      <a:pPr algn="ctr"/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リデザイン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2〜7</a:t>
                      </a:r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日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既存の資料があるが、</a:t>
                      </a:r>
                      <a:endParaRPr kumimoji="1" lang="en-US" altLang="ja-JP" sz="14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UTURA MEDIUM" panose="020B0602020204020303" pitchFamily="34" charset="-79"/>
                        <a:ea typeface="Yu Gothic" panose="020B0400000000000000" pitchFamily="34" charset="-128"/>
                        <a:cs typeface="FUTURA MEDIUM" panose="020B0602020204020303" pitchFamily="34" charset="-79"/>
                      </a:endParaRPr>
                    </a:p>
                    <a:p>
                      <a:pPr algn="ctr"/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構成から変えてほしい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115599"/>
                  </a:ext>
                </a:extLst>
              </a:tr>
              <a:tr h="102328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ハイエンドプラン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i="0" dirty="0">
                          <a:solidFill>
                            <a:srgbClr val="1A96F0"/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10,000</a:t>
                      </a:r>
                      <a:r>
                        <a:rPr kumimoji="1" lang="ja-JP" altLang="en-US" sz="1600" b="1" i="0">
                          <a:solidFill>
                            <a:srgbClr val="1A96F0"/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円</a:t>
                      </a:r>
                      <a:r>
                        <a:rPr kumimoji="1" lang="en-US" altLang="ja-JP" sz="1600" b="1" i="0" dirty="0">
                          <a:solidFill>
                            <a:srgbClr val="1A96F0"/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〜</a:t>
                      </a:r>
                      <a:endParaRPr kumimoji="1" lang="ja-JP" altLang="en-US" sz="1600" b="1" i="0">
                        <a:solidFill>
                          <a:srgbClr val="1A96F0"/>
                        </a:solidFill>
                        <a:latin typeface="FUTURA MEDIUM" panose="020B0602020204020303" pitchFamily="34" charset="-79"/>
                        <a:ea typeface="Yu Gothic" panose="020B0400000000000000" pitchFamily="34" charset="-128"/>
                        <a:cs typeface="FUTURA MEDIUM" panose="020B0602020204020303" pitchFamily="34" charset="-79"/>
                      </a:endParaRPr>
                    </a:p>
                  </a:txBody>
                  <a:tcPr marR="25199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ヒアリング</a:t>
                      </a:r>
                      <a:endParaRPr kumimoji="1" lang="en-US" altLang="ja-JP" sz="14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UTURA MEDIUM" panose="020B0602020204020303" pitchFamily="34" charset="-79"/>
                        <a:ea typeface="Yu Gothic" panose="020B0400000000000000" pitchFamily="34" charset="-128"/>
                        <a:cs typeface="FUTURA MEDIUM" panose="020B0602020204020303" pitchFamily="34" charset="-79"/>
                      </a:endParaRPr>
                    </a:p>
                    <a:p>
                      <a:pPr algn="ctr"/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ストーリー設計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5〜10</a:t>
                      </a:r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日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既存の資料の有無に関わらず</a:t>
                      </a:r>
                      <a:endParaRPr kumimoji="1" lang="en-US" altLang="ja-JP" sz="14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UTURA MEDIUM" panose="020B0602020204020303" pitchFamily="34" charset="-79"/>
                        <a:ea typeface="Yu Gothic" panose="020B0400000000000000" pitchFamily="34" charset="-128"/>
                        <a:cs typeface="FUTURA MEDIUM" panose="020B0602020204020303" pitchFamily="34" charset="-79"/>
                      </a:endParaRPr>
                    </a:p>
                    <a:p>
                      <a:pPr algn="ctr"/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構成から提案が欲しい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756345"/>
                  </a:ext>
                </a:extLst>
              </a:tr>
              <a:tr h="102328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カスタムプラン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要相談</a:t>
                      </a:r>
                      <a:endParaRPr kumimoji="1" lang="ja-JP" altLang="en-US" sz="1200" b="1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UTURA MEDIUM" panose="020B0602020204020303" pitchFamily="34" charset="-79"/>
                        <a:ea typeface="Yu Gothic" panose="020B0400000000000000" pitchFamily="34" charset="-128"/>
                        <a:cs typeface="FUTURA MEDIUM" panose="020B0602020204020303" pitchFamily="34" charset="-79"/>
                      </a:endParaRPr>
                    </a:p>
                  </a:txBody>
                  <a:tcPr marL="72000" marR="72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課題解決アプローチの</a:t>
                      </a:r>
                      <a:endParaRPr kumimoji="1" lang="en-US" altLang="ja-JP" sz="14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UTURA MEDIUM" panose="020B0602020204020303" pitchFamily="34" charset="-79"/>
                        <a:ea typeface="Yu Gothic" panose="020B0400000000000000" pitchFamily="34" charset="-128"/>
                        <a:cs typeface="FUTURA MEDIUM" panose="020B0602020204020303" pitchFamily="34" charset="-79"/>
                      </a:endParaRPr>
                    </a:p>
                    <a:p>
                      <a:pPr algn="ctr"/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提案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要相談</a:t>
                      </a:r>
                      <a:endParaRPr kumimoji="1" lang="ja-JP" altLang="en-US" sz="1400" b="1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UTURA MEDIUM" panose="020B0602020204020303" pitchFamily="34" charset="-79"/>
                        <a:ea typeface="Yu Gothic" panose="020B0400000000000000" pitchFamily="34" charset="-128"/>
                        <a:cs typeface="FUTURA MEDIUM" panose="020B0602020204020303" pitchFamily="34" charset="-79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セールス・マーケ領域の課題を</a:t>
                      </a:r>
                      <a:endParaRPr kumimoji="1" lang="en-US" altLang="ja-JP" sz="14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UTURA MEDIUM" panose="020B0602020204020303" pitchFamily="34" charset="-79"/>
                        <a:ea typeface="Yu Gothic" panose="020B0400000000000000" pitchFamily="34" charset="-128"/>
                        <a:cs typeface="FUTURA MEDIUM" panose="020B0602020204020303" pitchFamily="34" charset="-79"/>
                      </a:endParaRPr>
                    </a:p>
                    <a:p>
                      <a:pPr algn="ctr"/>
                      <a:r>
                        <a:rPr kumimoji="1" lang="ja-JP" altLang="en-US" sz="1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MEDIUM" panose="020B0602020204020303" pitchFamily="34" charset="-79"/>
                          <a:ea typeface="Yu Gothic" panose="020B0400000000000000" pitchFamily="34" charset="-128"/>
                          <a:cs typeface="FUTURA MEDIUM" panose="020B0602020204020303" pitchFamily="34" charset="-79"/>
                        </a:rPr>
                        <a:t>コンサル的に支援してほしい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472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758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, 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8F9AD10B-FAD0-F4E9-3D99-303FEF909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158" y="1140670"/>
            <a:ext cx="3296256" cy="1889435"/>
          </a:xfrm>
          <a:prstGeom prst="rect">
            <a:avLst/>
          </a:prstGeom>
        </p:spPr>
      </p:pic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05F197D-FF28-109A-BCE8-E9277D219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2022 CONE inc.</a:t>
            </a:r>
            <a:endParaRPr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71B7E17-6FB7-60F8-7ACB-A458902FC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22</a:t>
            </a:fld>
            <a:endParaRPr lang="ja-JP" altLang="en-US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3E30A63-CAC6-4064-0794-E98AA0E1DBB2}"/>
              </a:ext>
            </a:extLst>
          </p:cNvPr>
          <p:cNvGrpSpPr/>
          <p:nvPr/>
        </p:nvGrpSpPr>
        <p:grpSpPr>
          <a:xfrm>
            <a:off x="587373" y="2850018"/>
            <a:ext cx="11017251" cy="2017135"/>
            <a:chOff x="587373" y="3019475"/>
            <a:chExt cx="11017251" cy="2017135"/>
          </a:xfrm>
        </p:grpSpPr>
        <p:sp>
          <p:nvSpPr>
            <p:cNvPr id="5" name="角丸四角形 4">
              <a:extLst>
                <a:ext uri="{FF2B5EF4-FFF2-40B4-BE49-F238E27FC236}">
                  <a16:creationId xmlns:a16="http://schemas.microsoft.com/office/drawing/2014/main" id="{4C98A171-3C34-3C5E-5234-9439BAA13976}"/>
                </a:ext>
              </a:extLst>
            </p:cNvPr>
            <p:cNvSpPr/>
            <p:nvPr/>
          </p:nvSpPr>
          <p:spPr>
            <a:xfrm>
              <a:off x="587373" y="3019475"/>
              <a:ext cx="11017251" cy="927582"/>
            </a:xfrm>
            <a:prstGeom prst="roundRect">
              <a:avLst>
                <a:gd name="adj" fmla="val 0"/>
              </a:avLst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spc="300">
                  <a:solidFill>
                    <a:schemeClr val="bg1"/>
                  </a:solidFill>
                  <a:latin typeface="Futura" panose="020B0602020204020303" pitchFamily="34" charset="-79"/>
                  <a:ea typeface="Yu Gothic" panose="020B0400000000000000" pitchFamily="34" charset="-128"/>
                  <a:cs typeface="Futura" panose="020B0602020204020303" pitchFamily="34" charset="-79"/>
                </a:rPr>
                <a:t>ご不明点はお気軽にご相談くださいませ。</a:t>
              </a:r>
              <a:endParaRPr lang="en-US" altLang="ja-JP" sz="2000" b="1" spc="300" dirty="0">
                <a:solidFill>
                  <a:schemeClr val="bg1"/>
                </a:solidFill>
                <a:latin typeface="Futura" panose="020B0602020204020303" pitchFamily="34" charset="-79"/>
                <a:ea typeface="Yu Gothic" panose="020B0400000000000000" pitchFamily="34" charset="-128"/>
                <a:cs typeface="Futura" panose="020B0602020204020303" pitchFamily="34" charset="-79"/>
              </a:endParaRPr>
            </a:p>
            <a:p>
              <a:pPr algn="ctr">
                <a:spcBef>
                  <a:spcPts val="600"/>
                </a:spcBef>
              </a:pPr>
              <a:r>
                <a:rPr lang="ja-JP" altLang="en-US" sz="2000" b="1" spc="300">
                  <a:solidFill>
                    <a:schemeClr val="bg1"/>
                  </a:solidFill>
                  <a:latin typeface="Futura" panose="020B0602020204020303" pitchFamily="34" charset="-79"/>
                  <a:ea typeface="Yu Gothic" panose="020B0400000000000000" pitchFamily="34" charset="-128"/>
                  <a:cs typeface="Futura" panose="020B0602020204020303" pitchFamily="34" charset="-79"/>
                </a:rPr>
                <a:t>打ち合わせのご予約も可能です。</a:t>
              </a:r>
              <a:endParaRPr lang="en-US" altLang="ja-JP" sz="2000" b="1" spc="300" dirty="0">
                <a:solidFill>
                  <a:schemeClr val="bg1"/>
                </a:solidFill>
                <a:latin typeface="Futura" panose="020B0602020204020303" pitchFamily="34" charset="-79"/>
                <a:ea typeface="Yu Gothic" panose="020B0400000000000000" pitchFamily="34" charset="-128"/>
                <a:cs typeface="Futura" panose="020B0602020204020303" pitchFamily="34" charset="-79"/>
              </a:endParaRPr>
            </a:p>
          </p:txBody>
        </p:sp>
        <p:sp>
          <p:nvSpPr>
            <p:cNvPr id="7" name="角丸四角形 6">
              <a:extLst>
                <a:ext uri="{FF2B5EF4-FFF2-40B4-BE49-F238E27FC236}">
                  <a16:creationId xmlns:a16="http://schemas.microsoft.com/office/drawing/2014/main" id="{9B36C382-D82D-49DF-05BC-1BFC6AB2DEA4}"/>
                </a:ext>
              </a:extLst>
            </p:cNvPr>
            <p:cNvSpPr/>
            <p:nvPr/>
          </p:nvSpPr>
          <p:spPr>
            <a:xfrm>
              <a:off x="3080527" y="4491541"/>
              <a:ext cx="6063473" cy="545069"/>
            </a:xfrm>
            <a:prstGeom prst="roundRect">
              <a:avLst>
                <a:gd name="adj" fmla="val 11873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72000" rtlCol="0" anchor="ctr"/>
            <a:lstStyle/>
            <a:p>
              <a:pPr algn="ctr">
                <a:spcBef>
                  <a:spcPts val="300"/>
                </a:spcBef>
              </a:pPr>
              <a:r>
                <a:rPr lang="ja-JP" altLang="en-US" sz="1600" b="1">
                  <a:solidFill>
                    <a:schemeClr val="bg1"/>
                  </a:solidFill>
                  <a:latin typeface="FUTURA MEDIUM" panose="020B0602020204020303" pitchFamily="34" charset="-79"/>
                  <a:ea typeface="Yu Gothic" panose="020B0400000000000000" pitchFamily="34" charset="-128"/>
                  <a:cs typeface="FUTURA MEDIUM" panose="020B0602020204020303" pitchFamily="34" charset="-79"/>
                </a:rPr>
                <a:t>　「</a:t>
              </a:r>
              <a:r>
                <a:rPr lang="en-US" altLang="ja-JP" sz="1600" b="1" dirty="0">
                  <a:solidFill>
                    <a:schemeClr val="bg1"/>
                  </a:solidFill>
                  <a:latin typeface="FUTURA MEDIUM" panose="020B0602020204020303" pitchFamily="34" charset="-79"/>
                  <a:ea typeface="Yu Gothic" panose="020B0400000000000000" pitchFamily="34" charset="-128"/>
                  <a:cs typeface="FUTURA MEDIUM" panose="020B0602020204020303" pitchFamily="34" charset="-79"/>
                </a:rPr>
                <a:t>c-slide</a:t>
              </a:r>
              <a:r>
                <a:rPr lang="ja-JP" altLang="en-US" sz="1600" b="1">
                  <a:solidFill>
                    <a:schemeClr val="bg1"/>
                  </a:solidFill>
                  <a:latin typeface="FUTURA MEDIUM" panose="020B0602020204020303" pitchFamily="34" charset="-79"/>
                  <a:ea typeface="Yu Gothic" panose="020B0400000000000000" pitchFamily="34" charset="-128"/>
                  <a:cs typeface="FUTURA MEDIUM" panose="020B0602020204020303" pitchFamily="34" charset="-79"/>
                </a:rPr>
                <a:t>」もしくは「シースライド」で検索！</a:t>
              </a:r>
            </a:p>
          </p:txBody>
        </p:sp>
      </p:grpSp>
      <p:pic>
        <p:nvPicPr>
          <p:cNvPr id="11" name="グラフィックス 10" descr="拡大鏡 単色塗りつぶし">
            <a:extLst>
              <a:ext uri="{FF2B5EF4-FFF2-40B4-BE49-F238E27FC236}">
                <a16:creationId xmlns:a16="http://schemas.microsoft.com/office/drawing/2014/main" id="{DFFCA9FE-79F0-3F30-0D68-A9FDB15E3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9925" y="4423170"/>
            <a:ext cx="348857" cy="3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70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0339C2-9889-E594-4CFD-DF555AFC4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サービス概要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FDAEA-890F-331B-386C-024213C00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〇〇を解決する〇〇サービスです。</a:t>
            </a:r>
            <a:endParaRPr kumimoji="1" lang="en-US" altLang="ja-JP" dirty="0"/>
          </a:p>
          <a:p>
            <a:r>
              <a:rPr lang="ja-JP" altLang="en-US"/>
              <a:t>〇〇</a:t>
            </a:r>
            <a:r>
              <a:rPr kumimoji="1" lang="ja-JP" altLang="en-US"/>
              <a:t>独自のナレッジを活かし、〇〇スキルの標準化と底上げを実現します。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3E7C97-B52B-D27E-E399-C7EBCCABE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2022 CONE inc.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7F00C75-7602-7050-287F-9A7BB500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3</a:t>
            </a:fld>
            <a:endParaRPr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DA8A50B-E8B6-6A7D-23A2-C782F9692AAE}"/>
              </a:ext>
            </a:extLst>
          </p:cNvPr>
          <p:cNvGrpSpPr/>
          <p:nvPr/>
        </p:nvGrpSpPr>
        <p:grpSpPr>
          <a:xfrm>
            <a:off x="547621" y="2311038"/>
            <a:ext cx="7563446" cy="3630200"/>
            <a:chOff x="547621" y="2655168"/>
            <a:chExt cx="7563446" cy="3630200"/>
          </a:xfrm>
        </p:grpSpPr>
        <p:sp>
          <p:nvSpPr>
            <p:cNvPr id="7" name="角丸四角形 6">
              <a:extLst>
                <a:ext uri="{FF2B5EF4-FFF2-40B4-BE49-F238E27FC236}">
                  <a16:creationId xmlns:a16="http://schemas.microsoft.com/office/drawing/2014/main" id="{191E382C-5EE0-F7E5-8E63-C69387AEE1D6}"/>
                </a:ext>
              </a:extLst>
            </p:cNvPr>
            <p:cNvSpPr/>
            <p:nvPr/>
          </p:nvSpPr>
          <p:spPr>
            <a:xfrm>
              <a:off x="547621" y="2655168"/>
              <a:ext cx="7563446" cy="1742957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>
                <a:spcBef>
                  <a:spcPts val="600"/>
                </a:spcBef>
              </a:pPr>
              <a:r>
                <a:rPr lang="ja-JP" altLang="en-US" sz="3200" b="1" spc="600">
                  <a:solidFill>
                    <a:srgbClr val="1A96F0"/>
                  </a:solidFill>
                  <a:latin typeface="FUTURA MEDIUM" panose="020B0602020204020303" pitchFamily="34" charset="-79"/>
                  <a:ea typeface="Yu Gothic" panose="020B0400000000000000" pitchFamily="34" charset="-128"/>
                  <a:cs typeface="FUTURA MEDIUM" panose="020B0602020204020303" pitchFamily="34" charset="-79"/>
                </a:rPr>
                <a:t>〇〇によって</a:t>
              </a:r>
              <a:endParaRPr lang="en-US" altLang="ja-JP" sz="3200" b="1" spc="600" dirty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endParaRPr>
            </a:p>
            <a:p>
              <a:pPr>
                <a:spcBef>
                  <a:spcPts val="600"/>
                </a:spcBef>
              </a:pPr>
              <a:r>
                <a:rPr lang="en-US" altLang="ja-JP" sz="3200" b="1" spc="600" dirty="0">
                  <a:solidFill>
                    <a:srgbClr val="1A96F0"/>
                  </a:solidFill>
                  <a:latin typeface="FUTURA MEDIUM" panose="020B0602020204020303" pitchFamily="34" charset="-79"/>
                  <a:ea typeface="Yu Gothic" panose="020B0400000000000000" pitchFamily="34" charset="-128"/>
                  <a:cs typeface="FUTURA MEDIUM" panose="020B0602020204020303" pitchFamily="34" charset="-79"/>
                </a:rPr>
                <a:t>XXXX</a:t>
              </a:r>
              <a:r>
                <a:rPr lang="ja-JP" altLang="en-US" sz="3200" b="1" spc="600">
                  <a:solidFill>
                    <a:srgbClr val="1A96F0"/>
                  </a:solidFill>
                  <a:latin typeface="FUTURA MEDIUM" panose="020B0602020204020303" pitchFamily="34" charset="-79"/>
                  <a:ea typeface="Yu Gothic" panose="020B0400000000000000" pitchFamily="34" charset="-128"/>
                  <a:cs typeface="FUTURA MEDIUM" panose="020B0602020204020303" pitchFamily="34" charset="-79"/>
                </a:rPr>
                <a:t>の〇〇を解決する</a:t>
              </a:r>
              <a:endParaRPr lang="en-US" altLang="ja-JP" sz="3200" b="1" spc="600" dirty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endParaRP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5A47309D-FFF3-AC01-24CD-1082734DE840}"/>
                </a:ext>
              </a:extLst>
            </p:cNvPr>
            <p:cNvGrpSpPr/>
            <p:nvPr/>
          </p:nvGrpSpPr>
          <p:grpSpPr>
            <a:xfrm>
              <a:off x="567011" y="4724938"/>
              <a:ext cx="5528989" cy="1560430"/>
              <a:chOff x="567011" y="4724938"/>
              <a:chExt cx="5528989" cy="1560430"/>
            </a:xfrm>
          </p:grpSpPr>
          <p:pic>
            <p:nvPicPr>
              <p:cNvPr id="9" name="グラフィックス 8" descr="バッジ: チェックマーク 1 単色塗りつぶし">
                <a:extLst>
                  <a:ext uri="{FF2B5EF4-FFF2-40B4-BE49-F238E27FC236}">
                    <a16:creationId xmlns:a16="http://schemas.microsoft.com/office/drawing/2014/main" id="{CE4003EE-9FD8-3264-A8B6-9D8520673F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67011" y="4744328"/>
                <a:ext cx="387795" cy="387795"/>
              </a:xfrm>
              <a:prstGeom prst="rect">
                <a:avLst/>
              </a:prstGeom>
            </p:spPr>
          </p:pic>
          <p:pic>
            <p:nvPicPr>
              <p:cNvPr id="10" name="グラフィックス 9" descr="バッジ: チェックマーク 1 単色塗りつぶし">
                <a:extLst>
                  <a:ext uri="{FF2B5EF4-FFF2-40B4-BE49-F238E27FC236}">
                    <a16:creationId xmlns:a16="http://schemas.microsoft.com/office/drawing/2014/main" id="{ACFCC166-4D31-1C28-4E37-9A0B8FFC6D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67011" y="5311256"/>
                <a:ext cx="387795" cy="387795"/>
              </a:xfrm>
              <a:prstGeom prst="rect">
                <a:avLst/>
              </a:prstGeom>
            </p:spPr>
          </p:pic>
          <p:pic>
            <p:nvPicPr>
              <p:cNvPr id="11" name="グラフィックス 10" descr="バッジ: チェックマーク 1 単色塗りつぶし">
                <a:extLst>
                  <a:ext uri="{FF2B5EF4-FFF2-40B4-BE49-F238E27FC236}">
                    <a16:creationId xmlns:a16="http://schemas.microsoft.com/office/drawing/2014/main" id="{80547E8D-B7ED-B0DA-D10A-68B39C6387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67011" y="5878184"/>
                <a:ext cx="387795" cy="387795"/>
              </a:xfrm>
              <a:prstGeom prst="rect">
                <a:avLst/>
              </a:prstGeom>
            </p:spPr>
          </p:pic>
          <p:sp>
            <p:nvSpPr>
              <p:cNvPr id="12" name="角丸四角形 11">
                <a:extLst>
                  <a:ext uri="{FF2B5EF4-FFF2-40B4-BE49-F238E27FC236}">
                    <a16:creationId xmlns:a16="http://schemas.microsoft.com/office/drawing/2014/main" id="{A506ECAF-DE42-2A84-A66D-AD7E6A72CBAD}"/>
                  </a:ext>
                </a:extLst>
              </p:cNvPr>
              <p:cNvSpPr/>
              <p:nvPr/>
            </p:nvSpPr>
            <p:spPr>
              <a:xfrm>
                <a:off x="1067166" y="4724938"/>
                <a:ext cx="5028834" cy="426574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>
                  <a:spcBef>
                    <a:spcPts val="600"/>
                  </a:spcBef>
                </a:pPr>
                <a:r>
                  <a:rPr lang="ja-JP" alt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UTURA MEDIUM" panose="020B0602020204020303" pitchFamily="34" charset="-79"/>
                    <a:ea typeface="Yu Gothic" panose="020B0400000000000000" pitchFamily="34" charset="-128"/>
                    <a:cs typeface="FUTURA MEDIUM" panose="020B0602020204020303" pitchFamily="34" charset="-79"/>
                  </a:rPr>
                  <a:t>〇〇スキル・ノウハウの属人化を解消</a:t>
                </a:r>
              </a:p>
            </p:txBody>
          </p:sp>
          <p:sp>
            <p:nvSpPr>
              <p:cNvPr id="13" name="角丸四角形 12">
                <a:extLst>
                  <a:ext uri="{FF2B5EF4-FFF2-40B4-BE49-F238E27FC236}">
                    <a16:creationId xmlns:a16="http://schemas.microsoft.com/office/drawing/2014/main" id="{123726E1-778A-9F99-D36B-A47FBB57A304}"/>
                  </a:ext>
                </a:extLst>
              </p:cNvPr>
              <p:cNvSpPr/>
              <p:nvPr/>
            </p:nvSpPr>
            <p:spPr>
              <a:xfrm>
                <a:off x="1067166" y="5291867"/>
                <a:ext cx="5028834" cy="426574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>
                  <a:spcBef>
                    <a:spcPts val="600"/>
                  </a:spcBef>
                </a:pPr>
                <a:r>
                  <a:rPr lang="ja-JP" alt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UTURA MEDIUM" panose="020B0602020204020303" pitchFamily="34" charset="-79"/>
                    <a:ea typeface="Yu Gothic" panose="020B0400000000000000" pitchFamily="34" charset="-128"/>
                    <a:cs typeface="FUTURA MEDIUM" panose="020B0602020204020303" pitchFamily="34" charset="-79"/>
                  </a:rPr>
                  <a:t>〇〇の時間と工数の大幅な削減</a:t>
                </a:r>
              </a:p>
            </p:txBody>
          </p:sp>
          <p:sp>
            <p:nvSpPr>
              <p:cNvPr id="14" name="角丸四角形 13">
                <a:extLst>
                  <a:ext uri="{FF2B5EF4-FFF2-40B4-BE49-F238E27FC236}">
                    <a16:creationId xmlns:a16="http://schemas.microsoft.com/office/drawing/2014/main" id="{E08B8288-6EB0-1CE1-0BCE-8A8BEAFA8E8D}"/>
                  </a:ext>
                </a:extLst>
              </p:cNvPr>
              <p:cNvSpPr/>
              <p:nvPr/>
            </p:nvSpPr>
            <p:spPr>
              <a:xfrm>
                <a:off x="1067166" y="5858794"/>
                <a:ext cx="5028834" cy="426574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>
                  <a:spcBef>
                    <a:spcPts val="600"/>
                  </a:spcBef>
                </a:pPr>
                <a:r>
                  <a:rPr lang="ja-JP" alt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UTURA MEDIUM" panose="020B0602020204020303" pitchFamily="34" charset="-79"/>
                    <a:ea typeface="Yu Gothic" panose="020B0400000000000000" pitchFamily="34" charset="-128"/>
                    <a:cs typeface="FUTURA MEDIUM" panose="020B0602020204020303" pitchFamily="34" charset="-79"/>
                  </a:rPr>
                  <a:t>〇〇によってで、受注率が向上</a:t>
                </a:r>
              </a:p>
            </p:txBody>
          </p:sp>
        </p:grpSp>
      </p:grpSp>
      <p:pic>
        <p:nvPicPr>
          <p:cNvPr id="15" name="図 14" descr="コンピューターの画面&#10;&#10;自動的に生成された説明">
            <a:extLst>
              <a:ext uri="{FF2B5EF4-FFF2-40B4-BE49-F238E27FC236}">
                <a16:creationId xmlns:a16="http://schemas.microsoft.com/office/drawing/2014/main" id="{CEA90410-9F6D-9A81-F008-16C79FBBF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287" y="1848795"/>
            <a:ext cx="7456170" cy="54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86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592B5B-335B-5B4C-820C-1E855EA88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支援実績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5D04C5-2CB9-834C-A442-CDF6C546B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サービス立ち上げから累計〇〇社以上の〇〇業務を支援しています。</a:t>
            </a:r>
            <a:endParaRPr lang="en-US" altLang="ja-JP" dirty="0"/>
          </a:p>
          <a:p>
            <a:r>
              <a:rPr kumimoji="1" lang="ja-JP" altLang="en-US"/>
              <a:t>エンタープライズからスタートアップまで、あらゆる企業の支援実績があります。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BFA119-669C-234E-9940-368B46114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2022 CONE inc.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34D072A-D841-6343-94F0-DDA9612FA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29" name="角丸四角形 28">
            <a:extLst>
              <a:ext uri="{FF2B5EF4-FFF2-40B4-BE49-F238E27FC236}">
                <a16:creationId xmlns:a16="http://schemas.microsoft.com/office/drawing/2014/main" id="{72A2D375-1CEF-2979-2BAB-0D17CF4C0288}"/>
              </a:ext>
            </a:extLst>
          </p:cNvPr>
          <p:cNvSpPr/>
          <p:nvPr/>
        </p:nvSpPr>
        <p:spPr>
          <a:xfrm>
            <a:off x="6225914" y="2168524"/>
            <a:ext cx="5523173" cy="42487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tlCol="0" anchor="t"/>
          <a:lstStyle/>
          <a:p>
            <a:pPr>
              <a:spcBef>
                <a:spcPts val="300"/>
              </a:spcBef>
            </a:pPr>
            <a:r>
              <a:rPr lang="ja-JP" altLang="en-US" sz="1400" b="1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取引先企業</a:t>
            </a:r>
            <a:endParaRPr lang="en-US" altLang="ja-JP" sz="1400" b="1" dirty="0">
              <a:solidFill>
                <a:srgbClr val="1A96F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300"/>
              </a:spcBef>
            </a:pPr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※</a:t>
            </a:r>
            <a:r>
              <a:rPr lang="ja-JP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一部抜粋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37" name="角丸四角形 36">
            <a:extLst>
              <a:ext uri="{FF2B5EF4-FFF2-40B4-BE49-F238E27FC236}">
                <a16:creationId xmlns:a16="http://schemas.microsoft.com/office/drawing/2014/main" id="{E6E4B861-AFBC-9090-B404-7F2B94587DF6}"/>
              </a:ext>
            </a:extLst>
          </p:cNvPr>
          <p:cNvSpPr/>
          <p:nvPr/>
        </p:nvSpPr>
        <p:spPr>
          <a:xfrm>
            <a:off x="442913" y="2168524"/>
            <a:ext cx="5523172" cy="42487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tlCol="0" anchor="t"/>
          <a:lstStyle/>
          <a:p>
            <a:pPr>
              <a:spcBef>
                <a:spcPts val="300"/>
              </a:spcBef>
            </a:pPr>
            <a:r>
              <a:rPr lang="ja-JP" altLang="en-US" sz="1400" b="1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支援企業数</a:t>
            </a:r>
            <a:r>
              <a:rPr kumimoji="1" lang="ja-JP" altLang="en-US" sz="1400" b="1">
                <a:solidFill>
                  <a:srgbClr val="1A96F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推移</a:t>
            </a:r>
          </a:p>
          <a:p>
            <a:pPr>
              <a:spcBef>
                <a:spcPts val="300"/>
              </a:spcBef>
            </a:pPr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 Medium" panose="020B0400000000000000" pitchFamily="34" charset="-128"/>
                <a:cs typeface="Futura Medium" panose="020B0602020204020303" pitchFamily="34" charset="-79"/>
              </a:rPr>
              <a:t>※2022</a:t>
            </a:r>
            <a:r>
              <a:rPr lang="ja-JP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 Medium" panose="020B0400000000000000" pitchFamily="34" charset="-128"/>
                <a:cs typeface="Futura Medium" panose="020B0602020204020303" pitchFamily="34" charset="-79"/>
              </a:rPr>
              <a:t>年 </a:t>
            </a:r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 Medium" panose="020B0400000000000000" pitchFamily="34" charset="-128"/>
                <a:cs typeface="Futura Medium" panose="020B0602020204020303" pitchFamily="34" charset="-79"/>
              </a:rPr>
              <a:t>5</a:t>
            </a:r>
            <a:r>
              <a:rPr lang="ja-JP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 Medium" panose="020B0400000000000000" pitchFamily="34" charset="-128"/>
                <a:cs typeface="Futura Medium" panose="020B0602020204020303" pitchFamily="34" charset="-79"/>
              </a:rPr>
              <a:t>月時点</a:t>
            </a:r>
            <a:endParaRPr kumimoji="1" lang="ja-JP" altLang="en-US" sz="90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 Medium" panose="020B0400000000000000" pitchFamily="34" charset="-128"/>
              <a:cs typeface="Futura Medium" panose="020B0602020204020303" pitchFamily="34" charset="-79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906ECBD-7195-64E0-389B-11E93BF9E1B7}"/>
              </a:ext>
            </a:extLst>
          </p:cNvPr>
          <p:cNvGrpSpPr/>
          <p:nvPr/>
        </p:nvGrpSpPr>
        <p:grpSpPr>
          <a:xfrm>
            <a:off x="6588645" y="2955912"/>
            <a:ext cx="4792337" cy="396370"/>
            <a:chOff x="6643171" y="3029939"/>
            <a:chExt cx="6354089" cy="525541"/>
          </a:xfrm>
          <a:solidFill>
            <a:schemeClr val="bg1">
              <a:lumMod val="85000"/>
            </a:schemeClr>
          </a:solidFill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C84AF167-98AF-C242-388E-6D098AAA0926}"/>
                </a:ext>
              </a:extLst>
            </p:cNvPr>
            <p:cNvSpPr/>
            <p:nvPr/>
          </p:nvSpPr>
          <p:spPr>
            <a:xfrm>
              <a:off x="6643171" y="3029939"/>
              <a:ext cx="1421176" cy="525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F912BC62-E65B-A050-FFA0-DA224C022350}"/>
                </a:ext>
              </a:extLst>
            </p:cNvPr>
            <p:cNvSpPr/>
            <p:nvPr/>
          </p:nvSpPr>
          <p:spPr>
            <a:xfrm>
              <a:off x="8287475" y="3029939"/>
              <a:ext cx="1421176" cy="525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6383F85B-52FE-589F-02DA-BE09D8F3D667}"/>
                </a:ext>
              </a:extLst>
            </p:cNvPr>
            <p:cNvSpPr/>
            <p:nvPr/>
          </p:nvSpPr>
          <p:spPr>
            <a:xfrm>
              <a:off x="9931779" y="3029939"/>
              <a:ext cx="1421176" cy="525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C1CBFFC3-B708-8867-F14E-1EFD4D85BE5A}"/>
                </a:ext>
              </a:extLst>
            </p:cNvPr>
            <p:cNvSpPr/>
            <p:nvPr/>
          </p:nvSpPr>
          <p:spPr>
            <a:xfrm>
              <a:off x="11576084" y="3029939"/>
              <a:ext cx="1421176" cy="525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7DB930A4-CB8B-59E1-727C-D861A5890FEC}"/>
              </a:ext>
            </a:extLst>
          </p:cNvPr>
          <p:cNvGrpSpPr/>
          <p:nvPr/>
        </p:nvGrpSpPr>
        <p:grpSpPr>
          <a:xfrm>
            <a:off x="6588645" y="3645023"/>
            <a:ext cx="4792337" cy="396370"/>
            <a:chOff x="6643171" y="3029939"/>
            <a:chExt cx="6354089" cy="525541"/>
          </a:xfrm>
          <a:solidFill>
            <a:schemeClr val="bg1">
              <a:lumMod val="85000"/>
            </a:schemeClr>
          </a:solidFill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0EC85999-06CE-C24A-EE7B-B7D2EC3881C8}"/>
                </a:ext>
              </a:extLst>
            </p:cNvPr>
            <p:cNvSpPr/>
            <p:nvPr/>
          </p:nvSpPr>
          <p:spPr>
            <a:xfrm>
              <a:off x="6643171" y="3029939"/>
              <a:ext cx="1421176" cy="525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DEA924A2-C250-0A3B-2353-49F2DFE513D4}"/>
                </a:ext>
              </a:extLst>
            </p:cNvPr>
            <p:cNvSpPr/>
            <p:nvPr/>
          </p:nvSpPr>
          <p:spPr>
            <a:xfrm>
              <a:off x="8287475" y="3029939"/>
              <a:ext cx="1421176" cy="525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6822D12F-B99D-FE3F-82D3-D9D1BD884797}"/>
                </a:ext>
              </a:extLst>
            </p:cNvPr>
            <p:cNvSpPr/>
            <p:nvPr/>
          </p:nvSpPr>
          <p:spPr>
            <a:xfrm>
              <a:off x="9931779" y="3029939"/>
              <a:ext cx="1421176" cy="525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432770DB-A505-7E43-99DB-889AD09071B7}"/>
                </a:ext>
              </a:extLst>
            </p:cNvPr>
            <p:cNvSpPr/>
            <p:nvPr/>
          </p:nvSpPr>
          <p:spPr>
            <a:xfrm>
              <a:off x="11576084" y="3029939"/>
              <a:ext cx="1421176" cy="525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9D4B6A51-EF43-2868-974C-BBA33D7383CC}"/>
              </a:ext>
            </a:extLst>
          </p:cNvPr>
          <p:cNvGrpSpPr/>
          <p:nvPr/>
        </p:nvGrpSpPr>
        <p:grpSpPr>
          <a:xfrm>
            <a:off x="6588645" y="4334134"/>
            <a:ext cx="4792337" cy="396370"/>
            <a:chOff x="6643171" y="3029939"/>
            <a:chExt cx="6354089" cy="525541"/>
          </a:xfrm>
          <a:solidFill>
            <a:schemeClr val="bg1">
              <a:lumMod val="85000"/>
            </a:schemeClr>
          </a:solidFill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F22798E1-C9C4-6E91-8706-8C91A7AC4838}"/>
                </a:ext>
              </a:extLst>
            </p:cNvPr>
            <p:cNvSpPr/>
            <p:nvPr/>
          </p:nvSpPr>
          <p:spPr>
            <a:xfrm>
              <a:off x="6643171" y="3029939"/>
              <a:ext cx="1421176" cy="525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26522135-9C90-F89B-F93B-EA9A2F8622D6}"/>
                </a:ext>
              </a:extLst>
            </p:cNvPr>
            <p:cNvSpPr/>
            <p:nvPr/>
          </p:nvSpPr>
          <p:spPr>
            <a:xfrm>
              <a:off x="8287475" y="3029939"/>
              <a:ext cx="1421176" cy="525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05F660FB-ABB3-7AF0-1578-4455EE4890F7}"/>
                </a:ext>
              </a:extLst>
            </p:cNvPr>
            <p:cNvSpPr/>
            <p:nvPr/>
          </p:nvSpPr>
          <p:spPr>
            <a:xfrm>
              <a:off x="9931779" y="3029939"/>
              <a:ext cx="1421176" cy="525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71B59106-A9AD-20A9-795D-D219A0014B63}"/>
                </a:ext>
              </a:extLst>
            </p:cNvPr>
            <p:cNvSpPr/>
            <p:nvPr/>
          </p:nvSpPr>
          <p:spPr>
            <a:xfrm>
              <a:off x="11576084" y="3029939"/>
              <a:ext cx="1421176" cy="525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A82D1EDE-2229-EA41-EDAC-D163200F5C34}"/>
              </a:ext>
            </a:extLst>
          </p:cNvPr>
          <p:cNvGrpSpPr/>
          <p:nvPr/>
        </p:nvGrpSpPr>
        <p:grpSpPr>
          <a:xfrm>
            <a:off x="6588645" y="5023245"/>
            <a:ext cx="4792337" cy="396370"/>
            <a:chOff x="6643171" y="3029939"/>
            <a:chExt cx="6354089" cy="525541"/>
          </a:xfrm>
          <a:solidFill>
            <a:schemeClr val="bg1">
              <a:lumMod val="85000"/>
            </a:schemeClr>
          </a:solidFill>
        </p:grpSpPr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B471292A-BBE6-5C2D-EA45-A5B5684623C6}"/>
                </a:ext>
              </a:extLst>
            </p:cNvPr>
            <p:cNvSpPr/>
            <p:nvPr/>
          </p:nvSpPr>
          <p:spPr>
            <a:xfrm>
              <a:off x="6643171" y="3029939"/>
              <a:ext cx="1421176" cy="525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F14B8867-BBE3-DE19-A78C-AB5AE24B6DF4}"/>
                </a:ext>
              </a:extLst>
            </p:cNvPr>
            <p:cNvSpPr/>
            <p:nvPr/>
          </p:nvSpPr>
          <p:spPr>
            <a:xfrm>
              <a:off x="8287475" y="3029939"/>
              <a:ext cx="1421176" cy="525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4FF53030-8423-220B-1531-7054BC89D923}"/>
                </a:ext>
              </a:extLst>
            </p:cNvPr>
            <p:cNvSpPr/>
            <p:nvPr/>
          </p:nvSpPr>
          <p:spPr>
            <a:xfrm>
              <a:off x="9931779" y="3029939"/>
              <a:ext cx="1421176" cy="525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E622EDC4-2A5B-6BF6-7CEF-E4544BA14FE1}"/>
                </a:ext>
              </a:extLst>
            </p:cNvPr>
            <p:cNvSpPr/>
            <p:nvPr/>
          </p:nvSpPr>
          <p:spPr>
            <a:xfrm>
              <a:off x="11576084" y="3029939"/>
              <a:ext cx="1421176" cy="525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497EE1B7-0FC4-7843-BF6C-479E77844540}"/>
              </a:ext>
            </a:extLst>
          </p:cNvPr>
          <p:cNvGrpSpPr/>
          <p:nvPr/>
        </p:nvGrpSpPr>
        <p:grpSpPr>
          <a:xfrm>
            <a:off x="6588645" y="5712358"/>
            <a:ext cx="4792337" cy="396370"/>
            <a:chOff x="6643171" y="3029939"/>
            <a:chExt cx="6354089" cy="525541"/>
          </a:xfrm>
          <a:solidFill>
            <a:schemeClr val="bg1">
              <a:lumMod val="85000"/>
            </a:schemeClr>
          </a:solidFill>
        </p:grpSpPr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2801519E-9873-213F-FD97-A41A8A6787A4}"/>
                </a:ext>
              </a:extLst>
            </p:cNvPr>
            <p:cNvSpPr/>
            <p:nvPr/>
          </p:nvSpPr>
          <p:spPr>
            <a:xfrm>
              <a:off x="6643171" y="3029939"/>
              <a:ext cx="1421176" cy="525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0EE1F812-7FEF-D2E0-373B-95B66C3D6B29}"/>
                </a:ext>
              </a:extLst>
            </p:cNvPr>
            <p:cNvSpPr/>
            <p:nvPr/>
          </p:nvSpPr>
          <p:spPr>
            <a:xfrm>
              <a:off x="8287475" y="3029939"/>
              <a:ext cx="1421176" cy="525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4C8B9B59-C484-112A-5288-BDA210D2EAC7}"/>
                </a:ext>
              </a:extLst>
            </p:cNvPr>
            <p:cNvSpPr/>
            <p:nvPr/>
          </p:nvSpPr>
          <p:spPr>
            <a:xfrm>
              <a:off x="9931779" y="3029939"/>
              <a:ext cx="1421176" cy="525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79619796-93AA-2EC6-24EB-81AEBCC37AB2}"/>
                </a:ext>
              </a:extLst>
            </p:cNvPr>
            <p:cNvSpPr/>
            <p:nvPr/>
          </p:nvSpPr>
          <p:spPr>
            <a:xfrm>
              <a:off x="11576084" y="3029939"/>
              <a:ext cx="1421176" cy="525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3" name="角丸四角形 62">
            <a:extLst>
              <a:ext uri="{FF2B5EF4-FFF2-40B4-BE49-F238E27FC236}">
                <a16:creationId xmlns:a16="http://schemas.microsoft.com/office/drawing/2014/main" id="{15C85DA9-F1FB-FC5F-5556-3EAEAF8D4960}"/>
              </a:ext>
            </a:extLst>
          </p:cNvPr>
          <p:cNvSpPr/>
          <p:nvPr/>
        </p:nvSpPr>
        <p:spPr>
          <a:xfrm>
            <a:off x="883822" y="5512860"/>
            <a:ext cx="391658" cy="43341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FUTURA MEDIUM" panose="020B0602020204020303" pitchFamily="34" charset="-79"/>
              </a:rPr>
              <a:t>10</a:t>
            </a:r>
            <a:r>
              <a:rPr lang="ja-JP" altLang="en-US" sz="11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FUTURA MEDIUM" panose="020B0602020204020303" pitchFamily="34" charset="-79"/>
              </a:rPr>
              <a:t>社</a:t>
            </a:r>
          </a:p>
        </p:txBody>
      </p:sp>
      <p:sp>
        <p:nvSpPr>
          <p:cNvPr id="64" name="角丸四角形 63">
            <a:extLst>
              <a:ext uri="{FF2B5EF4-FFF2-40B4-BE49-F238E27FC236}">
                <a16:creationId xmlns:a16="http://schemas.microsoft.com/office/drawing/2014/main" id="{A565C4FB-C1B7-B252-C97E-0A29EB13CBC4}"/>
              </a:ext>
            </a:extLst>
          </p:cNvPr>
          <p:cNvSpPr/>
          <p:nvPr/>
        </p:nvSpPr>
        <p:spPr>
          <a:xfrm>
            <a:off x="856550" y="5946274"/>
            <a:ext cx="413184" cy="16283"/>
          </a:xfrm>
          <a:prstGeom prst="roundRect">
            <a:avLst>
              <a:gd name="adj" fmla="val 0"/>
            </a:avLst>
          </a:prstGeom>
          <a:solidFill>
            <a:srgbClr val="1A9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角丸四角形 65">
            <a:extLst>
              <a:ext uri="{FF2B5EF4-FFF2-40B4-BE49-F238E27FC236}">
                <a16:creationId xmlns:a16="http://schemas.microsoft.com/office/drawing/2014/main" id="{EF0E38BC-067E-7F92-B7F6-28AD3E005159}"/>
              </a:ext>
            </a:extLst>
          </p:cNvPr>
          <p:cNvSpPr/>
          <p:nvPr/>
        </p:nvSpPr>
        <p:spPr>
          <a:xfrm>
            <a:off x="1568059" y="5447392"/>
            <a:ext cx="405217" cy="43341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FUTURA MEDIUM" panose="020B0602020204020303" pitchFamily="34" charset="-79"/>
              </a:rPr>
              <a:t>20</a:t>
            </a:r>
            <a:r>
              <a:rPr lang="ja-JP" altLang="en-US" sz="11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FUTURA MEDIUM" panose="020B0602020204020303" pitchFamily="34" charset="-79"/>
              </a:rPr>
              <a:t>社</a:t>
            </a:r>
          </a:p>
        </p:txBody>
      </p:sp>
      <p:sp>
        <p:nvSpPr>
          <p:cNvPr id="67" name="角丸四角形 66">
            <a:extLst>
              <a:ext uri="{FF2B5EF4-FFF2-40B4-BE49-F238E27FC236}">
                <a16:creationId xmlns:a16="http://schemas.microsoft.com/office/drawing/2014/main" id="{D94D6C3C-0FFD-B9B2-EDF6-ACE7D62E4A8D}"/>
              </a:ext>
            </a:extLst>
          </p:cNvPr>
          <p:cNvSpPr/>
          <p:nvPr/>
        </p:nvSpPr>
        <p:spPr>
          <a:xfrm>
            <a:off x="1565427" y="5880807"/>
            <a:ext cx="413184" cy="81750"/>
          </a:xfrm>
          <a:prstGeom prst="roundRect">
            <a:avLst>
              <a:gd name="adj" fmla="val 0"/>
            </a:avLst>
          </a:prstGeom>
          <a:solidFill>
            <a:srgbClr val="1A9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角丸四角形 68">
            <a:extLst>
              <a:ext uri="{FF2B5EF4-FFF2-40B4-BE49-F238E27FC236}">
                <a16:creationId xmlns:a16="http://schemas.microsoft.com/office/drawing/2014/main" id="{F334C799-5852-B3A7-2B23-3AE0F421E7E6}"/>
              </a:ext>
            </a:extLst>
          </p:cNvPr>
          <p:cNvSpPr/>
          <p:nvPr/>
        </p:nvSpPr>
        <p:spPr>
          <a:xfrm>
            <a:off x="2206099" y="5244393"/>
            <a:ext cx="539342" cy="43341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FUTURA MEDIUM" panose="020B0602020204020303" pitchFamily="34" charset="-79"/>
              </a:rPr>
              <a:t>40</a:t>
            </a:r>
            <a:r>
              <a:rPr lang="ja-JP" altLang="en-US" sz="11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FUTURA MEDIUM" panose="020B0602020204020303" pitchFamily="34" charset="-79"/>
              </a:rPr>
              <a:t>社</a:t>
            </a:r>
            <a:endParaRPr lang="ja-JP" altLang="en-US" sz="1200" b="1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70" name="角丸四角形 69">
            <a:extLst>
              <a:ext uri="{FF2B5EF4-FFF2-40B4-BE49-F238E27FC236}">
                <a16:creationId xmlns:a16="http://schemas.microsoft.com/office/drawing/2014/main" id="{7AC6581C-C3A0-206D-BEF2-8DAD0544C19C}"/>
              </a:ext>
            </a:extLst>
          </p:cNvPr>
          <p:cNvSpPr/>
          <p:nvPr/>
        </p:nvSpPr>
        <p:spPr>
          <a:xfrm>
            <a:off x="2268558" y="5677808"/>
            <a:ext cx="413184" cy="284749"/>
          </a:xfrm>
          <a:prstGeom prst="roundRect">
            <a:avLst>
              <a:gd name="adj" fmla="val 0"/>
            </a:avLst>
          </a:prstGeom>
          <a:solidFill>
            <a:srgbClr val="1A9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角丸四角形 71">
            <a:extLst>
              <a:ext uri="{FF2B5EF4-FFF2-40B4-BE49-F238E27FC236}">
                <a16:creationId xmlns:a16="http://schemas.microsoft.com/office/drawing/2014/main" id="{9ED5C80E-7B2F-4965-FA50-AACD12087C41}"/>
              </a:ext>
            </a:extLst>
          </p:cNvPr>
          <p:cNvSpPr/>
          <p:nvPr/>
        </p:nvSpPr>
        <p:spPr>
          <a:xfrm>
            <a:off x="2876067" y="4905158"/>
            <a:ext cx="603326" cy="54223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FUTURA MEDIUM" panose="020B0602020204020303" pitchFamily="34" charset="-79"/>
              </a:rPr>
              <a:t>60</a:t>
            </a: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FUTURA MEDIUM" panose="020B0602020204020303" pitchFamily="34" charset="-79"/>
              </a:rPr>
              <a:t>社</a:t>
            </a:r>
          </a:p>
        </p:txBody>
      </p:sp>
      <p:sp>
        <p:nvSpPr>
          <p:cNvPr id="73" name="角丸四角形 72">
            <a:extLst>
              <a:ext uri="{FF2B5EF4-FFF2-40B4-BE49-F238E27FC236}">
                <a16:creationId xmlns:a16="http://schemas.microsoft.com/office/drawing/2014/main" id="{9AE0EB99-73BB-AF8D-E54E-E1B9BC7FFAEE}"/>
              </a:ext>
            </a:extLst>
          </p:cNvPr>
          <p:cNvSpPr/>
          <p:nvPr/>
        </p:nvSpPr>
        <p:spPr>
          <a:xfrm>
            <a:off x="2974482" y="5458995"/>
            <a:ext cx="413184" cy="503563"/>
          </a:xfrm>
          <a:prstGeom prst="roundRect">
            <a:avLst>
              <a:gd name="adj" fmla="val 0"/>
            </a:avLst>
          </a:prstGeom>
          <a:solidFill>
            <a:srgbClr val="1A9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角丸四角形 74">
            <a:extLst>
              <a:ext uri="{FF2B5EF4-FFF2-40B4-BE49-F238E27FC236}">
                <a16:creationId xmlns:a16="http://schemas.microsoft.com/office/drawing/2014/main" id="{44C49D84-3764-F257-A745-5945A9C4C71E}"/>
              </a:ext>
            </a:extLst>
          </p:cNvPr>
          <p:cNvSpPr/>
          <p:nvPr/>
        </p:nvSpPr>
        <p:spPr>
          <a:xfrm>
            <a:off x="3481614" y="4033310"/>
            <a:ext cx="805181" cy="54223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sz="2000" b="1" dirty="0">
                <a:solidFill>
                  <a:srgbClr val="1A96F0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FUTURA MEDIUM" panose="020B0602020204020303" pitchFamily="34" charset="-79"/>
              </a:rPr>
              <a:t>150</a:t>
            </a:r>
            <a:r>
              <a:rPr lang="ja-JP" altLang="en-US" sz="1400" b="1">
                <a:solidFill>
                  <a:srgbClr val="1A96F0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FUTURA MEDIUM" panose="020B0602020204020303" pitchFamily="34" charset="-79"/>
              </a:rPr>
              <a:t>社</a:t>
            </a:r>
          </a:p>
        </p:txBody>
      </p:sp>
      <p:sp>
        <p:nvSpPr>
          <p:cNvPr id="76" name="角丸四角形 75">
            <a:extLst>
              <a:ext uri="{FF2B5EF4-FFF2-40B4-BE49-F238E27FC236}">
                <a16:creationId xmlns:a16="http://schemas.microsoft.com/office/drawing/2014/main" id="{BA2B80C6-9EEF-B006-0D7E-0D44E023A295}"/>
              </a:ext>
            </a:extLst>
          </p:cNvPr>
          <p:cNvSpPr/>
          <p:nvPr/>
        </p:nvSpPr>
        <p:spPr>
          <a:xfrm>
            <a:off x="3677613" y="4577021"/>
            <a:ext cx="413184" cy="1385536"/>
          </a:xfrm>
          <a:prstGeom prst="roundRect">
            <a:avLst>
              <a:gd name="adj" fmla="val 0"/>
            </a:avLst>
          </a:prstGeom>
          <a:solidFill>
            <a:srgbClr val="1A9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角丸四角形 77">
            <a:extLst>
              <a:ext uri="{FF2B5EF4-FFF2-40B4-BE49-F238E27FC236}">
                <a16:creationId xmlns:a16="http://schemas.microsoft.com/office/drawing/2014/main" id="{004DB8CA-35D5-9F30-DA2E-B88923BCB5C8}"/>
              </a:ext>
            </a:extLst>
          </p:cNvPr>
          <p:cNvSpPr/>
          <p:nvPr/>
        </p:nvSpPr>
        <p:spPr>
          <a:xfrm>
            <a:off x="4144486" y="3398215"/>
            <a:ext cx="885699" cy="54223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sz="2000" b="1" dirty="0">
                <a:solidFill>
                  <a:srgbClr val="1A96F0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FUTURA MEDIUM" panose="020B0602020204020303" pitchFamily="34" charset="-79"/>
              </a:rPr>
              <a:t>200</a:t>
            </a:r>
            <a:r>
              <a:rPr lang="ja-JP" altLang="en-US" sz="1400" b="1">
                <a:solidFill>
                  <a:srgbClr val="1A96F0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FUTURA MEDIUM" panose="020B0602020204020303" pitchFamily="34" charset="-79"/>
              </a:rPr>
              <a:t>社</a:t>
            </a:r>
          </a:p>
        </p:txBody>
      </p:sp>
      <p:sp>
        <p:nvSpPr>
          <p:cNvPr id="79" name="角丸四角形 78">
            <a:extLst>
              <a:ext uri="{FF2B5EF4-FFF2-40B4-BE49-F238E27FC236}">
                <a16:creationId xmlns:a16="http://schemas.microsoft.com/office/drawing/2014/main" id="{80F911AD-50C0-80ED-572A-F6F7C257FE4C}"/>
              </a:ext>
            </a:extLst>
          </p:cNvPr>
          <p:cNvSpPr/>
          <p:nvPr/>
        </p:nvSpPr>
        <p:spPr>
          <a:xfrm>
            <a:off x="4380744" y="3951332"/>
            <a:ext cx="413184" cy="2011226"/>
          </a:xfrm>
          <a:prstGeom prst="roundRect">
            <a:avLst>
              <a:gd name="adj" fmla="val 0"/>
            </a:avLst>
          </a:prstGeom>
          <a:solidFill>
            <a:srgbClr val="1A9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角丸四角形 80">
            <a:extLst>
              <a:ext uri="{FF2B5EF4-FFF2-40B4-BE49-F238E27FC236}">
                <a16:creationId xmlns:a16="http://schemas.microsoft.com/office/drawing/2014/main" id="{2B8A701B-4FD7-F3DE-AB93-D45A35EA997D}"/>
              </a:ext>
            </a:extLst>
          </p:cNvPr>
          <p:cNvSpPr/>
          <p:nvPr/>
        </p:nvSpPr>
        <p:spPr>
          <a:xfrm>
            <a:off x="4811400" y="2955912"/>
            <a:ext cx="974270" cy="53373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sz="2000" b="1" dirty="0">
                <a:solidFill>
                  <a:srgbClr val="1A96F0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FUTURA MEDIUM" panose="020B0602020204020303" pitchFamily="34" charset="-79"/>
              </a:rPr>
              <a:t>310</a:t>
            </a:r>
            <a:r>
              <a:rPr lang="ja-JP" altLang="en-US" sz="1400" b="1">
                <a:solidFill>
                  <a:srgbClr val="1A96F0"/>
                </a:solidFill>
                <a:latin typeface="Century Gothic" panose="020B0502020202020204" pitchFamily="34" charset="0"/>
                <a:ea typeface="Yu Gothic" panose="020B0400000000000000" pitchFamily="34" charset="-128"/>
                <a:cs typeface="FUTURA MEDIUM" panose="020B0602020204020303" pitchFamily="34" charset="-79"/>
              </a:rPr>
              <a:t>社</a:t>
            </a:r>
          </a:p>
        </p:txBody>
      </p:sp>
      <p:sp>
        <p:nvSpPr>
          <p:cNvPr id="82" name="角丸四角形 81">
            <a:extLst>
              <a:ext uri="{FF2B5EF4-FFF2-40B4-BE49-F238E27FC236}">
                <a16:creationId xmlns:a16="http://schemas.microsoft.com/office/drawing/2014/main" id="{063F5B99-D029-9187-524B-096F4CD0CDB7}"/>
              </a:ext>
            </a:extLst>
          </p:cNvPr>
          <p:cNvSpPr/>
          <p:nvPr/>
        </p:nvSpPr>
        <p:spPr>
          <a:xfrm>
            <a:off x="5083874" y="3489642"/>
            <a:ext cx="413184" cy="2472916"/>
          </a:xfrm>
          <a:prstGeom prst="roundRect">
            <a:avLst>
              <a:gd name="adj" fmla="val 0"/>
            </a:avLst>
          </a:prstGeom>
          <a:solidFill>
            <a:srgbClr val="1A9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3C0D3EA2-93B9-8255-5AD4-1AA7DDBDECF5}"/>
              </a:ext>
            </a:extLst>
          </p:cNvPr>
          <p:cNvCxnSpPr>
            <a:cxnSpLocks/>
          </p:cNvCxnSpPr>
          <p:nvPr/>
        </p:nvCxnSpPr>
        <p:spPr>
          <a:xfrm>
            <a:off x="722324" y="5962558"/>
            <a:ext cx="491318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角丸四角形 83">
            <a:extLst>
              <a:ext uri="{FF2B5EF4-FFF2-40B4-BE49-F238E27FC236}">
                <a16:creationId xmlns:a16="http://schemas.microsoft.com/office/drawing/2014/main" id="{BC407161-0594-7B62-45C0-E590E31993A5}"/>
              </a:ext>
            </a:extLst>
          </p:cNvPr>
          <p:cNvSpPr/>
          <p:nvPr/>
        </p:nvSpPr>
        <p:spPr>
          <a:xfrm>
            <a:off x="754407" y="5962559"/>
            <a:ext cx="604944" cy="28474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</a:rPr>
              <a:t>2000</a:t>
            </a:r>
            <a:r>
              <a:rPr kumimoji="1"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</a:rPr>
              <a:t>年</a:t>
            </a:r>
          </a:p>
        </p:txBody>
      </p:sp>
      <p:sp>
        <p:nvSpPr>
          <p:cNvPr id="85" name="角丸四角形 84">
            <a:extLst>
              <a:ext uri="{FF2B5EF4-FFF2-40B4-BE49-F238E27FC236}">
                <a16:creationId xmlns:a16="http://schemas.microsoft.com/office/drawing/2014/main" id="{ACA63C34-282F-5513-7363-12E218403C29}"/>
              </a:ext>
            </a:extLst>
          </p:cNvPr>
          <p:cNvSpPr/>
          <p:nvPr/>
        </p:nvSpPr>
        <p:spPr>
          <a:xfrm>
            <a:off x="1460005" y="5962559"/>
            <a:ext cx="604944" cy="28474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</a:rPr>
              <a:t>2000</a:t>
            </a:r>
            <a:r>
              <a:rPr kumimoji="1"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</a:rPr>
              <a:t>年</a:t>
            </a:r>
          </a:p>
        </p:txBody>
      </p:sp>
      <p:sp>
        <p:nvSpPr>
          <p:cNvPr id="86" name="角丸四角形 85">
            <a:extLst>
              <a:ext uri="{FF2B5EF4-FFF2-40B4-BE49-F238E27FC236}">
                <a16:creationId xmlns:a16="http://schemas.microsoft.com/office/drawing/2014/main" id="{0FC370A4-FE09-EC49-5AAD-BE46941C8F5C}"/>
              </a:ext>
            </a:extLst>
          </p:cNvPr>
          <p:cNvSpPr/>
          <p:nvPr/>
        </p:nvSpPr>
        <p:spPr>
          <a:xfrm>
            <a:off x="2165603" y="5962559"/>
            <a:ext cx="604944" cy="28474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</a:rPr>
              <a:t>2000</a:t>
            </a:r>
            <a:r>
              <a:rPr kumimoji="1"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</a:rPr>
              <a:t>年</a:t>
            </a:r>
          </a:p>
        </p:txBody>
      </p:sp>
      <p:sp>
        <p:nvSpPr>
          <p:cNvPr id="87" name="角丸四角形 86">
            <a:extLst>
              <a:ext uri="{FF2B5EF4-FFF2-40B4-BE49-F238E27FC236}">
                <a16:creationId xmlns:a16="http://schemas.microsoft.com/office/drawing/2014/main" id="{362A8CF9-5D44-F9E3-FD2B-34DA5F71AF31}"/>
              </a:ext>
            </a:extLst>
          </p:cNvPr>
          <p:cNvSpPr/>
          <p:nvPr/>
        </p:nvSpPr>
        <p:spPr>
          <a:xfrm>
            <a:off x="2871201" y="5962559"/>
            <a:ext cx="604944" cy="28474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</a:rPr>
              <a:t>2000</a:t>
            </a:r>
            <a:r>
              <a:rPr kumimoji="1"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</a:rPr>
              <a:t>年</a:t>
            </a:r>
          </a:p>
        </p:txBody>
      </p:sp>
      <p:sp>
        <p:nvSpPr>
          <p:cNvPr id="88" name="角丸四角形 87">
            <a:extLst>
              <a:ext uri="{FF2B5EF4-FFF2-40B4-BE49-F238E27FC236}">
                <a16:creationId xmlns:a16="http://schemas.microsoft.com/office/drawing/2014/main" id="{3AF3152C-DFA3-73A5-BE4A-87B138E6AECB}"/>
              </a:ext>
            </a:extLst>
          </p:cNvPr>
          <p:cNvSpPr/>
          <p:nvPr/>
        </p:nvSpPr>
        <p:spPr>
          <a:xfrm>
            <a:off x="3576799" y="5962559"/>
            <a:ext cx="604944" cy="28474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</a:rPr>
              <a:t>2000</a:t>
            </a:r>
            <a:r>
              <a:rPr kumimoji="1"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</a:rPr>
              <a:t>年</a:t>
            </a:r>
          </a:p>
        </p:txBody>
      </p:sp>
      <p:sp>
        <p:nvSpPr>
          <p:cNvPr id="89" name="角丸四角形 88">
            <a:extLst>
              <a:ext uri="{FF2B5EF4-FFF2-40B4-BE49-F238E27FC236}">
                <a16:creationId xmlns:a16="http://schemas.microsoft.com/office/drawing/2014/main" id="{D5B7F27B-5A63-7587-20FD-A5501B475CCD}"/>
              </a:ext>
            </a:extLst>
          </p:cNvPr>
          <p:cNvSpPr/>
          <p:nvPr/>
        </p:nvSpPr>
        <p:spPr>
          <a:xfrm>
            <a:off x="4282397" y="5962559"/>
            <a:ext cx="604944" cy="28474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</a:rPr>
              <a:t>2000</a:t>
            </a:r>
            <a:r>
              <a:rPr kumimoji="1"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</a:rPr>
              <a:t>年</a:t>
            </a:r>
          </a:p>
        </p:txBody>
      </p:sp>
      <p:sp>
        <p:nvSpPr>
          <p:cNvPr id="90" name="角丸四角形 89">
            <a:extLst>
              <a:ext uri="{FF2B5EF4-FFF2-40B4-BE49-F238E27FC236}">
                <a16:creationId xmlns:a16="http://schemas.microsoft.com/office/drawing/2014/main" id="{CC9F848B-3417-0F16-1C7A-F05093CF8842}"/>
              </a:ext>
            </a:extLst>
          </p:cNvPr>
          <p:cNvSpPr/>
          <p:nvPr/>
        </p:nvSpPr>
        <p:spPr>
          <a:xfrm>
            <a:off x="4987994" y="5962559"/>
            <a:ext cx="604944" cy="28474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</a:rPr>
              <a:t>2000</a:t>
            </a:r>
            <a:r>
              <a:rPr kumimoji="1"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</a:rPr>
              <a:t>年</a:t>
            </a:r>
          </a:p>
        </p:txBody>
      </p:sp>
      <p:sp>
        <p:nvSpPr>
          <p:cNvPr id="92" name="円/楕円 91">
            <a:extLst>
              <a:ext uri="{FF2B5EF4-FFF2-40B4-BE49-F238E27FC236}">
                <a16:creationId xmlns:a16="http://schemas.microsoft.com/office/drawing/2014/main" id="{E2CAAA5B-386E-67E0-2889-500B4019B6E4}"/>
              </a:ext>
            </a:extLst>
          </p:cNvPr>
          <p:cNvSpPr/>
          <p:nvPr/>
        </p:nvSpPr>
        <p:spPr>
          <a:xfrm>
            <a:off x="2415593" y="3457576"/>
            <a:ext cx="975360" cy="748747"/>
          </a:xfrm>
          <a:prstGeom prst="ellipse">
            <a:avLst/>
          </a:prstGeom>
          <a:solidFill>
            <a:srgbClr val="1A9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000" b="1" dirty="0"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100</a:t>
            </a:r>
            <a:r>
              <a:rPr kumimoji="1" lang="ja-JP" altLang="en-US" sz="1200" b="1"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社</a:t>
            </a:r>
            <a:br>
              <a:rPr kumimoji="1" lang="en-US" altLang="ja-JP" sz="1200" b="1" dirty="0"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</a:br>
            <a:r>
              <a:rPr kumimoji="1" lang="ja-JP" altLang="en-US" sz="1200" b="1"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突破</a:t>
            </a:r>
            <a:endParaRPr kumimoji="1" lang="ja-JP" altLang="en-US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93" name="三角形 92">
            <a:extLst>
              <a:ext uri="{FF2B5EF4-FFF2-40B4-BE49-F238E27FC236}">
                <a16:creationId xmlns:a16="http://schemas.microsoft.com/office/drawing/2014/main" id="{4818E22D-E93A-9C10-D6F5-5C42E7D38457}"/>
              </a:ext>
            </a:extLst>
          </p:cNvPr>
          <p:cNvSpPr/>
          <p:nvPr/>
        </p:nvSpPr>
        <p:spPr>
          <a:xfrm rot="7360504">
            <a:off x="3142154" y="3915461"/>
            <a:ext cx="292231" cy="257594"/>
          </a:xfrm>
          <a:prstGeom prst="triangle">
            <a:avLst/>
          </a:prstGeom>
          <a:solidFill>
            <a:srgbClr val="1A9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ja-JP" altLang="en-US" sz="1600" b="1"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94" name="円/楕円 93">
            <a:extLst>
              <a:ext uri="{FF2B5EF4-FFF2-40B4-BE49-F238E27FC236}">
                <a16:creationId xmlns:a16="http://schemas.microsoft.com/office/drawing/2014/main" id="{DF6E302C-9A50-88F1-3D00-04A1058EB900}"/>
              </a:ext>
            </a:extLst>
          </p:cNvPr>
          <p:cNvSpPr/>
          <p:nvPr/>
        </p:nvSpPr>
        <p:spPr>
          <a:xfrm>
            <a:off x="3893162" y="2384569"/>
            <a:ext cx="975360" cy="748747"/>
          </a:xfrm>
          <a:prstGeom prst="ellipse">
            <a:avLst/>
          </a:prstGeom>
          <a:solidFill>
            <a:srgbClr val="1A9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000" b="1" dirty="0"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300</a:t>
            </a:r>
            <a:r>
              <a:rPr kumimoji="1" lang="ja-JP" altLang="en-US" sz="1200" b="1"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社</a:t>
            </a:r>
            <a:br>
              <a:rPr kumimoji="1" lang="en-US" altLang="ja-JP" sz="1200" b="1" dirty="0"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</a:br>
            <a:r>
              <a:rPr kumimoji="1" lang="ja-JP" altLang="en-US" sz="1200" b="1"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突破</a:t>
            </a:r>
            <a:endParaRPr kumimoji="1" lang="ja-JP" altLang="en-US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95" name="三角形 94">
            <a:extLst>
              <a:ext uri="{FF2B5EF4-FFF2-40B4-BE49-F238E27FC236}">
                <a16:creationId xmlns:a16="http://schemas.microsoft.com/office/drawing/2014/main" id="{864B6F44-A926-1E12-1081-C46BBEE35BD1}"/>
              </a:ext>
            </a:extLst>
          </p:cNvPr>
          <p:cNvSpPr/>
          <p:nvPr/>
        </p:nvSpPr>
        <p:spPr>
          <a:xfrm rot="7120695">
            <a:off x="4690534" y="2746462"/>
            <a:ext cx="292231" cy="257594"/>
          </a:xfrm>
          <a:prstGeom prst="triangle">
            <a:avLst/>
          </a:prstGeom>
          <a:solidFill>
            <a:srgbClr val="1A9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ja-JP" altLang="en-US" sz="1600" b="1"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38257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27E90D-DC02-5656-F2C5-C31AA2C2F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〇〇業務における課題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1EF108-389F-0A66-D4C6-CD2C157B3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2022 CONE inc.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9FA1500-3B52-C47F-9441-4D2F2BB26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4CBEE5D8-7D9A-EF4A-C43B-9FAF86BA3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解決しようとしている課題、業務担当者が直面している課題を挙げる。</a:t>
            </a:r>
            <a:endParaRPr lang="en-US" altLang="ja-JP" dirty="0"/>
          </a:p>
          <a:p>
            <a:r>
              <a:rPr lang="ja-JP" altLang="en-US"/>
              <a:t>ここではより具体的に「どんな課題」「どんな状況」などを説明する。</a:t>
            </a:r>
            <a:endParaRPr lang="en-US" altLang="ja-JP" dirty="0"/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FB8EF7E8-C7E5-5A8C-BF82-4FD0D1464A92}"/>
              </a:ext>
            </a:extLst>
          </p:cNvPr>
          <p:cNvSpPr/>
          <p:nvPr/>
        </p:nvSpPr>
        <p:spPr>
          <a:xfrm>
            <a:off x="4368378" y="2290805"/>
            <a:ext cx="3472090" cy="265651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b"/>
          <a:lstStyle/>
          <a:p>
            <a:pPr algn="ctr">
              <a:spcBef>
                <a:spcPts val="3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〇〇によって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algn="ctr">
              <a:spcBef>
                <a:spcPts val="3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各人に任せきりで生産性が悪い</a:t>
            </a:r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400D8739-1268-B560-F83B-392D8E35AA9B}"/>
              </a:ext>
            </a:extLst>
          </p:cNvPr>
          <p:cNvSpPr/>
          <p:nvPr/>
        </p:nvSpPr>
        <p:spPr>
          <a:xfrm>
            <a:off x="442912" y="2290805"/>
            <a:ext cx="3472090" cy="265651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b"/>
          <a:lstStyle/>
          <a:p>
            <a:pPr algn="ctr">
              <a:spcBef>
                <a:spcPts val="3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〇〇によって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algn="ctr">
              <a:spcBef>
                <a:spcPts val="3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コストがかかってしまっている</a:t>
            </a:r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FA737A50-6653-95FF-D493-233541060F08}"/>
              </a:ext>
            </a:extLst>
          </p:cNvPr>
          <p:cNvSpPr/>
          <p:nvPr/>
        </p:nvSpPr>
        <p:spPr>
          <a:xfrm>
            <a:off x="8276998" y="2290805"/>
            <a:ext cx="3472090" cy="265651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b"/>
          <a:lstStyle/>
          <a:p>
            <a:pPr algn="ctr">
              <a:spcBef>
                <a:spcPts val="3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〇〇によって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algn="ctr">
              <a:spcBef>
                <a:spcPts val="300"/>
              </a:spcBef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受注率が低くなっている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pic>
        <p:nvPicPr>
          <p:cNvPr id="16" name="グラフィックス 15" descr="挙手 単色塗りつぶし">
            <a:extLst>
              <a:ext uri="{FF2B5EF4-FFF2-40B4-BE49-F238E27FC236}">
                <a16:creationId xmlns:a16="http://schemas.microsoft.com/office/drawing/2014/main" id="{64BB71F9-6DCA-0B23-26C6-DF2797536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9831" y="2643074"/>
            <a:ext cx="1106424" cy="1106424"/>
          </a:xfrm>
          <a:prstGeom prst="rect">
            <a:avLst/>
          </a:prstGeom>
        </p:spPr>
      </p:pic>
      <p:pic>
        <p:nvPicPr>
          <p:cNvPr id="18" name="グラフィックス 17" descr="歯車付きの頭 単色塗りつぶし">
            <a:extLst>
              <a:ext uri="{FF2B5EF4-FFF2-40B4-BE49-F238E27FC236}">
                <a16:creationId xmlns:a16="http://schemas.microsoft.com/office/drawing/2014/main" id="{D7E09163-CF82-C3A7-7B4D-3434F7901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42788" y="2643074"/>
            <a:ext cx="1106424" cy="1106424"/>
          </a:xfrm>
          <a:prstGeom prst="rect">
            <a:avLst/>
          </a:prstGeom>
        </p:spPr>
      </p:pic>
      <p:pic>
        <p:nvPicPr>
          <p:cNvPr id="20" name="グラフィックス 19" descr="会議 単色塗りつぶし">
            <a:extLst>
              <a:ext uri="{FF2B5EF4-FFF2-40B4-BE49-F238E27FC236}">
                <a16:creationId xmlns:a16="http://schemas.microsoft.com/office/drawing/2014/main" id="{CCE46C17-8555-C6B7-EEAE-DC64317A7E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70424" y="2587753"/>
            <a:ext cx="1217066" cy="1217066"/>
          </a:xfrm>
          <a:prstGeom prst="rect">
            <a:avLst/>
          </a:prstGeom>
        </p:spPr>
      </p:pic>
      <p:sp>
        <p:nvSpPr>
          <p:cNvPr id="22" name="角丸四角形 21">
            <a:extLst>
              <a:ext uri="{FF2B5EF4-FFF2-40B4-BE49-F238E27FC236}">
                <a16:creationId xmlns:a16="http://schemas.microsoft.com/office/drawing/2014/main" id="{74B429DF-3576-327A-00E3-557DEEBF299E}"/>
              </a:ext>
            </a:extLst>
          </p:cNvPr>
          <p:cNvSpPr/>
          <p:nvPr/>
        </p:nvSpPr>
        <p:spPr>
          <a:xfrm>
            <a:off x="4376802" y="5331365"/>
            <a:ext cx="3455243" cy="828168"/>
          </a:xfrm>
          <a:prstGeom prst="roundRect">
            <a:avLst>
              <a:gd name="adj" fmla="val 4418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>
              <a:spcBef>
                <a:spcPts val="3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上記課題の詳細説明を記載</a:t>
            </a:r>
          </a:p>
        </p:txBody>
      </p:sp>
      <p:sp>
        <p:nvSpPr>
          <p:cNvPr id="23" name="角丸四角形 22">
            <a:extLst>
              <a:ext uri="{FF2B5EF4-FFF2-40B4-BE49-F238E27FC236}">
                <a16:creationId xmlns:a16="http://schemas.microsoft.com/office/drawing/2014/main" id="{C5829C74-E472-162C-2EFB-C17A22BA04EB}"/>
              </a:ext>
            </a:extLst>
          </p:cNvPr>
          <p:cNvSpPr/>
          <p:nvPr/>
        </p:nvSpPr>
        <p:spPr>
          <a:xfrm>
            <a:off x="8276998" y="5331365"/>
            <a:ext cx="3455243" cy="828168"/>
          </a:xfrm>
          <a:prstGeom prst="roundRect">
            <a:avLst>
              <a:gd name="adj" fmla="val 4418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>
              <a:spcBef>
                <a:spcPts val="3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上記課題の詳細説明を記載</a:t>
            </a: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33BCA596-2669-8902-16E3-0E488FE9C4D2}"/>
              </a:ext>
            </a:extLst>
          </p:cNvPr>
          <p:cNvSpPr/>
          <p:nvPr/>
        </p:nvSpPr>
        <p:spPr>
          <a:xfrm>
            <a:off x="459758" y="5175711"/>
            <a:ext cx="3455243" cy="983822"/>
          </a:xfrm>
          <a:custGeom>
            <a:avLst/>
            <a:gdLst>
              <a:gd name="connsiteX0" fmla="*/ 1719199 w 3455243"/>
              <a:gd name="connsiteY0" fmla="*/ 0 h 983822"/>
              <a:gd name="connsiteX1" fmla="*/ 1833866 w 3455243"/>
              <a:gd name="connsiteY1" fmla="*/ 155654 h 983822"/>
              <a:gd name="connsiteX2" fmla="*/ 3418655 w 3455243"/>
              <a:gd name="connsiteY2" fmla="*/ 155654 h 983822"/>
              <a:gd name="connsiteX3" fmla="*/ 3455243 w 3455243"/>
              <a:gd name="connsiteY3" fmla="*/ 192242 h 983822"/>
              <a:gd name="connsiteX4" fmla="*/ 3455243 w 3455243"/>
              <a:gd name="connsiteY4" fmla="*/ 947234 h 983822"/>
              <a:gd name="connsiteX5" fmla="*/ 3418655 w 3455243"/>
              <a:gd name="connsiteY5" fmla="*/ 983822 h 983822"/>
              <a:gd name="connsiteX6" fmla="*/ 36588 w 3455243"/>
              <a:gd name="connsiteY6" fmla="*/ 983822 h 983822"/>
              <a:gd name="connsiteX7" fmla="*/ 0 w 3455243"/>
              <a:gd name="connsiteY7" fmla="*/ 947234 h 983822"/>
              <a:gd name="connsiteX8" fmla="*/ 0 w 3455243"/>
              <a:gd name="connsiteY8" fmla="*/ 192242 h 983822"/>
              <a:gd name="connsiteX9" fmla="*/ 36588 w 3455243"/>
              <a:gd name="connsiteY9" fmla="*/ 155654 h 983822"/>
              <a:gd name="connsiteX10" fmla="*/ 1604532 w 3455243"/>
              <a:gd name="connsiteY10" fmla="*/ 155654 h 98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5243" h="983822">
                <a:moveTo>
                  <a:pt x="1719199" y="0"/>
                </a:moveTo>
                <a:lnTo>
                  <a:pt x="1833866" y="155654"/>
                </a:lnTo>
                <a:lnTo>
                  <a:pt x="3418655" y="155654"/>
                </a:lnTo>
                <a:cubicBezTo>
                  <a:pt x="3438862" y="155654"/>
                  <a:pt x="3455243" y="172035"/>
                  <a:pt x="3455243" y="192242"/>
                </a:cubicBezTo>
                <a:lnTo>
                  <a:pt x="3455243" y="947234"/>
                </a:lnTo>
                <a:cubicBezTo>
                  <a:pt x="3455243" y="967441"/>
                  <a:pt x="3438862" y="983822"/>
                  <a:pt x="3418655" y="983822"/>
                </a:cubicBezTo>
                <a:lnTo>
                  <a:pt x="36588" y="983822"/>
                </a:lnTo>
                <a:cubicBezTo>
                  <a:pt x="16381" y="983822"/>
                  <a:pt x="0" y="967441"/>
                  <a:pt x="0" y="947234"/>
                </a:cubicBezTo>
                <a:lnTo>
                  <a:pt x="0" y="192242"/>
                </a:lnTo>
                <a:cubicBezTo>
                  <a:pt x="0" y="172035"/>
                  <a:pt x="16381" y="155654"/>
                  <a:pt x="36588" y="155654"/>
                </a:cubicBezTo>
                <a:lnTo>
                  <a:pt x="1604532" y="155654"/>
                </a:lnTo>
                <a:close/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noAutofit/>
          </a:bodyPr>
          <a:lstStyle/>
          <a:p>
            <a:pPr algn="ctr">
              <a:spcBef>
                <a:spcPts val="300"/>
              </a:spcBef>
            </a:pPr>
            <a:endParaRPr lang="ja-JP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25" name="角丸四角形 24">
            <a:extLst>
              <a:ext uri="{FF2B5EF4-FFF2-40B4-BE49-F238E27FC236}">
                <a16:creationId xmlns:a16="http://schemas.microsoft.com/office/drawing/2014/main" id="{0DDBB5BC-B66B-B54E-DB40-FE10F28D3177}"/>
              </a:ext>
            </a:extLst>
          </p:cNvPr>
          <p:cNvSpPr/>
          <p:nvPr/>
        </p:nvSpPr>
        <p:spPr>
          <a:xfrm>
            <a:off x="459758" y="5331365"/>
            <a:ext cx="3455243" cy="828168"/>
          </a:xfrm>
          <a:prstGeom prst="roundRect">
            <a:avLst>
              <a:gd name="adj" fmla="val 4418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>
              <a:spcBef>
                <a:spcPts val="3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上記課題の詳細説明を記載</a:t>
            </a: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FE1C0DB6-574A-F988-0C79-545D63830499}"/>
              </a:ext>
            </a:extLst>
          </p:cNvPr>
          <p:cNvSpPr/>
          <p:nvPr/>
        </p:nvSpPr>
        <p:spPr>
          <a:xfrm>
            <a:off x="4376801" y="5175711"/>
            <a:ext cx="3455243" cy="983822"/>
          </a:xfrm>
          <a:custGeom>
            <a:avLst/>
            <a:gdLst>
              <a:gd name="connsiteX0" fmla="*/ 1719199 w 3455243"/>
              <a:gd name="connsiteY0" fmla="*/ 0 h 983822"/>
              <a:gd name="connsiteX1" fmla="*/ 1833866 w 3455243"/>
              <a:gd name="connsiteY1" fmla="*/ 155654 h 983822"/>
              <a:gd name="connsiteX2" fmla="*/ 3418655 w 3455243"/>
              <a:gd name="connsiteY2" fmla="*/ 155654 h 983822"/>
              <a:gd name="connsiteX3" fmla="*/ 3455243 w 3455243"/>
              <a:gd name="connsiteY3" fmla="*/ 192242 h 983822"/>
              <a:gd name="connsiteX4" fmla="*/ 3455243 w 3455243"/>
              <a:gd name="connsiteY4" fmla="*/ 947234 h 983822"/>
              <a:gd name="connsiteX5" fmla="*/ 3418655 w 3455243"/>
              <a:gd name="connsiteY5" fmla="*/ 983822 h 983822"/>
              <a:gd name="connsiteX6" fmla="*/ 36588 w 3455243"/>
              <a:gd name="connsiteY6" fmla="*/ 983822 h 983822"/>
              <a:gd name="connsiteX7" fmla="*/ 0 w 3455243"/>
              <a:gd name="connsiteY7" fmla="*/ 947234 h 983822"/>
              <a:gd name="connsiteX8" fmla="*/ 0 w 3455243"/>
              <a:gd name="connsiteY8" fmla="*/ 192242 h 983822"/>
              <a:gd name="connsiteX9" fmla="*/ 36588 w 3455243"/>
              <a:gd name="connsiteY9" fmla="*/ 155654 h 983822"/>
              <a:gd name="connsiteX10" fmla="*/ 1604532 w 3455243"/>
              <a:gd name="connsiteY10" fmla="*/ 155654 h 98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5243" h="983822">
                <a:moveTo>
                  <a:pt x="1719199" y="0"/>
                </a:moveTo>
                <a:lnTo>
                  <a:pt x="1833866" y="155654"/>
                </a:lnTo>
                <a:lnTo>
                  <a:pt x="3418655" y="155654"/>
                </a:lnTo>
                <a:cubicBezTo>
                  <a:pt x="3438862" y="155654"/>
                  <a:pt x="3455243" y="172035"/>
                  <a:pt x="3455243" y="192242"/>
                </a:cubicBezTo>
                <a:lnTo>
                  <a:pt x="3455243" y="947234"/>
                </a:lnTo>
                <a:cubicBezTo>
                  <a:pt x="3455243" y="967441"/>
                  <a:pt x="3438862" y="983822"/>
                  <a:pt x="3418655" y="983822"/>
                </a:cubicBezTo>
                <a:lnTo>
                  <a:pt x="36588" y="983822"/>
                </a:lnTo>
                <a:cubicBezTo>
                  <a:pt x="16381" y="983822"/>
                  <a:pt x="0" y="967441"/>
                  <a:pt x="0" y="947234"/>
                </a:cubicBezTo>
                <a:lnTo>
                  <a:pt x="0" y="192242"/>
                </a:lnTo>
                <a:cubicBezTo>
                  <a:pt x="0" y="172035"/>
                  <a:pt x="16381" y="155654"/>
                  <a:pt x="36588" y="155654"/>
                </a:cubicBezTo>
                <a:lnTo>
                  <a:pt x="1604532" y="155654"/>
                </a:lnTo>
                <a:close/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noAutofit/>
          </a:bodyPr>
          <a:lstStyle/>
          <a:p>
            <a:pPr algn="ctr">
              <a:spcBef>
                <a:spcPts val="300"/>
              </a:spcBef>
            </a:pPr>
            <a:endParaRPr lang="ja-JP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870B8751-9125-74C7-469C-05C116321CD7}"/>
              </a:ext>
            </a:extLst>
          </p:cNvPr>
          <p:cNvSpPr/>
          <p:nvPr/>
        </p:nvSpPr>
        <p:spPr>
          <a:xfrm>
            <a:off x="8276997" y="5175711"/>
            <a:ext cx="3455243" cy="983822"/>
          </a:xfrm>
          <a:custGeom>
            <a:avLst/>
            <a:gdLst>
              <a:gd name="connsiteX0" fmla="*/ 1719199 w 3455243"/>
              <a:gd name="connsiteY0" fmla="*/ 0 h 983822"/>
              <a:gd name="connsiteX1" fmla="*/ 1833866 w 3455243"/>
              <a:gd name="connsiteY1" fmla="*/ 155654 h 983822"/>
              <a:gd name="connsiteX2" fmla="*/ 3418655 w 3455243"/>
              <a:gd name="connsiteY2" fmla="*/ 155654 h 983822"/>
              <a:gd name="connsiteX3" fmla="*/ 3455243 w 3455243"/>
              <a:gd name="connsiteY3" fmla="*/ 192242 h 983822"/>
              <a:gd name="connsiteX4" fmla="*/ 3455243 w 3455243"/>
              <a:gd name="connsiteY4" fmla="*/ 947234 h 983822"/>
              <a:gd name="connsiteX5" fmla="*/ 3418655 w 3455243"/>
              <a:gd name="connsiteY5" fmla="*/ 983822 h 983822"/>
              <a:gd name="connsiteX6" fmla="*/ 36588 w 3455243"/>
              <a:gd name="connsiteY6" fmla="*/ 983822 h 983822"/>
              <a:gd name="connsiteX7" fmla="*/ 0 w 3455243"/>
              <a:gd name="connsiteY7" fmla="*/ 947234 h 983822"/>
              <a:gd name="connsiteX8" fmla="*/ 0 w 3455243"/>
              <a:gd name="connsiteY8" fmla="*/ 192242 h 983822"/>
              <a:gd name="connsiteX9" fmla="*/ 36588 w 3455243"/>
              <a:gd name="connsiteY9" fmla="*/ 155654 h 983822"/>
              <a:gd name="connsiteX10" fmla="*/ 1604532 w 3455243"/>
              <a:gd name="connsiteY10" fmla="*/ 155654 h 98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5243" h="983822">
                <a:moveTo>
                  <a:pt x="1719199" y="0"/>
                </a:moveTo>
                <a:lnTo>
                  <a:pt x="1833866" y="155654"/>
                </a:lnTo>
                <a:lnTo>
                  <a:pt x="3418655" y="155654"/>
                </a:lnTo>
                <a:cubicBezTo>
                  <a:pt x="3438862" y="155654"/>
                  <a:pt x="3455243" y="172035"/>
                  <a:pt x="3455243" y="192242"/>
                </a:cubicBezTo>
                <a:lnTo>
                  <a:pt x="3455243" y="947234"/>
                </a:lnTo>
                <a:cubicBezTo>
                  <a:pt x="3455243" y="967441"/>
                  <a:pt x="3438862" y="983822"/>
                  <a:pt x="3418655" y="983822"/>
                </a:cubicBezTo>
                <a:lnTo>
                  <a:pt x="36588" y="983822"/>
                </a:lnTo>
                <a:cubicBezTo>
                  <a:pt x="16381" y="983822"/>
                  <a:pt x="0" y="967441"/>
                  <a:pt x="0" y="947234"/>
                </a:cubicBezTo>
                <a:lnTo>
                  <a:pt x="0" y="192242"/>
                </a:lnTo>
                <a:cubicBezTo>
                  <a:pt x="0" y="172035"/>
                  <a:pt x="16381" y="155654"/>
                  <a:pt x="36588" y="155654"/>
                </a:cubicBezTo>
                <a:lnTo>
                  <a:pt x="1604532" y="155654"/>
                </a:lnTo>
                <a:close/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noAutofit/>
          </a:bodyPr>
          <a:lstStyle/>
          <a:p>
            <a:pPr algn="ctr">
              <a:spcBef>
                <a:spcPts val="300"/>
              </a:spcBef>
            </a:pPr>
            <a:endParaRPr lang="ja-JP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67400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0CA6D8-0DB0-A21C-BD07-644EAD40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〇〇サービスの紹介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E5F4E6-1098-78BE-8C81-EA5D875A9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〇〇〇〇によってコスト削減を行い、〇〇〇〇との相乗効果により生産性を向上。</a:t>
            </a:r>
            <a:endParaRPr kumimoji="1" lang="en-US" altLang="ja-JP" dirty="0"/>
          </a:p>
          <a:p>
            <a:r>
              <a:rPr lang="ja-JP" altLang="en-US"/>
              <a:t>さらに、〇〇〇〇により受注率まで向上させ、売上の最大化を図ります。</a:t>
            </a:r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F79967-DA42-7F30-FB45-99B891276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 2022 CONE inc.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BBF1299-C7FE-BA2F-5E90-45C1061C4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86A8B24A-37A6-9EDC-CEFB-FF90E5530342}"/>
              </a:ext>
            </a:extLst>
          </p:cNvPr>
          <p:cNvSpPr/>
          <p:nvPr/>
        </p:nvSpPr>
        <p:spPr>
          <a:xfrm>
            <a:off x="442912" y="2156660"/>
            <a:ext cx="3472090" cy="42600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>
              <a:spcBef>
                <a:spcPts val="600"/>
              </a:spcBef>
            </a:pP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〇〇〇〇による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 algn="ctr">
              <a:spcBef>
                <a:spcPts val="600"/>
              </a:spcBef>
            </a:pPr>
            <a:r>
              <a:rPr lang="ja-JP" altLang="en-US" sz="2400" b="1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コスト削減</a:t>
            </a:r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58F39016-3749-B0F2-DA15-174CA0E23C37}"/>
              </a:ext>
            </a:extLst>
          </p:cNvPr>
          <p:cNvSpPr/>
          <p:nvPr/>
        </p:nvSpPr>
        <p:spPr>
          <a:xfrm>
            <a:off x="452641" y="4897464"/>
            <a:ext cx="3438397" cy="1516261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pPr>
              <a:spcBef>
                <a:spcPts val="1000"/>
              </a:spcBef>
            </a:pPr>
            <a:r>
              <a:rPr lang="ja-JP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上記、サービスの特徴の詳細の説明を</a:t>
            </a:r>
            <a:b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</a:br>
            <a:r>
              <a:rPr lang="ja-JP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ここに記載する。</a:t>
            </a:r>
            <a:endParaRPr lang="en-US" altLang="ja-JP" sz="12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  <a:p>
            <a:pPr>
              <a:spcBef>
                <a:spcPts val="1000"/>
              </a:spcBef>
            </a:pPr>
            <a:r>
              <a:rPr lang="ja-JP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商談で説明する補足説明を簡単に示す。</a:t>
            </a:r>
            <a:endParaRPr lang="en-US" altLang="ja-JP" sz="12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AD0C7CD5-9F01-A8C6-85F6-EAB87EFDBEC9}"/>
              </a:ext>
            </a:extLst>
          </p:cNvPr>
          <p:cNvCxnSpPr>
            <a:cxnSpLocks/>
          </p:cNvCxnSpPr>
          <p:nvPr/>
        </p:nvCxnSpPr>
        <p:spPr>
          <a:xfrm>
            <a:off x="869351" y="4882655"/>
            <a:ext cx="2619213" cy="0"/>
          </a:xfrm>
          <a:prstGeom prst="line">
            <a:avLst/>
          </a:prstGeom>
          <a:ln w="15875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グラフィックス 15" descr="クラウドからダウンロード 単色塗りつぶし">
            <a:extLst>
              <a:ext uri="{FF2B5EF4-FFF2-40B4-BE49-F238E27FC236}">
                <a16:creationId xmlns:a16="http://schemas.microsoft.com/office/drawing/2014/main" id="{6EE90207-EBC6-C7EB-93D2-822805E06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5744" y="2452664"/>
            <a:ext cx="1106424" cy="1106424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274942D-98E6-3DCB-09EC-1F73C1CBB1D8}"/>
              </a:ext>
            </a:extLst>
          </p:cNvPr>
          <p:cNvGrpSpPr/>
          <p:nvPr/>
        </p:nvGrpSpPr>
        <p:grpSpPr>
          <a:xfrm>
            <a:off x="4351531" y="2156660"/>
            <a:ext cx="7397557" cy="4260015"/>
            <a:chOff x="4351531" y="2156660"/>
            <a:chExt cx="7397557" cy="4260015"/>
          </a:xfrm>
        </p:grpSpPr>
        <p:sp>
          <p:nvSpPr>
            <p:cNvPr id="6" name="角丸四角形 5">
              <a:extLst>
                <a:ext uri="{FF2B5EF4-FFF2-40B4-BE49-F238E27FC236}">
                  <a16:creationId xmlns:a16="http://schemas.microsoft.com/office/drawing/2014/main" id="{CEBF19B3-7FE6-A8E3-259B-CA319168FB41}"/>
                </a:ext>
              </a:extLst>
            </p:cNvPr>
            <p:cNvSpPr/>
            <p:nvPr/>
          </p:nvSpPr>
          <p:spPr>
            <a:xfrm>
              <a:off x="4368378" y="2156660"/>
              <a:ext cx="3472090" cy="426001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72000" rtlCol="0" anchor="ctr"/>
            <a:lstStyle/>
            <a:p>
              <a:pPr algn="ctr">
                <a:spcBef>
                  <a:spcPts val="600"/>
                </a:spcBef>
              </a:pPr>
              <a:r>
                <a:rPr lang="ja-JP" alt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FUTURA MEDIUM" panose="020B0602020204020303" pitchFamily="34" charset="-79"/>
                  <a:ea typeface="Yu Gothic" panose="020B0400000000000000" pitchFamily="34" charset="-128"/>
                  <a:cs typeface="FUTURA MEDIUM" panose="020B0602020204020303" pitchFamily="34" charset="-79"/>
                </a:rPr>
                <a:t>〇〇〇〇による</a:t>
              </a:r>
              <a:endPara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endParaRPr>
            </a:p>
            <a:p>
              <a:pPr algn="ctr">
                <a:spcBef>
                  <a:spcPts val="600"/>
                </a:spcBef>
              </a:pPr>
              <a:r>
                <a:rPr lang="ja-JP" altLang="en-US" sz="2400" b="1">
                  <a:solidFill>
                    <a:srgbClr val="1A96F0"/>
                  </a:solidFill>
                  <a:latin typeface="FUTURA MEDIUM" panose="020B0602020204020303" pitchFamily="34" charset="-79"/>
                  <a:ea typeface="Yu Gothic" panose="020B0400000000000000" pitchFamily="34" charset="-128"/>
                  <a:cs typeface="FUTURA MEDIUM" panose="020B0602020204020303" pitchFamily="34" charset="-79"/>
                </a:rPr>
                <a:t>生産性向上</a:t>
              </a:r>
              <a:endParaRPr lang="en-US" altLang="ja-JP" sz="2400" b="1" dirty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endParaRPr>
            </a:p>
          </p:txBody>
        </p:sp>
        <p:sp>
          <p:nvSpPr>
            <p:cNvPr id="8" name="角丸四角形 7">
              <a:extLst>
                <a:ext uri="{FF2B5EF4-FFF2-40B4-BE49-F238E27FC236}">
                  <a16:creationId xmlns:a16="http://schemas.microsoft.com/office/drawing/2014/main" id="{F6820C3A-7EF0-B85B-9385-61957527668A}"/>
                </a:ext>
              </a:extLst>
            </p:cNvPr>
            <p:cNvSpPr/>
            <p:nvPr/>
          </p:nvSpPr>
          <p:spPr>
            <a:xfrm>
              <a:off x="8276998" y="2156660"/>
              <a:ext cx="3472090" cy="426001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72000" rtlCol="0" anchor="ctr"/>
            <a:lstStyle/>
            <a:p>
              <a:pPr algn="ctr">
                <a:spcBef>
                  <a:spcPts val="600"/>
                </a:spcBef>
              </a:pPr>
              <a:r>
                <a:rPr lang="ja-JP" alt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FUTURA MEDIUM" panose="020B0602020204020303" pitchFamily="34" charset="-79"/>
                  <a:ea typeface="Yu Gothic" panose="020B0400000000000000" pitchFamily="34" charset="-128"/>
                  <a:cs typeface="FUTURA MEDIUM" panose="020B0602020204020303" pitchFamily="34" charset="-79"/>
                </a:rPr>
                <a:t>〇〇〇〇による</a:t>
              </a:r>
              <a:endPara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endParaRPr>
            </a:p>
            <a:p>
              <a:pPr algn="ctr">
                <a:spcBef>
                  <a:spcPts val="600"/>
                </a:spcBef>
              </a:pPr>
              <a:r>
                <a:rPr lang="ja-JP" altLang="en-US" sz="2400" b="1">
                  <a:solidFill>
                    <a:srgbClr val="1A96F0"/>
                  </a:solidFill>
                  <a:latin typeface="FUTURA MEDIUM" panose="020B0602020204020303" pitchFamily="34" charset="-79"/>
                  <a:ea typeface="Yu Gothic" panose="020B0400000000000000" pitchFamily="34" charset="-128"/>
                  <a:cs typeface="FUTURA MEDIUM" panose="020B0602020204020303" pitchFamily="34" charset="-79"/>
                </a:rPr>
                <a:t>受注率向上</a:t>
              </a:r>
              <a:endParaRPr lang="en-US" altLang="ja-JP" sz="2400" b="1" dirty="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endParaRPr>
            </a:p>
          </p:txBody>
        </p:sp>
        <p:sp>
          <p:nvSpPr>
            <p:cNvPr id="9" name="角丸四角形 8">
              <a:extLst>
                <a:ext uri="{FF2B5EF4-FFF2-40B4-BE49-F238E27FC236}">
                  <a16:creationId xmlns:a16="http://schemas.microsoft.com/office/drawing/2014/main" id="{B395335D-FAE5-3766-F514-08690BEA7A2F}"/>
                </a:ext>
              </a:extLst>
            </p:cNvPr>
            <p:cNvSpPr/>
            <p:nvPr/>
          </p:nvSpPr>
          <p:spPr>
            <a:xfrm>
              <a:off x="8293844" y="4897464"/>
              <a:ext cx="3438397" cy="1516261"/>
            </a:xfrm>
            <a:prstGeom prst="roundRect">
              <a:avLst>
                <a:gd name="adj" fmla="val 0"/>
              </a:avLst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tlCol="0" anchor="ctr"/>
            <a:lstStyle/>
            <a:p>
              <a:pPr>
                <a:spcBef>
                  <a:spcPts val="1000"/>
                </a:spcBef>
              </a:pPr>
              <a:r>
                <a:rPr lang="ja-JP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FUTURA MEDIUM" panose="020B0602020204020303" pitchFamily="34" charset="-79"/>
                  <a:ea typeface="Yu Gothic" panose="020B0400000000000000" pitchFamily="34" charset="-128"/>
                  <a:cs typeface="FUTURA MEDIUM" panose="020B0602020204020303" pitchFamily="34" charset="-79"/>
                </a:rPr>
                <a:t>上記、サービスの特徴の詳細の説明を</a:t>
              </a:r>
              <a:br>
                <a:rPr lang="en-US" altLang="ja-JP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UTURA MEDIUM" panose="020B0602020204020303" pitchFamily="34" charset="-79"/>
                  <a:ea typeface="Yu Gothic" panose="020B0400000000000000" pitchFamily="34" charset="-128"/>
                  <a:cs typeface="FUTURA MEDIUM" panose="020B0602020204020303" pitchFamily="34" charset="-79"/>
                </a:rPr>
              </a:br>
              <a:r>
                <a:rPr lang="ja-JP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FUTURA MEDIUM" panose="020B0602020204020303" pitchFamily="34" charset="-79"/>
                  <a:ea typeface="Yu Gothic" panose="020B0400000000000000" pitchFamily="34" charset="-128"/>
                  <a:cs typeface="FUTURA MEDIUM" panose="020B0602020204020303" pitchFamily="34" charset="-79"/>
                </a:rPr>
                <a:t>ここに記載する。</a:t>
              </a:r>
              <a:endPara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endParaRPr>
            </a:p>
            <a:p>
              <a:pPr>
                <a:spcBef>
                  <a:spcPts val="1000"/>
                </a:spcBef>
              </a:pPr>
              <a:r>
                <a:rPr lang="ja-JP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FUTURA MEDIUM" panose="020B0602020204020303" pitchFamily="34" charset="-79"/>
                  <a:ea typeface="Yu Gothic" panose="020B0400000000000000" pitchFamily="34" charset="-128"/>
                  <a:cs typeface="FUTURA MEDIUM" panose="020B0602020204020303" pitchFamily="34" charset="-79"/>
                </a:rPr>
                <a:t>商談で説明する補足説明を簡単に示す。</a:t>
              </a:r>
              <a:endPara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endParaRPr>
            </a:p>
          </p:txBody>
        </p:sp>
        <p:sp>
          <p:nvSpPr>
            <p:cNvPr id="10" name="角丸四角形 9">
              <a:extLst>
                <a:ext uri="{FF2B5EF4-FFF2-40B4-BE49-F238E27FC236}">
                  <a16:creationId xmlns:a16="http://schemas.microsoft.com/office/drawing/2014/main" id="{05C0F931-A67C-EEEE-B8D7-94B203CF438A}"/>
                </a:ext>
              </a:extLst>
            </p:cNvPr>
            <p:cNvSpPr/>
            <p:nvPr/>
          </p:nvSpPr>
          <p:spPr>
            <a:xfrm>
              <a:off x="4351531" y="4897464"/>
              <a:ext cx="3488937" cy="1516261"/>
            </a:xfrm>
            <a:prstGeom prst="roundRect">
              <a:avLst>
                <a:gd name="adj" fmla="val 0"/>
              </a:avLst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rtlCol="0" anchor="ctr"/>
            <a:lstStyle/>
            <a:p>
              <a:pPr>
                <a:spcBef>
                  <a:spcPts val="1000"/>
                </a:spcBef>
              </a:pPr>
              <a:r>
                <a:rPr lang="ja-JP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FUTURA MEDIUM" panose="020B0602020204020303" pitchFamily="34" charset="-79"/>
                  <a:ea typeface="Yu Gothic" panose="020B0400000000000000" pitchFamily="34" charset="-128"/>
                  <a:cs typeface="FUTURA MEDIUM" panose="020B0602020204020303" pitchFamily="34" charset="-79"/>
                </a:rPr>
                <a:t>上記、サービスの特徴の詳細の説明を</a:t>
              </a:r>
              <a:br>
                <a:rPr lang="en-US" altLang="ja-JP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UTURA MEDIUM" panose="020B0602020204020303" pitchFamily="34" charset="-79"/>
                  <a:ea typeface="Yu Gothic" panose="020B0400000000000000" pitchFamily="34" charset="-128"/>
                  <a:cs typeface="FUTURA MEDIUM" panose="020B0602020204020303" pitchFamily="34" charset="-79"/>
                </a:rPr>
              </a:br>
              <a:r>
                <a:rPr lang="ja-JP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FUTURA MEDIUM" panose="020B0602020204020303" pitchFamily="34" charset="-79"/>
                  <a:ea typeface="Yu Gothic" panose="020B0400000000000000" pitchFamily="34" charset="-128"/>
                  <a:cs typeface="FUTURA MEDIUM" panose="020B0602020204020303" pitchFamily="34" charset="-79"/>
                </a:rPr>
                <a:t>ここに記載する。</a:t>
              </a:r>
              <a:endPara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endParaRPr>
            </a:p>
            <a:p>
              <a:pPr>
                <a:spcBef>
                  <a:spcPts val="1000"/>
                </a:spcBef>
              </a:pPr>
              <a:r>
                <a:rPr lang="ja-JP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FUTURA MEDIUM" panose="020B0602020204020303" pitchFamily="34" charset="-79"/>
                  <a:ea typeface="Yu Gothic" panose="020B0400000000000000" pitchFamily="34" charset="-128"/>
                  <a:cs typeface="FUTURA MEDIUM" panose="020B0602020204020303" pitchFamily="34" charset="-79"/>
                </a:rPr>
                <a:t>商談で説明する補足説明を簡単に示す。</a:t>
              </a:r>
              <a:endPara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endParaRPr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809F84F4-6E35-684B-4598-7447410527FB}"/>
                </a:ext>
              </a:extLst>
            </p:cNvPr>
            <p:cNvCxnSpPr>
              <a:cxnSpLocks/>
            </p:cNvCxnSpPr>
            <p:nvPr/>
          </p:nvCxnSpPr>
          <p:spPr>
            <a:xfrm>
              <a:off x="4794817" y="4882655"/>
              <a:ext cx="2619213" cy="0"/>
            </a:xfrm>
            <a:prstGeom prst="line">
              <a:avLst/>
            </a:prstGeom>
            <a:ln w="15875" cap="rnd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9089C200-935E-11F1-F120-BF204B756AA8}"/>
                </a:ext>
              </a:extLst>
            </p:cNvPr>
            <p:cNvCxnSpPr>
              <a:cxnSpLocks/>
            </p:cNvCxnSpPr>
            <p:nvPr/>
          </p:nvCxnSpPr>
          <p:spPr>
            <a:xfrm>
              <a:off x="8703437" y="4882655"/>
              <a:ext cx="2619213" cy="0"/>
            </a:xfrm>
            <a:prstGeom prst="line">
              <a:avLst/>
            </a:prstGeom>
            <a:ln w="15875" cap="rnd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グラフィックス 16" descr="握手 単色塗りつぶし">
              <a:extLst>
                <a:ext uri="{FF2B5EF4-FFF2-40B4-BE49-F238E27FC236}">
                  <a16:creationId xmlns:a16="http://schemas.microsoft.com/office/drawing/2014/main" id="{B4FAC7C3-8BB2-9B8F-A20A-8AD9DC412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4509" y="2397343"/>
              <a:ext cx="1217066" cy="1217066"/>
            </a:xfrm>
            <a:prstGeom prst="rect">
              <a:avLst/>
            </a:prstGeom>
          </p:spPr>
        </p:pic>
        <p:pic>
          <p:nvPicPr>
            <p:cNvPr id="18" name="グラフィックス 17" descr="会議 単色塗りつぶし">
              <a:extLst>
                <a:ext uri="{FF2B5EF4-FFF2-40B4-BE49-F238E27FC236}">
                  <a16:creationId xmlns:a16="http://schemas.microsoft.com/office/drawing/2014/main" id="{689CAA36-9080-5088-8F4D-3F493195D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51210" y="2452664"/>
              <a:ext cx="1106424" cy="1106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5260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113765-0F17-F223-40C6-90F23942E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/>
              <a:t>〇〇サービスの特徴</a:t>
            </a:r>
            <a:r>
              <a:rPr kumimoji="1" lang="en-US" altLang="ja-JP" dirty="0"/>
              <a:t> ①</a:t>
            </a:r>
            <a:r>
              <a:rPr kumimoji="1" lang="ja-JP" altLang="en-US"/>
              <a:t>｜コスト削減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2979DC-76F4-D3C7-089A-286DCB52F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〇〇〇〇によってコスト削減を図ります。</a:t>
            </a:r>
            <a:endParaRPr kumimoji="1" lang="en-US" altLang="ja-JP" dirty="0"/>
          </a:p>
          <a:p>
            <a:r>
              <a:rPr lang="en-US" altLang="ja-JP" dirty="0"/>
              <a:t>…</a:t>
            </a:r>
            <a:r>
              <a:rPr lang="ja-JP" altLang="en-US"/>
              <a:t>サービス概要で挙げたサービスの特徴・強みの詳細を説明するスライドになります。</a:t>
            </a:r>
            <a:endParaRPr lang="en-US" altLang="ja-JP" dirty="0"/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FE01904B-E8E0-09C2-DFA8-2070F1A78C7D}"/>
              </a:ext>
            </a:extLst>
          </p:cNvPr>
          <p:cNvSpPr/>
          <p:nvPr/>
        </p:nvSpPr>
        <p:spPr>
          <a:xfrm>
            <a:off x="458955" y="2176295"/>
            <a:ext cx="11272482" cy="424038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bIns="72000" rtlCol="0" anchor="ctr"/>
          <a:lstStyle/>
          <a:p>
            <a:pPr algn="ctr">
              <a:spcBef>
                <a:spcPts val="300"/>
              </a:spcBef>
            </a:pPr>
            <a:r>
              <a:rPr lang="ja-JP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サービスの詳細（強み・特徴）を一つずつ、</a:t>
            </a:r>
            <a:r>
              <a:rPr lang="en-US" altLang="ja-JP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1</a:t>
            </a:r>
            <a:r>
              <a:rPr lang="ja-JP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ページずつ説明</a:t>
            </a:r>
          </a:p>
        </p:txBody>
      </p:sp>
    </p:spTree>
    <p:extLst>
      <p:ext uri="{BB962C8B-B14F-4D97-AF65-F5344CB8AC3E}">
        <p14:creationId xmlns:p14="http://schemas.microsoft.com/office/powerpoint/2010/main" val="2663099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113765-0F17-F223-40C6-90F23942E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/>
              <a:t>〇〇サービスの特徴</a:t>
            </a:r>
            <a:r>
              <a:rPr kumimoji="1" lang="en-US" altLang="ja-JP" dirty="0"/>
              <a:t> </a:t>
            </a:r>
            <a:r>
              <a:rPr lang="ja-JP" altLang="en-US"/>
              <a:t>②</a:t>
            </a:r>
            <a:r>
              <a:rPr kumimoji="1" lang="ja-JP" altLang="en-US"/>
              <a:t>｜生産性向上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2979DC-76F4-D3C7-089A-286DCB52F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〇〇〇〇によって生産性向上を図ります。</a:t>
            </a:r>
            <a:endParaRPr kumimoji="1" lang="en-US" altLang="ja-JP" dirty="0"/>
          </a:p>
          <a:p>
            <a:r>
              <a:rPr lang="en-US" altLang="ja-JP" dirty="0"/>
              <a:t>…</a:t>
            </a:r>
            <a:r>
              <a:rPr lang="ja-JP" altLang="en-US"/>
              <a:t>サービス概要で挙げたサービスの特徴・強みの詳細を説明するスライドになります。</a:t>
            </a:r>
            <a:endParaRPr lang="en-US" altLang="ja-JP" dirty="0"/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FE01904B-E8E0-09C2-DFA8-2070F1A78C7D}"/>
              </a:ext>
            </a:extLst>
          </p:cNvPr>
          <p:cNvSpPr/>
          <p:nvPr/>
        </p:nvSpPr>
        <p:spPr>
          <a:xfrm>
            <a:off x="458955" y="2176295"/>
            <a:ext cx="11272482" cy="424038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bIns="72000" rtlCol="0" anchor="ctr"/>
          <a:lstStyle/>
          <a:p>
            <a:pPr algn="ctr">
              <a:spcBef>
                <a:spcPts val="300"/>
              </a:spcBef>
            </a:pPr>
            <a:r>
              <a:rPr lang="ja-JP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サービスの詳細（強み・特徴）を一つずつ、</a:t>
            </a:r>
            <a:r>
              <a:rPr lang="en-US" altLang="ja-JP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1</a:t>
            </a:r>
            <a:r>
              <a:rPr lang="ja-JP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ページずつ説明</a:t>
            </a:r>
          </a:p>
        </p:txBody>
      </p:sp>
    </p:spTree>
    <p:extLst>
      <p:ext uri="{BB962C8B-B14F-4D97-AF65-F5344CB8AC3E}">
        <p14:creationId xmlns:p14="http://schemas.microsoft.com/office/powerpoint/2010/main" val="3870754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113765-0F17-F223-40C6-90F23942E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/>
              <a:t>〇〇サービスの特徴</a:t>
            </a:r>
            <a:r>
              <a:rPr kumimoji="1" lang="en-US" altLang="ja-JP" dirty="0"/>
              <a:t> </a:t>
            </a:r>
            <a:r>
              <a:rPr kumimoji="1" lang="ja-JP" altLang="en-US"/>
              <a:t>③｜受注率向上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2979DC-76F4-D3C7-089A-286DCB52F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〇〇〇〇によって受注率向上を図ります。</a:t>
            </a:r>
            <a:endParaRPr kumimoji="1" lang="en-US" altLang="ja-JP" dirty="0"/>
          </a:p>
          <a:p>
            <a:r>
              <a:rPr lang="en-US" altLang="ja-JP" dirty="0"/>
              <a:t>…</a:t>
            </a:r>
            <a:r>
              <a:rPr lang="ja-JP" altLang="en-US"/>
              <a:t>サービス概要で挙げたサービスの特徴・強みの詳細を説明するスライドになります。</a:t>
            </a:r>
            <a:endParaRPr lang="en-US" altLang="ja-JP" dirty="0"/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FE01904B-E8E0-09C2-DFA8-2070F1A78C7D}"/>
              </a:ext>
            </a:extLst>
          </p:cNvPr>
          <p:cNvSpPr/>
          <p:nvPr/>
        </p:nvSpPr>
        <p:spPr>
          <a:xfrm>
            <a:off x="458955" y="2176295"/>
            <a:ext cx="11272482" cy="424038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bIns="72000" rtlCol="0" anchor="ctr"/>
          <a:lstStyle/>
          <a:p>
            <a:pPr algn="ctr">
              <a:spcBef>
                <a:spcPts val="300"/>
              </a:spcBef>
            </a:pPr>
            <a:r>
              <a:rPr lang="ja-JP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サービスの詳細（強み・特徴）を一つずつ、</a:t>
            </a:r>
            <a:r>
              <a:rPr lang="en-US" altLang="ja-JP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1</a:t>
            </a:r>
            <a:r>
              <a:rPr lang="ja-JP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rPr>
              <a:t>ページずつ説明</a:t>
            </a:r>
          </a:p>
        </p:txBody>
      </p:sp>
    </p:spTree>
    <p:extLst>
      <p:ext uri="{BB962C8B-B14F-4D97-AF65-F5344CB8AC3E}">
        <p14:creationId xmlns:p14="http://schemas.microsoft.com/office/powerpoint/2010/main" val="441239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2701</TotalTime>
  <Words>1918</Words>
  <Application>Microsoft Macintosh PowerPoint</Application>
  <PresentationFormat>ワイド画面</PresentationFormat>
  <Paragraphs>326</Paragraphs>
  <Slides>22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33" baseType="lpstr">
      <vt:lpstr>Yu Gothic</vt:lpstr>
      <vt:lpstr>Yu Gothic</vt:lpstr>
      <vt:lpstr>游ゴシック Light</vt:lpstr>
      <vt:lpstr>Yu Gothic Medium</vt:lpstr>
      <vt:lpstr>Arial</vt:lpstr>
      <vt:lpstr>Century Gothic</vt:lpstr>
      <vt:lpstr>DIN Condensed</vt:lpstr>
      <vt:lpstr>Futura</vt:lpstr>
      <vt:lpstr>FUTURA MEDIUM</vt:lpstr>
      <vt:lpstr>FUTURA MEDIUM</vt:lpstr>
      <vt:lpstr>Office テーマ</vt:lpstr>
      <vt:lpstr>PowerPoint プレゼンテーション</vt:lpstr>
      <vt:lpstr>PowerPoint プレゼンテーション</vt:lpstr>
      <vt:lpstr>サービス概要</vt:lpstr>
      <vt:lpstr>支援実績</vt:lpstr>
      <vt:lpstr>〇〇業務における課題</vt:lpstr>
      <vt:lpstr>〇〇サービスの紹介</vt:lpstr>
      <vt:lpstr>〇〇サービスの特徴 ①｜コスト削減</vt:lpstr>
      <vt:lpstr>〇〇サービスの特徴 ②｜生産性向上</vt:lpstr>
      <vt:lpstr>〇〇サービスの特徴 ③｜受注率向上</vt:lpstr>
      <vt:lpstr>競合比較</vt:lpstr>
      <vt:lpstr>料金プラン</vt:lpstr>
      <vt:lpstr>導入効果　｜　コスト削減・生産性向上</vt:lpstr>
      <vt:lpstr>ご利用事例　｜　〇〇〇〇株式会社 様</vt:lpstr>
      <vt:lpstr>導入フロー</vt:lpstr>
      <vt:lpstr>FAQ</vt:lpstr>
      <vt:lpstr>会社概要</vt:lpstr>
      <vt:lpstr>PowerPoint プレゼンテーション</vt:lpstr>
      <vt:lpstr>PowerPoint プレゼンテーション</vt:lpstr>
      <vt:lpstr>c-slideの特徴</vt:lpstr>
      <vt:lpstr>ご利用事例</vt:lpstr>
      <vt:lpstr>料金プラン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湯淺 春樹</dc:creator>
  <cp:lastModifiedBy>たなか はる</cp:lastModifiedBy>
  <cp:revision>31</cp:revision>
  <dcterms:created xsi:type="dcterms:W3CDTF">2022-02-02T08:34:32Z</dcterms:created>
  <dcterms:modified xsi:type="dcterms:W3CDTF">2025-06-20T11:48:52Z</dcterms:modified>
</cp:coreProperties>
</file>