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347" r:id="rId2"/>
    <p:sldId id="274" r:id="rId3"/>
    <p:sldId id="346" r:id="rId4"/>
    <p:sldId id="344" r:id="rId5"/>
    <p:sldId id="342" r:id="rId6"/>
    <p:sldId id="359" r:id="rId7"/>
    <p:sldId id="360" r:id="rId8"/>
    <p:sldId id="361" r:id="rId9"/>
    <p:sldId id="349" r:id="rId10"/>
    <p:sldId id="350" r:id="rId11"/>
    <p:sldId id="354" r:id="rId12"/>
    <p:sldId id="339" r:id="rId13"/>
    <p:sldId id="321" r:id="rId14"/>
    <p:sldId id="352" r:id="rId15"/>
    <p:sldId id="353" r:id="rId16"/>
    <p:sldId id="292" r:id="rId17"/>
    <p:sldId id="357" r:id="rId18"/>
    <p:sldId id="345" r:id="rId19"/>
    <p:sldId id="358" r:id="rId20"/>
    <p:sldId id="355" r:id="rId21"/>
    <p:sldId id="356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96F0"/>
    <a:srgbClr val="62D3C9"/>
    <a:srgbClr val="F2F2F4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1"/>
    <p:restoredTop sz="94437"/>
  </p:normalViewPr>
  <p:slideViewPr>
    <p:cSldViewPr snapToGrid="0" snapToObjects="1" showGuides="1">
      <p:cViewPr varScale="1">
        <p:scale>
          <a:sx n="113" d="100"/>
          <a:sy n="113" d="100"/>
        </p:scale>
        <p:origin x="216" y="2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2381A-6024-644E-B729-819A5E85AEC8}" type="datetimeFigureOut">
              <a:rPr kumimoji="1" lang="ja-JP" altLang="en-US" smtClean="0"/>
              <a:t>2025/6/16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9651F-5C99-8144-9C7D-6E3B1C9883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41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651F-5C99-8144-9C7D-6E3B1C9883B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814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651F-5C99-8144-9C7D-6E3B1C9883B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33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651F-5C99-8144-9C7D-6E3B1C9883B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86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651F-5C99-8144-9C7D-6E3B1C9883B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428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55807-F907-DA72-CB2D-049D95FE8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E6E932-4343-A2D9-8ED9-DEBC9FA37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17A5805-3B01-69C6-633A-870383649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A03337-ACC3-73E1-6940-D0CB139E3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9651F-5C99-8144-9C7D-6E3B1C9883B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86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>
            <a:extLst>
              <a:ext uri="{FF2B5EF4-FFF2-40B4-BE49-F238E27FC236}">
                <a16:creationId xmlns:a16="http://schemas.microsoft.com/office/drawing/2014/main" id="{7D580735-8E71-9244-985D-4A105AB0F5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2" name="角丸四角形 1">
            <a:extLst>
              <a:ext uri="{FF2B5EF4-FFF2-40B4-BE49-F238E27FC236}">
                <a16:creationId xmlns:a16="http://schemas.microsoft.com/office/drawing/2014/main" id="{8D6A230F-4E4D-054A-B1B1-AD08C162770C}"/>
              </a:ext>
            </a:extLst>
          </p:cNvPr>
          <p:cNvSpPr/>
          <p:nvPr userDrawn="1"/>
        </p:nvSpPr>
        <p:spPr>
          <a:xfrm>
            <a:off x="101600" y="86360"/>
            <a:ext cx="11988800" cy="668528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32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solidFill>
          <a:schemeClr val="bg1">
            <a:lumMod val="9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アイコ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579FACB-04B7-2217-4BBC-F0162A7EA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8221" y="334659"/>
            <a:ext cx="1574865" cy="2949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5A0D3B3-C8C1-6E46-8649-3782253E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195600"/>
            <a:ext cx="11444657" cy="573026"/>
          </a:xfrm>
        </p:spPr>
        <p:txBody>
          <a:bodyPr tIns="72000">
            <a:normAutofit/>
          </a:bodyPr>
          <a:lstStyle>
            <a:lvl1pPr>
              <a:defRPr sz="2400" b="1" i="0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9669E2-129F-E448-9132-D00EB420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59" y="1161028"/>
            <a:ext cx="11272482" cy="829816"/>
          </a:xfrm>
        </p:spPr>
        <p:txBody>
          <a:bodyPr tIns="144000">
            <a:normAutofit/>
          </a:bodyPr>
          <a:lstStyle>
            <a:lvl1pPr marL="0" indent="0">
              <a:spcBef>
                <a:spcPts val="600"/>
              </a:spcBef>
              <a:buNone/>
              <a:defRPr sz="1800" b="1" i="0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  <a:lvl2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2pPr>
            <a:lvl3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3pPr>
            <a:lvl4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4pPr>
            <a:lvl5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FDA3ED4-7D37-C04F-8F52-09BB0F640678}"/>
              </a:ext>
            </a:extLst>
          </p:cNvPr>
          <p:cNvCxnSpPr>
            <a:cxnSpLocks/>
          </p:cNvCxnSpPr>
          <p:nvPr userDrawn="1"/>
        </p:nvCxnSpPr>
        <p:spPr>
          <a:xfrm>
            <a:off x="326020" y="891247"/>
            <a:ext cx="11539960" cy="0"/>
          </a:xfrm>
          <a:prstGeom prst="line">
            <a:avLst/>
          </a:prstGeom>
          <a:ln w="25400" cap="rnd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839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pos="7401" userDrawn="1">
          <p15:clr>
            <a:srgbClr val="FBAE40"/>
          </p15:clr>
        </p15:guide>
        <p15:guide id="4" orient="horz" pos="1366" userDrawn="1">
          <p15:clr>
            <a:srgbClr val="FBAE40"/>
          </p15:clr>
        </p15:guide>
        <p15:guide id="5" orient="horz" pos="40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タイトルとコンテンツ">
    <p:bg>
      <p:bgPr>
        <a:solidFill>
          <a:schemeClr val="bg1">
            <a:lumMod val="9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4AD562A3-7F67-A54E-9997-887B3BB28E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2463" y="-165380"/>
            <a:ext cx="2251387" cy="12905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5A0D3B3-C8C1-6E46-8649-3782253E9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195600"/>
            <a:ext cx="11444657" cy="573026"/>
          </a:xfrm>
        </p:spPr>
        <p:txBody>
          <a:bodyPr tIns="72000">
            <a:normAutofit/>
          </a:bodyPr>
          <a:lstStyle>
            <a:lvl1pPr>
              <a:defRPr sz="2400" b="1" i="0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9669E2-129F-E448-9132-D00EB420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59" y="1161028"/>
            <a:ext cx="11272482" cy="829816"/>
          </a:xfrm>
        </p:spPr>
        <p:txBody>
          <a:bodyPr tIns="144000">
            <a:normAutofit/>
          </a:bodyPr>
          <a:lstStyle>
            <a:lvl1pPr marL="0" indent="0">
              <a:spcBef>
                <a:spcPts val="600"/>
              </a:spcBef>
              <a:buNone/>
              <a:defRPr sz="1800" b="1" i="0" spc="3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  <a:lvl2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2pPr>
            <a:lvl3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3pPr>
            <a:lvl4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4pPr>
            <a:lvl5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FDA3ED4-7D37-C04F-8F52-09BB0F640678}"/>
              </a:ext>
            </a:extLst>
          </p:cNvPr>
          <p:cNvCxnSpPr>
            <a:cxnSpLocks/>
          </p:cNvCxnSpPr>
          <p:nvPr userDrawn="1"/>
        </p:nvCxnSpPr>
        <p:spPr>
          <a:xfrm>
            <a:off x="326020" y="891247"/>
            <a:ext cx="11539960" cy="0"/>
          </a:xfrm>
          <a:prstGeom prst="line">
            <a:avLst/>
          </a:prstGeom>
          <a:ln w="25400" cap="rnd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64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bg>
      <p:bgPr>
        <a:solidFill>
          <a:srgbClr val="1A9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>
            <a:extLst>
              <a:ext uri="{FF2B5EF4-FFF2-40B4-BE49-F238E27FC236}">
                <a16:creationId xmlns:a16="http://schemas.microsoft.com/office/drawing/2014/main" id="{FA1C6AA9-9B3C-42A4-14A5-6B9009181A62}"/>
              </a:ext>
            </a:extLst>
          </p:cNvPr>
          <p:cNvSpPr/>
          <p:nvPr userDrawn="1"/>
        </p:nvSpPr>
        <p:spPr>
          <a:xfrm>
            <a:off x="144905" y="135000"/>
            <a:ext cx="11902191" cy="658800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4B4DBF8D-4379-E819-B44B-31B01955BFDC}"/>
              </a:ext>
            </a:extLst>
          </p:cNvPr>
          <p:cNvSpPr/>
          <p:nvPr userDrawn="1"/>
        </p:nvSpPr>
        <p:spPr>
          <a:xfrm>
            <a:off x="4426226" y="135000"/>
            <a:ext cx="7620869" cy="658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DBE401-C20A-D015-A3C3-4610EFC1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EDEE114E-8A58-1EA0-AFF0-BB6F8058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3560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bg>
      <p:bgPr>
        <a:solidFill>
          <a:srgbClr val="1A9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3030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>
            <a:extLst>
              <a:ext uri="{FF2B5EF4-FFF2-40B4-BE49-F238E27FC236}">
                <a16:creationId xmlns:a16="http://schemas.microsoft.com/office/drawing/2014/main" id="{CF8C3AD5-1223-0EF0-3C57-0B97BF1731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4A474CD3-66FA-119E-ED1D-61890906E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537" b="-36758"/>
          <a:stretch/>
        </p:blipFill>
        <p:spPr>
          <a:xfrm>
            <a:off x="11136685" y="363827"/>
            <a:ext cx="743185" cy="327053"/>
          </a:xfrm>
          <a:prstGeom prst="rect">
            <a:avLst/>
          </a:prstGeom>
        </p:spPr>
      </p:pic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B9F9871A-C5A7-7FA8-59AA-00E9FF66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67B743F0-8591-22CA-D150-851C497C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8183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  <p15:guide id="4" orient="horz" pos="1457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bg>
      <p:bgPr>
        <a:gradFill>
          <a:gsLst>
            <a:gs pos="0">
              <a:srgbClr val="1A96F0"/>
            </a:gs>
            <a:gs pos="100000">
              <a:srgbClr val="62D3C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00917B-6676-EB41-8644-7F9CC35D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D10C2-C734-7543-ADCD-6AD932BF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1043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366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タイトルとコンテンツ">
    <p:bg>
      <p:bgPr>
        <a:solidFill>
          <a:srgbClr val="F2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人, 屋内, 男, 再生 が含まれている画像&#10;&#10;自動的に生成された説明">
            <a:extLst>
              <a:ext uri="{FF2B5EF4-FFF2-40B4-BE49-F238E27FC236}">
                <a16:creationId xmlns:a16="http://schemas.microsoft.com/office/drawing/2014/main" id="{5D445EF6-640B-5421-53D9-E35CDE629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5" t="12462" r="106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DC0CD67-D737-95D3-2FA4-BFDBB4566A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B1E00A0A-D87A-C533-E08B-C096D74DC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67F17E5D-1270-E711-90D4-38305FB7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6F8137BD-01DB-192F-2968-38678AAC7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5" y="195600"/>
            <a:ext cx="11444657" cy="573026"/>
          </a:xfrm>
        </p:spPr>
        <p:txBody>
          <a:bodyPr tIns="72000">
            <a:normAutofit/>
          </a:bodyPr>
          <a:lstStyle>
            <a:lvl1pPr>
              <a:defRPr sz="2400" b="1" i="0" spc="300">
                <a:solidFill>
                  <a:schemeClr val="bg1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21839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FBAE40"/>
          </p15:clr>
        </p15:guide>
        <p15:guide id="2" pos="370">
          <p15:clr>
            <a:srgbClr val="FBAE40"/>
          </p15:clr>
        </p15:guide>
        <p15:guide id="3" pos="7287">
          <p15:clr>
            <a:srgbClr val="FBAE40"/>
          </p15:clr>
        </p15:guide>
        <p15:guide id="4" orient="horz" pos="1412">
          <p15:clr>
            <a:srgbClr val="FBAE40"/>
          </p15:clr>
        </p15:guide>
        <p15:guide id="5" orient="horz" pos="39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0E51DB9-EB5F-B945-ADF0-CFC4A155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48E0B55-EF54-144C-8AB1-3609C8A5F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DB2BBA-3FEF-3345-9975-F9DD7B847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© 2025 CONE inc.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F84C1B-3020-654A-8FDF-8807C0051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68678F-B0B6-0245-9DD0-569DE08B8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0EA0D-2252-9045-A82C-BA460C3629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34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60" r:id="rId3"/>
    <p:sldLayoutId id="2147483658" r:id="rId4"/>
    <p:sldLayoutId id="2147483651" r:id="rId5"/>
    <p:sldLayoutId id="2147483656" r:id="rId6"/>
    <p:sldLayoutId id="2147483657" r:id="rId7"/>
    <p:sldLayoutId id="2147483659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ja/photo/897002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779BC-7A67-2A3D-60FD-CCE6A561A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48867B-44EB-A4CC-C637-2C241C70FF13}"/>
              </a:ext>
            </a:extLst>
          </p:cNvPr>
          <p:cNvSpPr txBox="1"/>
          <p:nvPr/>
        </p:nvSpPr>
        <p:spPr>
          <a:xfrm>
            <a:off x="5590950" y="2913474"/>
            <a:ext cx="640226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会社紹介資料</a:t>
            </a:r>
            <a:endParaRPr kumimoji="1" lang="en-US" altLang="ja-JP" sz="36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株式会社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Cone</a:t>
            </a:r>
            <a:endParaRPr kumimoji="1" lang="ja-JP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35D167-1045-FCF2-3D51-C24703D72C35}"/>
              </a:ext>
            </a:extLst>
          </p:cNvPr>
          <p:cNvSpPr txBox="1"/>
          <p:nvPr/>
        </p:nvSpPr>
        <p:spPr>
          <a:xfrm>
            <a:off x="300941" y="236725"/>
            <a:ext cx="3576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〇〇株式会社 御中</a:t>
            </a:r>
          </a:p>
        </p:txBody>
      </p:sp>
      <p:pic>
        <p:nvPicPr>
          <p:cNvPr id="3" name="図 2" descr="アイコ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CD00D06-4088-704A-3869-44F06526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713" y="3066272"/>
            <a:ext cx="3375865" cy="6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05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D2FD7F-1374-8B15-900A-352789AB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事業紹介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71327D-059D-971A-8DC7-48B3550D1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資料作成代行サービス「</a:t>
            </a:r>
            <a:r>
              <a:rPr lang="en-US" altLang="ja-JP" dirty="0"/>
              <a:t>c-slide</a:t>
            </a:r>
            <a:r>
              <a:rPr lang="ja-JP" altLang="en-US"/>
              <a:t>」を起点とし、資料作成外注サービス「</a:t>
            </a:r>
            <a:r>
              <a:rPr lang="en-US" altLang="ja-JP" dirty="0" err="1"/>
              <a:t>slidebox</a:t>
            </a:r>
            <a:r>
              <a:rPr lang="ja-JP" altLang="en-US"/>
              <a:t>」</a:t>
            </a:r>
            <a:endParaRPr lang="en-US" altLang="ja-JP" dirty="0"/>
          </a:p>
          <a:p>
            <a:r>
              <a:rPr lang="ja-JP" altLang="en-US"/>
              <a:t>コンテンツ制作特化型メディア「コンテンツ制作所」の</a:t>
            </a:r>
            <a:r>
              <a:rPr lang="en-US" altLang="ja-JP" dirty="0"/>
              <a:t>3</a:t>
            </a:r>
            <a:r>
              <a:rPr lang="ja-JP" altLang="en-US"/>
              <a:t>つのサービスを展開しています。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849378-FB36-A5A2-AE50-F3E9FE63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892CA59-D18A-78B3-9851-D3D02EBD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5CA6891F-7A40-9A4C-4124-0EAC82A3E25F}"/>
              </a:ext>
            </a:extLst>
          </p:cNvPr>
          <p:cNvSpPr/>
          <p:nvPr/>
        </p:nvSpPr>
        <p:spPr>
          <a:xfrm>
            <a:off x="462417" y="2292626"/>
            <a:ext cx="3486028" cy="4002156"/>
          </a:xfrm>
          <a:prstGeom prst="roundRect">
            <a:avLst>
              <a:gd name="adj" fmla="val 3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/>
          <a:lstStyle/>
          <a:p>
            <a:pPr algn="ctr">
              <a:spcBef>
                <a:spcPts val="300"/>
              </a:spcBef>
            </a:pP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c</a:t>
            </a: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-slide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は、個人発注の価格で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  <a:p>
            <a:pPr algn="ctr">
              <a:spcBef>
                <a:spcPts val="3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プロのビジネス資料が手に入る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  <a:p>
            <a:pPr algn="ctr">
              <a:spcBef>
                <a:spcPts val="300"/>
              </a:spcBef>
            </a:pP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資料作成代行サービスです。</a:t>
            </a:r>
            <a:endParaRPr kumimoji="1"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79D63522-FF9A-4D94-A801-2B9E815462AB}"/>
              </a:ext>
            </a:extLst>
          </p:cNvPr>
          <p:cNvSpPr/>
          <p:nvPr/>
        </p:nvSpPr>
        <p:spPr>
          <a:xfrm>
            <a:off x="4390077" y="2292626"/>
            <a:ext cx="3486028" cy="4002156"/>
          </a:xfrm>
          <a:prstGeom prst="roundRect">
            <a:avLst>
              <a:gd name="adj" fmla="val 3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/>
          <a:lstStyle/>
          <a:p>
            <a:pPr algn="ctr">
              <a:spcBef>
                <a:spcPts val="300"/>
              </a:spcBef>
            </a:pPr>
            <a:r>
              <a:rPr lang="en-US" altLang="ja-JP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s</a:t>
            </a:r>
            <a:r>
              <a:rPr kumimoji="1" lang="en-US" altLang="ja-JP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lidebox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は、ボタンひとつで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  <a:p>
            <a:pPr algn="ctr">
              <a:spcBef>
                <a:spcPts val="300"/>
              </a:spcBef>
            </a:pP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資料作成の依頼が完了する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  <a:p>
            <a:pPr algn="ctr">
              <a:spcBef>
                <a:spcPts val="3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オンライン資料作成外注サービスです。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55CF7E82-6888-5598-A551-EB99F68A866E}"/>
              </a:ext>
            </a:extLst>
          </p:cNvPr>
          <p:cNvSpPr/>
          <p:nvPr/>
        </p:nvSpPr>
        <p:spPr>
          <a:xfrm>
            <a:off x="8280149" y="2292626"/>
            <a:ext cx="3486028" cy="4002156"/>
          </a:xfrm>
          <a:prstGeom prst="roundRect">
            <a:avLst>
              <a:gd name="adj" fmla="val 3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/>
          <a:lstStyle/>
          <a:p>
            <a:pPr algn="ctr">
              <a:spcBef>
                <a:spcPts val="300"/>
              </a:spcBef>
            </a:pPr>
            <a:r>
              <a:rPr kumimoji="1"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Cone</a:t>
            </a:r>
            <a:r>
              <a:rPr kumimoji="1"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のコンテンツ制作所は、</a:t>
            </a:r>
            <a:endParaRPr kumimoji="1"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  <a:p>
            <a:pPr algn="ctr">
              <a:spcBef>
                <a:spcPts val="3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記事・資料コンテンツの制作に役立つ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  <a:p>
            <a:pPr algn="ctr">
              <a:spcBef>
                <a:spcPts val="3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情報を提供するメディアです。</a:t>
            </a:r>
            <a:endParaRPr kumimoji="1"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C9DEB6DC-1378-128F-842F-A9C0F6693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992" y="2505117"/>
            <a:ext cx="667922" cy="216092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4D9197E6-0F75-D065-D5FA-CF38142E9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6979" y="2505382"/>
            <a:ext cx="791642" cy="22139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934BC6B-5EB2-8A3E-9B37-D018ACE1E6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75" t="18295" r="28644" b="15349"/>
          <a:stretch/>
        </p:blipFill>
        <p:spPr>
          <a:xfrm>
            <a:off x="1201447" y="2933701"/>
            <a:ext cx="2007967" cy="21923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38E4C5F-02F6-D1FF-653F-29D98F62F0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48" t="15349" r="5987" b="6832"/>
          <a:stretch/>
        </p:blipFill>
        <p:spPr>
          <a:xfrm>
            <a:off x="4938146" y="3134487"/>
            <a:ext cx="2634874" cy="1925549"/>
          </a:xfrm>
          <a:prstGeom prst="rect">
            <a:avLst/>
          </a:prstGeom>
        </p:spPr>
      </p:pic>
      <p:pic>
        <p:nvPicPr>
          <p:cNvPr id="14" name="図 13" descr="コンピューターの画面&#10;&#10;自動的に生成された説明">
            <a:extLst>
              <a:ext uri="{FF2B5EF4-FFF2-40B4-BE49-F238E27FC236}">
                <a16:creationId xmlns:a16="http://schemas.microsoft.com/office/drawing/2014/main" id="{305CD123-D289-2EE1-5B76-D6A852314C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822" t="16279" r="21946" b="15969"/>
          <a:stretch/>
        </p:blipFill>
        <p:spPr>
          <a:xfrm>
            <a:off x="8701150" y="3045354"/>
            <a:ext cx="2644024" cy="2028508"/>
          </a:xfrm>
          <a:prstGeom prst="rect">
            <a:avLst/>
          </a:prstGeom>
        </p:spPr>
      </p:pic>
      <p:pic>
        <p:nvPicPr>
          <p:cNvPr id="16" name="図 15" descr="アイコ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E98BC90-A234-AE9D-F14F-F59562C8D4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6022" y="2490519"/>
            <a:ext cx="1183219" cy="22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75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52CB3AF-DEA1-1D99-BC45-FDC65E20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A19534-77FA-05C7-8A16-443FA20B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842B68E2-7610-C378-FB20-6925EFF5136A}"/>
              </a:ext>
            </a:extLst>
          </p:cNvPr>
          <p:cNvSpPr/>
          <p:nvPr/>
        </p:nvSpPr>
        <p:spPr>
          <a:xfrm>
            <a:off x="442912" y="2971800"/>
            <a:ext cx="11306175" cy="914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400" b="1" spc="300">
                <a:latin typeface="Yu Gothic" panose="020B0400000000000000" pitchFamily="34" charset="-128"/>
                <a:ea typeface="Yu Gothic" panose="020B0400000000000000" pitchFamily="34" charset="-128"/>
              </a:rPr>
              <a:t>〇〇サービスご紹介</a:t>
            </a:r>
          </a:p>
        </p:txBody>
      </p:sp>
    </p:spTree>
    <p:extLst>
      <p:ext uri="{BB962C8B-B14F-4D97-AF65-F5344CB8AC3E}">
        <p14:creationId xmlns:p14="http://schemas.microsoft.com/office/powerpoint/2010/main" val="244605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0339C2-9889-E594-4CFD-DF555AFC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サービス概要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FDAEA-890F-331B-386C-024213C00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〇〇を解決する〇〇サービスです。</a:t>
            </a:r>
            <a:endParaRPr kumimoji="1" lang="en-US" altLang="ja-JP" dirty="0"/>
          </a:p>
          <a:p>
            <a:r>
              <a:rPr lang="ja-JP" altLang="en-US"/>
              <a:t>〇〇</a:t>
            </a:r>
            <a:r>
              <a:rPr kumimoji="1" lang="ja-JP" altLang="en-US"/>
              <a:t>独自のナレッジを活かし、〇〇スキルの標準化と底上げを実現します。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3E7C97-B52B-D27E-E399-C7EBCCAB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F00C75-7602-7050-287F-9A7BB500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12</a:t>
            </a:fld>
            <a:endParaRPr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DA8A50B-E8B6-6A7D-23A2-C782F9692AAE}"/>
              </a:ext>
            </a:extLst>
          </p:cNvPr>
          <p:cNvGrpSpPr/>
          <p:nvPr/>
        </p:nvGrpSpPr>
        <p:grpSpPr>
          <a:xfrm>
            <a:off x="547621" y="2311038"/>
            <a:ext cx="7563446" cy="3630200"/>
            <a:chOff x="547621" y="2655168"/>
            <a:chExt cx="7563446" cy="3630200"/>
          </a:xfrm>
        </p:grpSpPr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191E382C-5EE0-F7E5-8E63-C69387AEE1D6}"/>
                </a:ext>
              </a:extLst>
            </p:cNvPr>
            <p:cNvSpPr/>
            <p:nvPr/>
          </p:nvSpPr>
          <p:spPr>
            <a:xfrm>
              <a:off x="547621" y="2655168"/>
              <a:ext cx="7563446" cy="174295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3200" b="1" spc="60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〇〇によって</a:t>
              </a:r>
              <a:endParaRPr lang="en-US" altLang="ja-JP" sz="3200" b="1" spc="60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>
                <a:spcBef>
                  <a:spcPts val="600"/>
                </a:spcBef>
              </a:pPr>
              <a:r>
                <a:rPr lang="en-US" altLang="ja-JP" sz="3200" b="1" spc="600" dirty="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XXXX</a:t>
              </a:r>
              <a:r>
                <a:rPr lang="ja-JP" altLang="en-US" sz="3200" b="1" spc="600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の〇〇を解決する</a:t>
              </a:r>
              <a:endParaRPr lang="en-US" altLang="ja-JP" sz="3200" b="1" spc="600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5A47309D-FFF3-AC01-24CD-1082734DE840}"/>
                </a:ext>
              </a:extLst>
            </p:cNvPr>
            <p:cNvGrpSpPr/>
            <p:nvPr/>
          </p:nvGrpSpPr>
          <p:grpSpPr>
            <a:xfrm>
              <a:off x="567011" y="4724938"/>
              <a:ext cx="5528989" cy="1560430"/>
              <a:chOff x="567011" y="4724938"/>
              <a:chExt cx="5528989" cy="1560430"/>
            </a:xfrm>
          </p:grpSpPr>
          <p:pic>
            <p:nvPicPr>
              <p:cNvPr id="9" name="グラフィックス 8" descr="バッジ: チェックマーク 1 単色塗りつぶし">
                <a:extLst>
                  <a:ext uri="{FF2B5EF4-FFF2-40B4-BE49-F238E27FC236}">
                    <a16:creationId xmlns:a16="http://schemas.microsoft.com/office/drawing/2014/main" id="{CE4003EE-9FD8-3264-A8B6-9D8520673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67011" y="4744328"/>
                <a:ext cx="387795" cy="387795"/>
              </a:xfrm>
              <a:prstGeom prst="rect">
                <a:avLst/>
              </a:prstGeom>
            </p:spPr>
          </p:pic>
          <p:pic>
            <p:nvPicPr>
              <p:cNvPr id="10" name="グラフィックス 9" descr="バッジ: チェックマーク 1 単色塗りつぶし">
                <a:extLst>
                  <a:ext uri="{FF2B5EF4-FFF2-40B4-BE49-F238E27FC236}">
                    <a16:creationId xmlns:a16="http://schemas.microsoft.com/office/drawing/2014/main" id="{ACFCC166-4D31-1C28-4E37-9A0B8FFC6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67011" y="5311256"/>
                <a:ext cx="387795" cy="387795"/>
              </a:xfrm>
              <a:prstGeom prst="rect">
                <a:avLst/>
              </a:prstGeom>
            </p:spPr>
          </p:pic>
          <p:pic>
            <p:nvPicPr>
              <p:cNvPr id="11" name="グラフィックス 10" descr="バッジ: チェックマーク 1 単色塗りつぶし">
                <a:extLst>
                  <a:ext uri="{FF2B5EF4-FFF2-40B4-BE49-F238E27FC236}">
                    <a16:creationId xmlns:a16="http://schemas.microsoft.com/office/drawing/2014/main" id="{80547E8D-B7ED-B0DA-D10A-68B39C638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67011" y="5878184"/>
                <a:ext cx="387795" cy="387795"/>
              </a:xfrm>
              <a:prstGeom prst="rect">
                <a:avLst/>
              </a:prstGeom>
            </p:spPr>
          </p:pic>
          <p:sp>
            <p:nvSpPr>
              <p:cNvPr id="12" name="角丸四角形 11">
                <a:extLst>
                  <a:ext uri="{FF2B5EF4-FFF2-40B4-BE49-F238E27FC236}">
                    <a16:creationId xmlns:a16="http://schemas.microsoft.com/office/drawing/2014/main" id="{A506ECAF-DE42-2A84-A66D-AD7E6A72CBAD}"/>
                  </a:ext>
                </a:extLst>
              </p:cNvPr>
              <p:cNvSpPr/>
              <p:nvPr/>
            </p:nvSpPr>
            <p:spPr>
              <a:xfrm>
                <a:off x="1067166" y="4724938"/>
                <a:ext cx="5028834" cy="426574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〇〇スキル・ノウハウの属人化を解消</a:t>
                </a:r>
              </a:p>
            </p:txBody>
          </p:sp>
          <p:sp>
            <p:nvSpPr>
              <p:cNvPr id="13" name="角丸四角形 12">
                <a:extLst>
                  <a:ext uri="{FF2B5EF4-FFF2-40B4-BE49-F238E27FC236}">
                    <a16:creationId xmlns:a16="http://schemas.microsoft.com/office/drawing/2014/main" id="{123726E1-778A-9F99-D36B-A47FBB57A304}"/>
                  </a:ext>
                </a:extLst>
              </p:cNvPr>
              <p:cNvSpPr/>
              <p:nvPr/>
            </p:nvSpPr>
            <p:spPr>
              <a:xfrm>
                <a:off x="1067166" y="5291867"/>
                <a:ext cx="5028834" cy="426574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〇〇の時間と工数の大幅な削減</a:t>
                </a:r>
              </a:p>
            </p:txBody>
          </p:sp>
          <p:sp>
            <p:nvSpPr>
              <p:cNvPr id="14" name="角丸四角形 13">
                <a:extLst>
                  <a:ext uri="{FF2B5EF4-FFF2-40B4-BE49-F238E27FC236}">
                    <a16:creationId xmlns:a16="http://schemas.microsoft.com/office/drawing/2014/main" id="{E08B8288-6EB0-1CE1-0BCE-8A8BEAFA8E8D}"/>
                  </a:ext>
                </a:extLst>
              </p:cNvPr>
              <p:cNvSpPr/>
              <p:nvPr/>
            </p:nvSpPr>
            <p:spPr>
              <a:xfrm>
                <a:off x="1067166" y="5858794"/>
                <a:ext cx="5028834" cy="426574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>
                  <a:spcBef>
                    <a:spcPts val="600"/>
                  </a:spcBef>
                </a:pPr>
                <a:r>
                  <a:rPr lang="ja-JP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MEDIUM" panose="020B0602020204020303" pitchFamily="34" charset="-79"/>
                    <a:ea typeface="Yu Gothic" panose="020B0400000000000000" pitchFamily="34" charset="-128"/>
                    <a:cs typeface="FUTURA MEDIUM" panose="020B0602020204020303" pitchFamily="34" charset="-79"/>
                  </a:rPr>
                  <a:t>〇〇によってで、受注率が向上</a:t>
                </a:r>
              </a:p>
            </p:txBody>
          </p:sp>
        </p:grpSp>
      </p:grpSp>
      <p:pic>
        <p:nvPicPr>
          <p:cNvPr id="15" name="図 14" descr="コンピューターの画面&#10;&#10;自動的に生成された説明">
            <a:extLst>
              <a:ext uri="{FF2B5EF4-FFF2-40B4-BE49-F238E27FC236}">
                <a16:creationId xmlns:a16="http://schemas.microsoft.com/office/drawing/2014/main" id="{CEA90410-9F6D-9A81-F008-16C79FBBF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87" y="1848795"/>
            <a:ext cx="7456170" cy="54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86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CA6D8-0DB0-A21C-BD07-644EAD40D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〇〇サービスの強み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E5F4E6-1098-78BE-8C81-EA5D875A9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〇〇〇〇によってコスト削減を行い、〇〇〇〇との相乗効果により生産性を向上。</a:t>
            </a:r>
            <a:endParaRPr kumimoji="1" lang="en-US" altLang="ja-JP" dirty="0"/>
          </a:p>
          <a:p>
            <a:r>
              <a:rPr lang="ja-JP" altLang="en-US"/>
              <a:t>さらに、〇〇〇〇により受注率まで向上させ、売上の最大化を図ります。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F79967-DA42-7F30-FB45-99B89127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BBF1299-C7FE-BA2F-5E90-45C1061C4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86A8B24A-37A6-9EDC-CEFB-FF90E5530342}"/>
              </a:ext>
            </a:extLst>
          </p:cNvPr>
          <p:cNvSpPr/>
          <p:nvPr/>
        </p:nvSpPr>
        <p:spPr>
          <a:xfrm>
            <a:off x="442912" y="2156660"/>
            <a:ext cx="3472090" cy="4260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〇〇〇〇による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600"/>
              </a:spcBef>
            </a:pPr>
            <a:r>
              <a:rPr lang="ja-JP" altLang="en-US" sz="24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コスト削減</a:t>
            </a: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58F39016-3749-B0F2-DA15-174CA0E23C37}"/>
              </a:ext>
            </a:extLst>
          </p:cNvPr>
          <p:cNvSpPr/>
          <p:nvPr/>
        </p:nvSpPr>
        <p:spPr>
          <a:xfrm>
            <a:off x="452641" y="4897464"/>
            <a:ext cx="3438397" cy="151626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上記、サービスの特徴の詳細の説明を</a:t>
            </a:r>
            <a:b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ここに記載する。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000"/>
              </a:spcBef>
            </a:pP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商談で説明する補足説明を簡単に示す。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D0C7CD5-9F01-A8C6-85F6-EAB87EFDBEC9}"/>
              </a:ext>
            </a:extLst>
          </p:cNvPr>
          <p:cNvCxnSpPr>
            <a:cxnSpLocks/>
          </p:cNvCxnSpPr>
          <p:nvPr/>
        </p:nvCxnSpPr>
        <p:spPr>
          <a:xfrm>
            <a:off x="869351" y="4882655"/>
            <a:ext cx="2619213" cy="0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グラフィックス 15" descr="クラウドからダウンロード 単色塗りつぶし">
            <a:extLst>
              <a:ext uri="{FF2B5EF4-FFF2-40B4-BE49-F238E27FC236}">
                <a16:creationId xmlns:a16="http://schemas.microsoft.com/office/drawing/2014/main" id="{6EE90207-EBC6-C7EB-93D2-822805E06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25744" y="2452664"/>
            <a:ext cx="1106424" cy="1106424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274942D-98E6-3DCB-09EC-1F73C1CBB1D8}"/>
              </a:ext>
            </a:extLst>
          </p:cNvPr>
          <p:cNvGrpSpPr/>
          <p:nvPr/>
        </p:nvGrpSpPr>
        <p:grpSpPr>
          <a:xfrm>
            <a:off x="4351531" y="2156660"/>
            <a:ext cx="7397557" cy="4260015"/>
            <a:chOff x="4351531" y="2156660"/>
            <a:chExt cx="7397557" cy="4260015"/>
          </a:xfrm>
        </p:grpSpPr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CEBF19B3-7FE6-A8E3-259B-CA319168FB41}"/>
                </a:ext>
              </a:extLst>
            </p:cNvPr>
            <p:cNvSpPr/>
            <p:nvPr/>
          </p:nvSpPr>
          <p:spPr>
            <a:xfrm>
              <a:off x="4368378" y="2156660"/>
              <a:ext cx="3472090" cy="426001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〇〇〇〇による</a:t>
              </a:r>
              <a:endPara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 algn="ctr">
                <a:spcBef>
                  <a:spcPts val="600"/>
                </a:spcBef>
              </a:pPr>
              <a:r>
                <a:rPr lang="ja-JP" altLang="en-US" sz="2400" b="1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生産性向上</a:t>
              </a:r>
              <a:endParaRPr lang="en-US" altLang="ja-JP" sz="24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8" name="角丸四角形 7">
              <a:extLst>
                <a:ext uri="{FF2B5EF4-FFF2-40B4-BE49-F238E27FC236}">
                  <a16:creationId xmlns:a16="http://schemas.microsoft.com/office/drawing/2014/main" id="{F6820C3A-7EF0-B85B-9385-61957527668A}"/>
                </a:ext>
              </a:extLst>
            </p:cNvPr>
            <p:cNvSpPr/>
            <p:nvPr/>
          </p:nvSpPr>
          <p:spPr>
            <a:xfrm>
              <a:off x="8276998" y="2156660"/>
              <a:ext cx="3472090" cy="426001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〇〇〇〇による</a:t>
              </a:r>
              <a:endPara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 algn="ctr">
                <a:spcBef>
                  <a:spcPts val="600"/>
                </a:spcBef>
              </a:pPr>
              <a:r>
                <a:rPr lang="ja-JP" altLang="en-US" sz="2400" b="1">
                  <a:solidFill>
                    <a:srgbClr val="1A96F0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受注率向上</a:t>
              </a:r>
              <a:endParaRPr lang="en-US" altLang="ja-JP" sz="24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9" name="角丸四角形 8">
              <a:extLst>
                <a:ext uri="{FF2B5EF4-FFF2-40B4-BE49-F238E27FC236}">
                  <a16:creationId xmlns:a16="http://schemas.microsoft.com/office/drawing/2014/main" id="{B395335D-FAE5-3766-F514-08690BEA7A2F}"/>
                </a:ext>
              </a:extLst>
            </p:cNvPr>
            <p:cNvSpPr/>
            <p:nvPr/>
          </p:nvSpPr>
          <p:spPr>
            <a:xfrm>
              <a:off x="8293844" y="4897464"/>
              <a:ext cx="3438397" cy="1516261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rtlCol="0" anchor="ctr"/>
            <a:lstStyle/>
            <a:p>
              <a:pPr>
                <a:spcBef>
                  <a:spcPts val="1000"/>
                </a:spcBef>
              </a:pPr>
              <a:r>
                <a:rPr lang="ja-JP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上記、サービスの特徴の詳細の説明を</a:t>
              </a:r>
              <a:b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</a:br>
              <a:r>
                <a:rPr lang="ja-JP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ここに記載する。</a:t>
              </a:r>
              <a:endPara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>
                <a:spcBef>
                  <a:spcPts val="1000"/>
                </a:spcBef>
              </a:pPr>
              <a:r>
                <a:rPr lang="ja-JP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商談で説明する補足説明を簡単に示す。</a:t>
              </a:r>
              <a:endPara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0" name="角丸四角形 9">
              <a:extLst>
                <a:ext uri="{FF2B5EF4-FFF2-40B4-BE49-F238E27FC236}">
                  <a16:creationId xmlns:a16="http://schemas.microsoft.com/office/drawing/2014/main" id="{05C0F931-A67C-EEEE-B8D7-94B203CF438A}"/>
                </a:ext>
              </a:extLst>
            </p:cNvPr>
            <p:cNvSpPr/>
            <p:nvPr/>
          </p:nvSpPr>
          <p:spPr>
            <a:xfrm>
              <a:off x="4351531" y="4897464"/>
              <a:ext cx="3488937" cy="1516261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6000" rtlCol="0" anchor="ctr"/>
            <a:lstStyle/>
            <a:p>
              <a:pPr>
                <a:spcBef>
                  <a:spcPts val="1000"/>
                </a:spcBef>
              </a:pPr>
              <a:r>
                <a:rPr lang="ja-JP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上記、サービスの特徴の詳細の説明を</a:t>
              </a:r>
              <a:b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</a:br>
              <a:r>
                <a:rPr lang="ja-JP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ここに記載する。</a:t>
              </a:r>
              <a:endPara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  <a:p>
              <a:pPr>
                <a:spcBef>
                  <a:spcPts val="1000"/>
                </a:spcBef>
              </a:pPr>
              <a:r>
                <a:rPr lang="ja-JP" altLang="en-US" sz="1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商談で説明する補足説明を簡単に示す。</a:t>
              </a:r>
              <a:endPara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809F84F4-6E35-684B-4598-7447410527FB}"/>
                </a:ext>
              </a:extLst>
            </p:cNvPr>
            <p:cNvCxnSpPr>
              <a:cxnSpLocks/>
            </p:cNvCxnSpPr>
            <p:nvPr/>
          </p:nvCxnSpPr>
          <p:spPr>
            <a:xfrm>
              <a:off x="4794817" y="4882655"/>
              <a:ext cx="2619213" cy="0"/>
            </a:xfrm>
            <a:prstGeom prst="line">
              <a:avLst/>
            </a:prstGeom>
            <a:ln w="15875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9089C200-935E-11F1-F120-BF204B756AA8}"/>
                </a:ext>
              </a:extLst>
            </p:cNvPr>
            <p:cNvCxnSpPr>
              <a:cxnSpLocks/>
            </p:cNvCxnSpPr>
            <p:nvPr/>
          </p:nvCxnSpPr>
          <p:spPr>
            <a:xfrm>
              <a:off x="8703437" y="4882655"/>
              <a:ext cx="2619213" cy="0"/>
            </a:xfrm>
            <a:prstGeom prst="line">
              <a:avLst/>
            </a:prstGeom>
            <a:ln w="15875" cap="rnd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グラフィックス 16" descr="握手 単色塗りつぶし">
              <a:extLst>
                <a:ext uri="{FF2B5EF4-FFF2-40B4-BE49-F238E27FC236}">
                  <a16:creationId xmlns:a16="http://schemas.microsoft.com/office/drawing/2014/main" id="{B4FAC7C3-8BB2-9B8F-A20A-8AD9DC412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04509" y="2397343"/>
              <a:ext cx="1217066" cy="1217066"/>
            </a:xfrm>
            <a:prstGeom prst="rect">
              <a:avLst/>
            </a:prstGeom>
          </p:spPr>
        </p:pic>
        <p:pic>
          <p:nvPicPr>
            <p:cNvPr id="18" name="グラフィックス 17" descr="会議 単色塗りつぶし">
              <a:extLst>
                <a:ext uri="{FF2B5EF4-FFF2-40B4-BE49-F238E27FC236}">
                  <a16:creationId xmlns:a16="http://schemas.microsoft.com/office/drawing/2014/main" id="{689CAA36-9080-5088-8F4D-3F493195D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51210" y="2452664"/>
              <a:ext cx="1106424" cy="1106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5260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60174-C72C-1F4D-2008-7E92F8D80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5E9D69-0E60-07C1-0F60-FC690D5C1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事例紹介　｜　〇〇〇〇株式会社</a:t>
            </a:r>
            <a:r>
              <a:rPr lang="ja-JP" altLang="en-US"/>
              <a:t> </a:t>
            </a:r>
            <a:r>
              <a:rPr kumimoji="1" lang="ja-JP" altLang="en-US"/>
              <a:t>様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B60DBA-C7AC-C1C4-F05D-AD599F76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0462D53-9E26-261A-39FF-4EB624BF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44D7ABE5-DD3A-E1C8-82E4-0C85321A777A}"/>
              </a:ext>
            </a:extLst>
          </p:cNvPr>
          <p:cNvSpPr/>
          <p:nvPr/>
        </p:nvSpPr>
        <p:spPr>
          <a:xfrm>
            <a:off x="442911" y="1160463"/>
            <a:ext cx="2611008" cy="146869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216A9490-A2E3-1609-E058-35F6144FBE60}"/>
              </a:ext>
            </a:extLst>
          </p:cNvPr>
          <p:cNvSpPr/>
          <p:nvPr/>
        </p:nvSpPr>
        <p:spPr>
          <a:xfrm>
            <a:off x="3190672" y="1160463"/>
            <a:ext cx="8558416" cy="1468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bIns="36000"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〇〇〇〇株式会社</a:t>
            </a:r>
            <a:r>
              <a:rPr kumimoji="1"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　</a:t>
            </a:r>
            <a:r>
              <a:rPr kumimoji="1" lang="en-US" altLang="ja-JP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XXXX </a:t>
            </a:r>
            <a:r>
              <a:rPr kumimoji="1" lang="ja-JP" altLang="en-US" sz="105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の開発・運営</a:t>
            </a:r>
            <a:endParaRPr kumimoji="1" lang="en-US" altLang="ja-JP" sz="20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営業部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　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山田 太郎様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en-US" altLang="ja-JP" sz="22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XXXX</a:t>
            </a:r>
            <a:r>
              <a:rPr lang="ja-JP" altLang="en-US" sz="22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の準備と新人教育の大幅なコスト削減に繋がっています。</a:t>
            </a:r>
            <a:endParaRPr kumimoji="1" lang="ja-JP" altLang="en-US" sz="22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C72F7D7D-DAF9-F802-68EF-415A87FB3B98}"/>
              </a:ext>
            </a:extLst>
          </p:cNvPr>
          <p:cNvSpPr/>
          <p:nvPr/>
        </p:nvSpPr>
        <p:spPr>
          <a:xfrm>
            <a:off x="442912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依頼背景・課題感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依頼前に抱えていた課題や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どうやってサービスを探したのか、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発注までの経緯などをクライアントの声をもとに説明。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また、課題については、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さらに業務シーンがイメージできるように具体的記載する。</a:t>
            </a: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7D9B069C-55E2-5086-00F2-16D02F5B6A16}"/>
              </a:ext>
            </a:extLst>
          </p:cNvPr>
          <p:cNvSpPr/>
          <p:nvPr/>
        </p:nvSpPr>
        <p:spPr>
          <a:xfrm>
            <a:off x="6096000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満足度・評価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クライアントが抱えていた課題に対して、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どのようなアプローチで解決を図ったのか、効果はあったのか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などをクライアントの声をもとに記載します。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具体的な施策内容や、数字で示せる効果があると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より良い事例になります。</a:t>
            </a:r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47F18EE8-B3DB-C503-B3C8-D9C95F5A8337}"/>
              </a:ext>
            </a:extLst>
          </p:cNvPr>
          <p:cNvSpPr/>
          <p:nvPr/>
        </p:nvSpPr>
        <p:spPr>
          <a:xfrm>
            <a:off x="998295" y="1668799"/>
            <a:ext cx="1500240" cy="45202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ロゴ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D95C4DAA-B221-B100-201C-4AC018F190EB}"/>
              </a:ext>
            </a:extLst>
          </p:cNvPr>
          <p:cNvGrpSpPr/>
          <p:nvPr/>
        </p:nvGrpSpPr>
        <p:grpSpPr>
          <a:xfrm>
            <a:off x="442911" y="5209884"/>
            <a:ext cx="2084023" cy="1172263"/>
            <a:chOff x="486539" y="5244411"/>
            <a:chExt cx="2611008" cy="1468692"/>
          </a:xfrm>
        </p:grpSpPr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00FAD4E3-7F93-5BF2-044E-DA0664D2EE61}"/>
                </a:ext>
              </a:extLst>
            </p:cNvPr>
            <p:cNvSpPr/>
            <p:nvPr/>
          </p:nvSpPr>
          <p:spPr>
            <a:xfrm>
              <a:off x="486539" y="5244411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2" name="角丸四角形 11">
              <a:extLst>
                <a:ext uri="{FF2B5EF4-FFF2-40B4-BE49-F238E27FC236}">
                  <a16:creationId xmlns:a16="http://schemas.microsoft.com/office/drawing/2014/main" id="{BA592DFF-E425-F2A3-4085-9A33CF380716}"/>
                </a:ext>
              </a:extLst>
            </p:cNvPr>
            <p:cNvSpPr/>
            <p:nvPr/>
          </p:nvSpPr>
          <p:spPr>
            <a:xfrm>
              <a:off x="1041923" y="5752748"/>
              <a:ext cx="1500241" cy="4520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納品物</a:t>
              </a:r>
              <a:endParaRPr kumimoji="1" lang="en-US" altLang="ja-JP" sz="1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kumimoji="1" lang="ja-JP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イメージなど</a:t>
              </a: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B4EE712-4270-CB8F-2612-0510C73E50B9}"/>
              </a:ext>
            </a:extLst>
          </p:cNvPr>
          <p:cNvGrpSpPr/>
          <p:nvPr/>
        </p:nvGrpSpPr>
        <p:grpSpPr>
          <a:xfrm>
            <a:off x="2748963" y="5209884"/>
            <a:ext cx="2084023" cy="1172263"/>
            <a:chOff x="486539" y="5244411"/>
            <a:chExt cx="2611008" cy="1468692"/>
          </a:xfrm>
        </p:grpSpPr>
        <p:sp>
          <p:nvSpPr>
            <p:cNvPr id="23" name="角丸四角形 22">
              <a:extLst>
                <a:ext uri="{FF2B5EF4-FFF2-40B4-BE49-F238E27FC236}">
                  <a16:creationId xmlns:a16="http://schemas.microsoft.com/office/drawing/2014/main" id="{95743707-7DE1-5476-975C-CCBBB9B74F65}"/>
                </a:ext>
              </a:extLst>
            </p:cNvPr>
            <p:cNvSpPr/>
            <p:nvPr/>
          </p:nvSpPr>
          <p:spPr>
            <a:xfrm>
              <a:off x="486539" y="5244411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24" name="角丸四角形 23">
              <a:extLst>
                <a:ext uri="{FF2B5EF4-FFF2-40B4-BE49-F238E27FC236}">
                  <a16:creationId xmlns:a16="http://schemas.microsoft.com/office/drawing/2014/main" id="{882C7118-DB10-E6F3-1E41-6FC00CC8019B}"/>
                </a:ext>
              </a:extLst>
            </p:cNvPr>
            <p:cNvSpPr/>
            <p:nvPr/>
          </p:nvSpPr>
          <p:spPr>
            <a:xfrm>
              <a:off x="1041923" y="5752747"/>
              <a:ext cx="1500240" cy="4520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納品物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イメージなど</a:t>
              </a: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A5B7192-39DC-FC8D-967B-5DB89A564638}"/>
              </a:ext>
            </a:extLst>
          </p:cNvPr>
          <p:cNvGrpSpPr/>
          <p:nvPr/>
        </p:nvGrpSpPr>
        <p:grpSpPr>
          <a:xfrm>
            <a:off x="5055016" y="5209884"/>
            <a:ext cx="2084023" cy="1172263"/>
            <a:chOff x="486539" y="5244411"/>
            <a:chExt cx="2611008" cy="1468692"/>
          </a:xfrm>
        </p:grpSpPr>
        <p:sp>
          <p:nvSpPr>
            <p:cNvPr id="29" name="角丸四角形 28">
              <a:extLst>
                <a:ext uri="{FF2B5EF4-FFF2-40B4-BE49-F238E27FC236}">
                  <a16:creationId xmlns:a16="http://schemas.microsoft.com/office/drawing/2014/main" id="{ABBF10D9-B193-5DD3-E852-82FA488F8EF7}"/>
                </a:ext>
              </a:extLst>
            </p:cNvPr>
            <p:cNvSpPr/>
            <p:nvPr/>
          </p:nvSpPr>
          <p:spPr>
            <a:xfrm>
              <a:off x="486539" y="5244411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30" name="角丸四角形 29">
              <a:extLst>
                <a:ext uri="{FF2B5EF4-FFF2-40B4-BE49-F238E27FC236}">
                  <a16:creationId xmlns:a16="http://schemas.microsoft.com/office/drawing/2014/main" id="{D06B5B71-545C-610B-4252-073CB7E3C0AA}"/>
                </a:ext>
              </a:extLst>
            </p:cNvPr>
            <p:cNvSpPr/>
            <p:nvPr/>
          </p:nvSpPr>
          <p:spPr>
            <a:xfrm>
              <a:off x="1041923" y="5752747"/>
              <a:ext cx="1500240" cy="4520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納品物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イメージなど</a:t>
              </a: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CFBAE0E8-6CE9-40F4-4AE0-EBBCC907209A}"/>
              </a:ext>
            </a:extLst>
          </p:cNvPr>
          <p:cNvGrpSpPr/>
          <p:nvPr/>
        </p:nvGrpSpPr>
        <p:grpSpPr>
          <a:xfrm>
            <a:off x="7361068" y="5209884"/>
            <a:ext cx="2084023" cy="1172263"/>
            <a:chOff x="486539" y="5244411"/>
            <a:chExt cx="2611008" cy="1468692"/>
          </a:xfrm>
        </p:grpSpPr>
        <p:sp>
          <p:nvSpPr>
            <p:cNvPr id="32" name="角丸四角形 31">
              <a:extLst>
                <a:ext uri="{FF2B5EF4-FFF2-40B4-BE49-F238E27FC236}">
                  <a16:creationId xmlns:a16="http://schemas.microsoft.com/office/drawing/2014/main" id="{E891F371-1A32-14E2-25CB-EB9A25A2A741}"/>
                </a:ext>
              </a:extLst>
            </p:cNvPr>
            <p:cNvSpPr/>
            <p:nvPr/>
          </p:nvSpPr>
          <p:spPr>
            <a:xfrm>
              <a:off x="486539" y="5244411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33" name="角丸四角形 32">
              <a:extLst>
                <a:ext uri="{FF2B5EF4-FFF2-40B4-BE49-F238E27FC236}">
                  <a16:creationId xmlns:a16="http://schemas.microsoft.com/office/drawing/2014/main" id="{17640300-FADA-6C53-F7EE-CBFE2499F8A0}"/>
                </a:ext>
              </a:extLst>
            </p:cNvPr>
            <p:cNvSpPr/>
            <p:nvPr/>
          </p:nvSpPr>
          <p:spPr>
            <a:xfrm>
              <a:off x="1041923" y="5752747"/>
              <a:ext cx="1500240" cy="4520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納品物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イメージなど</a:t>
              </a: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FCD023A7-C313-CF85-5764-8424D855D4FC}"/>
              </a:ext>
            </a:extLst>
          </p:cNvPr>
          <p:cNvGrpSpPr/>
          <p:nvPr/>
        </p:nvGrpSpPr>
        <p:grpSpPr>
          <a:xfrm>
            <a:off x="9667121" y="5209884"/>
            <a:ext cx="2084023" cy="1172263"/>
            <a:chOff x="486539" y="5244411"/>
            <a:chExt cx="2611008" cy="1468692"/>
          </a:xfrm>
        </p:grpSpPr>
        <p:sp>
          <p:nvSpPr>
            <p:cNvPr id="35" name="角丸四角形 34">
              <a:extLst>
                <a:ext uri="{FF2B5EF4-FFF2-40B4-BE49-F238E27FC236}">
                  <a16:creationId xmlns:a16="http://schemas.microsoft.com/office/drawing/2014/main" id="{F4453D0F-16B3-0F5C-5C8A-D843EF8EA1C5}"/>
                </a:ext>
              </a:extLst>
            </p:cNvPr>
            <p:cNvSpPr/>
            <p:nvPr/>
          </p:nvSpPr>
          <p:spPr>
            <a:xfrm>
              <a:off x="486539" y="5244411"/>
              <a:ext cx="2611008" cy="146869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b"/>
            <a:lstStyle/>
            <a:p>
              <a:pPr algn="ctr">
                <a:spcBef>
                  <a:spcPts val="300"/>
                </a:spcBef>
              </a:pPr>
              <a:endPara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36" name="角丸四角形 35">
              <a:extLst>
                <a:ext uri="{FF2B5EF4-FFF2-40B4-BE49-F238E27FC236}">
                  <a16:creationId xmlns:a16="http://schemas.microsoft.com/office/drawing/2014/main" id="{9E5F69A0-92DA-5691-BAC0-082D1C358182}"/>
                </a:ext>
              </a:extLst>
            </p:cNvPr>
            <p:cNvSpPr/>
            <p:nvPr/>
          </p:nvSpPr>
          <p:spPr>
            <a:xfrm>
              <a:off x="1041923" y="5752747"/>
              <a:ext cx="1500240" cy="45202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納品物</a:t>
              </a:r>
              <a:endPara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34" charset="-128"/>
                  <a:cs typeface="+mn-cs"/>
                </a:rPr>
                <a:t>イメージなど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1593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FD8FCDA-9111-BAD1-BD95-8D9020906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5B593C-C03C-7F6B-B087-D70709245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CFBDF0E-7DEC-87AB-0AAB-7CD47138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想い</a:t>
            </a:r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753A1EDA-E564-1E5C-D26B-2FF5A4AF12D5}"/>
              </a:ext>
            </a:extLst>
          </p:cNvPr>
          <p:cNvSpPr/>
          <p:nvPr/>
        </p:nvSpPr>
        <p:spPr>
          <a:xfrm>
            <a:off x="1447906" y="1445991"/>
            <a:ext cx="9296189" cy="427288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>
              <a:spcBef>
                <a:spcPts val="600"/>
              </a:spcBef>
            </a:pPr>
            <a:r>
              <a:rPr lang="ja-JP" altLang="en-US" sz="3600" b="1" spc="600">
                <a:latin typeface="DIN Alternate" panose="020B0500000000000000" pitchFamily="34" charset="0"/>
                <a:ea typeface="Yu Mincho Demibold" panose="02020400000000000000" pitchFamily="18" charset="-128"/>
              </a:rPr>
              <a:t>働くすべての人が</a:t>
            </a:r>
            <a:endParaRPr lang="en-US" altLang="ja-JP" sz="3600" b="1" spc="600" dirty="0">
              <a:latin typeface="DIN Alternate" panose="020B0500000000000000" pitchFamily="34" charset="0"/>
              <a:ea typeface="Yu Mincho Demibold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3600" b="1" spc="600">
                <a:latin typeface="DIN Alternate" panose="020B0500000000000000" pitchFamily="34" charset="0"/>
                <a:ea typeface="Yu Mincho Demibold" panose="02020400000000000000" pitchFamily="18" charset="-128"/>
              </a:rPr>
              <a:t>より成果に近い仕事ができるように。</a:t>
            </a:r>
            <a:endParaRPr lang="en-US" altLang="ja-JP" sz="3600" b="1" spc="600" dirty="0">
              <a:latin typeface="DIN Alternate" panose="020B0500000000000000" pitchFamily="34" charset="0"/>
              <a:ea typeface="Yu Mincho Demibold" panose="02020400000000000000" pitchFamily="18" charset="-128"/>
            </a:endParaRPr>
          </a:p>
          <a:p>
            <a:pPr>
              <a:spcBef>
                <a:spcPts val="3000"/>
              </a:spcBef>
            </a:pPr>
            <a:r>
              <a:rPr lang="ja-JP" altLang="en-US" b="1" spc="600">
                <a:latin typeface="DIN Alternate" panose="020B0500000000000000" pitchFamily="34" charset="0"/>
                <a:ea typeface="Yu Mincho Demibold" panose="02020400000000000000" pitchFamily="18" charset="-128"/>
              </a:rPr>
              <a:t>資料作成で困っている すべての人・企業の資料をつくって、 </a:t>
            </a:r>
            <a:endParaRPr lang="en-US" altLang="ja-JP" b="1" spc="600" dirty="0">
              <a:latin typeface="DIN Alternate" panose="020B0500000000000000" pitchFamily="34" charset="0"/>
              <a:ea typeface="Yu Mincho Demibold" panose="02020400000000000000" pitchFamily="18" charset="-128"/>
            </a:endParaRPr>
          </a:p>
          <a:p>
            <a:pPr>
              <a:spcBef>
                <a:spcPts val="1200"/>
              </a:spcBef>
            </a:pPr>
            <a:r>
              <a:rPr lang="ja-JP" altLang="en-US" b="1" spc="600">
                <a:latin typeface="DIN Alternate" panose="020B0500000000000000" pitchFamily="34" charset="0"/>
                <a:ea typeface="Yu Mincho Demibold" panose="02020400000000000000" pitchFamily="18" charset="-128"/>
              </a:rPr>
              <a:t>彼らがより成果に近い仕事を できるようにするのが</a:t>
            </a:r>
            <a:endParaRPr lang="en-US" altLang="ja-JP" b="1" spc="600" dirty="0">
              <a:latin typeface="DIN Alternate" panose="020B0500000000000000" pitchFamily="34" charset="0"/>
              <a:ea typeface="Yu Mincho Demibold" panose="02020400000000000000" pitchFamily="18" charset="-128"/>
            </a:endParaRPr>
          </a:p>
          <a:p>
            <a:pPr>
              <a:spcBef>
                <a:spcPts val="1200"/>
              </a:spcBef>
            </a:pPr>
            <a:r>
              <a:rPr lang="ja-JP" altLang="en-US" b="1" spc="600">
                <a:latin typeface="DIN Alternate" panose="020B0500000000000000" pitchFamily="34" charset="0"/>
                <a:ea typeface="Yu Mincho Demibold" panose="02020400000000000000" pitchFamily="18" charset="-128"/>
              </a:rPr>
              <a:t>僕たちの存在意義だと考えています。</a:t>
            </a:r>
          </a:p>
          <a:p>
            <a:pPr>
              <a:spcBef>
                <a:spcPts val="1200"/>
              </a:spcBef>
            </a:pPr>
            <a:r>
              <a:rPr lang="ja-JP" altLang="en-US" b="1" spc="600">
                <a:latin typeface="DIN Alternate" panose="020B0500000000000000" pitchFamily="34" charset="0"/>
                <a:ea typeface="Yu Mincho Demibold" panose="02020400000000000000" pitchFamily="18" charset="-128"/>
              </a:rPr>
              <a:t>国内法人の</a:t>
            </a:r>
            <a:r>
              <a:rPr lang="en-US" altLang="ja-JP" b="1" spc="600" dirty="0">
                <a:latin typeface="DIN Alternate" panose="020B0500000000000000" pitchFamily="34" charset="0"/>
                <a:ea typeface="Yu Mincho Demibold" panose="02020400000000000000" pitchFamily="18" charset="-128"/>
              </a:rPr>
              <a:t>171</a:t>
            </a:r>
            <a:r>
              <a:rPr lang="ja-JP" altLang="en-US" b="1" spc="600">
                <a:latin typeface="DIN Alternate" panose="020B0500000000000000" pitchFamily="34" charset="0"/>
                <a:ea typeface="Yu Mincho Demibold" panose="02020400000000000000" pitchFamily="18" charset="-128"/>
              </a:rPr>
              <a:t>万社のうち、</a:t>
            </a:r>
            <a:r>
              <a:rPr lang="en-US" altLang="ja-JP" b="1" spc="600" dirty="0">
                <a:latin typeface="DIN Alternate" panose="020B0500000000000000" pitchFamily="34" charset="0"/>
                <a:ea typeface="Yu Mincho Demibold" panose="02020400000000000000" pitchFamily="18" charset="-128"/>
              </a:rPr>
              <a:t>10</a:t>
            </a:r>
            <a:r>
              <a:rPr lang="ja-JP" altLang="en-US" b="1" spc="600">
                <a:latin typeface="DIN Alternate" panose="020B0500000000000000" pitchFamily="34" charset="0"/>
                <a:ea typeface="Yu Mincho Demibold" panose="02020400000000000000" pitchFamily="18" charset="-128"/>
              </a:rPr>
              <a:t>名以上の企業</a:t>
            </a:r>
            <a:r>
              <a:rPr lang="en-US" altLang="ja-JP" b="1" spc="600" dirty="0">
                <a:latin typeface="DIN Alternate" panose="020B0500000000000000" pitchFamily="34" charset="0"/>
                <a:ea typeface="Yu Mincho Demibold" panose="02020400000000000000" pitchFamily="18" charset="-128"/>
              </a:rPr>
              <a:t>42</a:t>
            </a:r>
            <a:r>
              <a:rPr lang="ja-JP" altLang="en-US" b="1" spc="600">
                <a:latin typeface="DIN Alternate" panose="020B0500000000000000" pitchFamily="34" charset="0"/>
                <a:ea typeface="Yu Mincho Demibold" panose="02020400000000000000" pitchFamily="18" charset="-128"/>
              </a:rPr>
              <a:t>万社、</a:t>
            </a:r>
            <a:endParaRPr lang="en-US" altLang="ja-JP" b="1" spc="600" dirty="0">
              <a:latin typeface="DIN Alternate" panose="020B0500000000000000" pitchFamily="34" charset="0"/>
              <a:ea typeface="Yu Mincho Demibold" panose="02020400000000000000" pitchFamily="18" charset="-128"/>
            </a:endParaRPr>
          </a:p>
          <a:p>
            <a:pPr>
              <a:spcBef>
                <a:spcPts val="1200"/>
              </a:spcBef>
            </a:pPr>
            <a:r>
              <a:rPr lang="ja-JP" altLang="en-US" b="1" spc="600">
                <a:latin typeface="DIN Alternate" panose="020B0500000000000000" pitchFamily="34" charset="0"/>
                <a:ea typeface="Yu Mincho Demibold" panose="02020400000000000000" pitchFamily="18" charset="-128"/>
              </a:rPr>
              <a:t>すべての資料をわたしたちがつくり続けたい。</a:t>
            </a:r>
          </a:p>
        </p:txBody>
      </p:sp>
    </p:spTree>
    <p:extLst>
      <p:ext uri="{BB962C8B-B14F-4D97-AF65-F5344CB8AC3E}">
        <p14:creationId xmlns:p14="http://schemas.microsoft.com/office/powerpoint/2010/main" val="3678010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2C00FE4-E399-D744-98F4-72939C099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63F78F8-1F7F-1F28-E2F8-A6EEA9E9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6DDA1E9A-B523-6EB1-20A0-782CDF7520B4}"/>
              </a:ext>
            </a:extLst>
          </p:cNvPr>
          <p:cNvSpPr/>
          <p:nvPr/>
        </p:nvSpPr>
        <p:spPr>
          <a:xfrm>
            <a:off x="1795669" y="2368827"/>
            <a:ext cx="4161182" cy="1977885"/>
          </a:xfrm>
          <a:prstGeom prst="roundRect">
            <a:avLst>
              <a:gd name="adj" fmla="val 66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1152000" rtlCol="0" anchor="ctr"/>
          <a:lstStyle/>
          <a:p>
            <a:pPr algn="ctr"/>
            <a:r>
              <a:rPr kumimoji="1"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000-0000-000</a:t>
            </a:r>
            <a:endParaRPr kumimoji="1" lang="ja-JP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1D68F41B-7CCE-9323-827E-874305D0AC76}"/>
              </a:ext>
            </a:extLst>
          </p:cNvPr>
          <p:cNvSpPr/>
          <p:nvPr/>
        </p:nvSpPr>
        <p:spPr>
          <a:xfrm>
            <a:off x="6235149" y="2368827"/>
            <a:ext cx="4161182" cy="1977885"/>
          </a:xfrm>
          <a:prstGeom prst="roundRect">
            <a:avLst>
              <a:gd name="adj" fmla="val 59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1152000" rtlCol="0" anchor="ctr"/>
          <a:lstStyle/>
          <a:p>
            <a:pPr algn="ctr"/>
            <a:r>
              <a:rPr kumimoji="1" lang="en-US" altLang="ja-JP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XXXXX@cone.com</a:t>
            </a:r>
            <a:endParaRPr kumimoji="1" lang="ja-JP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B05FC57A-6A1B-DC07-19D9-26939367B477}"/>
              </a:ext>
            </a:extLst>
          </p:cNvPr>
          <p:cNvSpPr/>
          <p:nvPr/>
        </p:nvSpPr>
        <p:spPr>
          <a:xfrm>
            <a:off x="1795671" y="4714462"/>
            <a:ext cx="8600660" cy="824947"/>
          </a:xfrm>
          <a:prstGeom prst="roundRect">
            <a:avLst>
              <a:gd name="adj" fmla="val 83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72000" rtlCol="0" anchor="ctr"/>
          <a:lstStyle/>
          <a:p>
            <a:pPr algn="ctr"/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当社の</a:t>
            </a:r>
            <a:r>
              <a:rPr kumimoji="1"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HP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からもお問い合わせいただけます</a:t>
            </a: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2169493D-01FD-08EE-71D4-1045089A4773}"/>
              </a:ext>
            </a:extLst>
          </p:cNvPr>
          <p:cNvSpPr/>
          <p:nvPr/>
        </p:nvSpPr>
        <p:spPr>
          <a:xfrm>
            <a:off x="1795668" y="1254125"/>
            <a:ext cx="8600659" cy="914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latin typeface="Yu Gothic" panose="020B0400000000000000" pitchFamily="34" charset="-128"/>
                <a:ea typeface="Yu Gothic" panose="020B0400000000000000" pitchFamily="34" charset="-128"/>
              </a:rPr>
              <a:t>〇〇業務に関することはいつでもご相談くださいませ。</a:t>
            </a:r>
          </a:p>
        </p:txBody>
      </p:sp>
      <p:pic>
        <p:nvPicPr>
          <p:cNvPr id="17" name="グラフィックス 16" descr="スピーカー フォン 単色塗りつぶし">
            <a:extLst>
              <a:ext uri="{FF2B5EF4-FFF2-40B4-BE49-F238E27FC236}">
                <a16:creationId xmlns:a16="http://schemas.microsoft.com/office/drawing/2014/main" id="{F620E2C6-9228-D42C-ED7E-C8DE65539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929" y="2464051"/>
            <a:ext cx="1005840" cy="1005840"/>
          </a:xfrm>
          <a:prstGeom prst="rect">
            <a:avLst/>
          </a:prstGeom>
        </p:spPr>
      </p:pic>
      <p:pic>
        <p:nvPicPr>
          <p:cNvPr id="25" name="グラフィックス 24" descr="送信 単色塗りつぶし">
            <a:extLst>
              <a:ext uri="{FF2B5EF4-FFF2-40B4-BE49-F238E27FC236}">
                <a16:creationId xmlns:a16="http://schemas.microsoft.com/office/drawing/2014/main" id="{8CCEB291-0D9B-31BF-A02C-7AACF5FFB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8540" y="2536275"/>
            <a:ext cx="914400" cy="914400"/>
          </a:xfrm>
          <a:prstGeom prst="rect">
            <a:avLst/>
          </a:prstGeom>
        </p:spPr>
      </p:pic>
      <p:pic>
        <p:nvPicPr>
          <p:cNvPr id="27" name="グラフィックス 26" descr="ダブルタップ ジェスチャ 単色塗りつぶし">
            <a:extLst>
              <a:ext uri="{FF2B5EF4-FFF2-40B4-BE49-F238E27FC236}">
                <a16:creationId xmlns:a16="http://schemas.microsoft.com/office/drawing/2014/main" id="{143B826B-F179-F5EE-DE36-2A6F2CDA72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692002">
            <a:off x="9980691" y="5181103"/>
            <a:ext cx="831273" cy="831273"/>
          </a:xfrm>
          <a:prstGeom prst="rect">
            <a:avLst/>
          </a:prstGeom>
        </p:spPr>
      </p:pic>
      <p:sp>
        <p:nvSpPr>
          <p:cNvPr id="28" name="円/楕円 27">
            <a:extLst>
              <a:ext uri="{FF2B5EF4-FFF2-40B4-BE49-F238E27FC236}">
                <a16:creationId xmlns:a16="http://schemas.microsoft.com/office/drawing/2014/main" id="{6C7E3B6C-894A-DC8B-A46C-E7497883783A}"/>
              </a:ext>
            </a:extLst>
          </p:cNvPr>
          <p:cNvSpPr/>
          <p:nvPr/>
        </p:nvSpPr>
        <p:spPr>
          <a:xfrm>
            <a:off x="10404799" y="4432723"/>
            <a:ext cx="917719" cy="61979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Tap!</a:t>
            </a:r>
            <a:endParaRPr kumimoji="1" lang="ja-JP" altLang="en-US" sz="16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0370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F8B47A88-F2C1-A885-51F6-E88BAB48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975" y="1993361"/>
            <a:ext cx="4826049" cy="2766323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2D031FE-76E8-302B-04F0-C8736911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A982EFE-581A-4A73-A95C-3C107DF26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17</a:t>
            </a:fld>
            <a:endParaRPr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1D9A9E4-F509-4641-3E62-772E4111F5D4}"/>
              </a:ext>
            </a:extLst>
          </p:cNvPr>
          <p:cNvGrpSpPr/>
          <p:nvPr/>
        </p:nvGrpSpPr>
        <p:grpSpPr>
          <a:xfrm>
            <a:off x="2329090" y="2312876"/>
            <a:ext cx="7533817" cy="2260825"/>
            <a:chOff x="2329090" y="2292860"/>
            <a:chExt cx="7533817" cy="2260825"/>
          </a:xfrm>
        </p:grpSpPr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59CA1DF6-D150-A43E-6A27-67530B273A7B}"/>
                </a:ext>
              </a:extLst>
            </p:cNvPr>
            <p:cNvSpPr/>
            <p:nvPr/>
          </p:nvSpPr>
          <p:spPr>
            <a:xfrm>
              <a:off x="2329090" y="4015399"/>
              <a:ext cx="7533817" cy="53828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b="1" spc="30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これより前のページまでがテンプレで、ここから</a:t>
              </a:r>
              <a:r>
                <a:rPr lang="en-US" altLang="ja-JP" b="1" spc="300" dirty="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PR</a:t>
              </a:r>
              <a:r>
                <a:rPr lang="ja-JP" altLang="en-US" b="1" spc="300"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です！</a:t>
              </a:r>
              <a:endParaRPr kumimoji="1" lang="ja-JP" altLang="en-US" b="1" spc="30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6C5902FB-CD0A-0B0A-EDBA-D52615C063C6}"/>
                </a:ext>
              </a:extLst>
            </p:cNvPr>
            <p:cNvSpPr/>
            <p:nvPr/>
          </p:nvSpPr>
          <p:spPr>
            <a:xfrm>
              <a:off x="3259824" y="2292860"/>
              <a:ext cx="5672351" cy="433331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spc="300">
                  <a:solidFill>
                    <a:schemeClr val="bg1"/>
                  </a:solidFill>
                  <a:latin typeface="DIN Condensed" pitchFamily="2" charset="0"/>
                  <a:ea typeface="Yu Gothic" panose="020B0400000000000000" pitchFamily="34" charset="-128"/>
                </a:rPr>
                <a:t>資料作成代行サービス</a:t>
              </a:r>
              <a:endParaRPr kumimoji="1" lang="ja-JP" altLang="en-US" sz="2000" b="1" spc="300">
                <a:solidFill>
                  <a:schemeClr val="bg1"/>
                </a:solidFill>
                <a:latin typeface="DIN Condensed" pitchFamily="2" charset="0"/>
                <a:ea typeface="Yu Gothic" panose="020B04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851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2322E2-989A-7908-5D06-1171BC8B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</a:t>
            </a:r>
            <a:r>
              <a:rPr kumimoji="1" lang="en-US" altLang="ja-JP" dirty="0"/>
              <a:t>-slide</a:t>
            </a:r>
            <a:r>
              <a:rPr kumimoji="1" lang="ja-JP" altLang="en-US"/>
              <a:t>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4B89B0-AD2F-1DA5-B550-9270B99A3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c-slide</a:t>
            </a:r>
            <a:r>
              <a:rPr lang="ja-JP" altLang="en-US"/>
              <a:t>は、資料作成のプロが資料の構成からデザインまでをご提案します。</a:t>
            </a:r>
            <a:endParaRPr lang="en-US" altLang="ja-JP" dirty="0"/>
          </a:p>
          <a:p>
            <a:r>
              <a:rPr lang="ja-JP" altLang="en-US"/>
              <a:t>独自のオペレーション体制により、業界最安水準で最短</a:t>
            </a:r>
            <a:r>
              <a:rPr lang="en-US" altLang="ja-JP" dirty="0"/>
              <a:t>2</a:t>
            </a:r>
            <a:r>
              <a:rPr lang="ja-JP" altLang="en-US"/>
              <a:t>日でご納品が可能です。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61A0FF-CF1F-47F9-74E8-D86FA6717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9167BBB-2D1C-DFF9-D5E4-EFA854EA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6A60D051-68B9-7F37-AC95-9E88860F4DC6}"/>
              </a:ext>
            </a:extLst>
          </p:cNvPr>
          <p:cNvSpPr/>
          <p:nvPr/>
        </p:nvSpPr>
        <p:spPr>
          <a:xfrm>
            <a:off x="4368378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¥5,000/P</a:t>
            </a: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からご提供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最安値水準のページ単価</a:t>
            </a: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¥5,000</a:t>
            </a: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から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kumimoji="1"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ご提供。オプション料金一切なしで</a:t>
            </a:r>
            <a:endParaRPr kumimoji="1"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かかる費用はページ単価のみ</a:t>
            </a:r>
            <a:endParaRPr kumimoji="1" lang="ja-JP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72654685-CB38-A3CB-8852-5B180A2D8A6A}"/>
              </a:ext>
            </a:extLst>
          </p:cNvPr>
          <p:cNvSpPr/>
          <p:nvPr/>
        </p:nvSpPr>
        <p:spPr>
          <a:xfrm>
            <a:off x="8276998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最短</a:t>
            </a:r>
            <a:r>
              <a:rPr lang="en-US" altLang="ja-JP" sz="2000" b="1" dirty="0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</a:t>
            </a: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日で納品可能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リデザインのみのプランの場合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資料のご共有から初稿提出まで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最短</a:t>
            </a: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2</a:t>
            </a: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日で対応可能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5" name="グラフィックス 14" descr="月毎カレンダー 単色塗りつぶし">
            <a:extLst>
              <a:ext uri="{FF2B5EF4-FFF2-40B4-BE49-F238E27FC236}">
                <a16:creationId xmlns:a16="http://schemas.microsoft.com/office/drawing/2014/main" id="{6760EC23-E3CB-23E4-6F9E-9124D8113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4510" y="2837810"/>
            <a:ext cx="1217066" cy="1217066"/>
          </a:xfrm>
          <a:prstGeom prst="rect">
            <a:avLst/>
          </a:prstGeom>
        </p:spPr>
      </p:pic>
      <p:pic>
        <p:nvPicPr>
          <p:cNvPr id="16" name="グラフィックス 15" descr="翼の付いたお金 単色塗りつぶし">
            <a:extLst>
              <a:ext uri="{FF2B5EF4-FFF2-40B4-BE49-F238E27FC236}">
                <a16:creationId xmlns:a16="http://schemas.microsoft.com/office/drawing/2014/main" id="{C67374EC-B7D5-F059-9137-060B132E1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7466" y="2822169"/>
            <a:ext cx="1217066" cy="1217066"/>
          </a:xfrm>
          <a:prstGeom prst="rect">
            <a:avLst/>
          </a:prstGeom>
        </p:spPr>
      </p:pic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0F223F50-B8CA-EFBC-8B89-B0922420AE26}"/>
              </a:ext>
            </a:extLst>
          </p:cNvPr>
          <p:cNvSpPr/>
          <p:nvPr/>
        </p:nvSpPr>
        <p:spPr>
          <a:xfrm>
            <a:off x="442912" y="2426485"/>
            <a:ext cx="3472090" cy="36396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r>
              <a:rPr lang="ja-JP" altLang="en-US" sz="20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構成からデザインまで</a:t>
            </a:r>
            <a:endParaRPr kumimoji="1" lang="en-US" altLang="ja-JP" sz="2000" b="1" dirty="0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1500"/>
              </a:spcBef>
            </a:pP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PPT</a:t>
            </a:r>
            <a:r>
              <a:rPr kumimoji="1"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資料作成のプロデザイナーが</a:t>
            </a:r>
            <a:endParaRPr kumimoji="1"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資料の目的に最適な構成から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 algn="ctr">
              <a:spcBef>
                <a:spcPts val="300"/>
              </a:spcBef>
            </a:pPr>
            <a:r>
              <a:rPr lang="ja-JP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デザイン（見せ方）までをご提案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pic>
        <p:nvPicPr>
          <p:cNvPr id="19" name="グラフィックス 18" descr="レイヤー (デザイン) 単色塗りつぶし">
            <a:extLst>
              <a:ext uri="{FF2B5EF4-FFF2-40B4-BE49-F238E27FC236}">
                <a16:creationId xmlns:a16="http://schemas.microsoft.com/office/drawing/2014/main" id="{E57F5E62-CC03-20F6-6188-83BA14898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09571" y="2776957"/>
            <a:ext cx="1338773" cy="1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29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922C6-DDC6-C485-0C0D-C3808F5C9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C5E632-9D22-5501-F0A7-B82D4C73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ご利用事例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4940E4-C3B2-F447-BC61-251C941B1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9DDD9F-DEEC-FE9D-69BE-70EB8181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C4764E2A-103E-89AC-9A8C-79BD2E625CC3}"/>
              </a:ext>
            </a:extLst>
          </p:cNvPr>
          <p:cNvSpPr/>
          <p:nvPr/>
        </p:nvSpPr>
        <p:spPr>
          <a:xfrm>
            <a:off x="442911" y="1160463"/>
            <a:ext cx="2611008" cy="146869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0" rtlCol="0" anchor="b"/>
          <a:lstStyle/>
          <a:p>
            <a:pPr algn="ctr">
              <a:spcBef>
                <a:spcPts val="300"/>
              </a:spcBef>
            </a:pP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13A10636-CB15-A1FB-5319-816EE53416EA}"/>
              </a:ext>
            </a:extLst>
          </p:cNvPr>
          <p:cNvSpPr/>
          <p:nvPr/>
        </p:nvSpPr>
        <p:spPr>
          <a:xfrm>
            <a:off x="3190672" y="1160463"/>
            <a:ext cx="8558416" cy="146869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bIns="36000" rtlCol="0" anchor="ctr"/>
          <a:lstStyle/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アイティメディア株式会社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" altLang="ja-JP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BtoB</a:t>
            </a: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メディア事業本部 メディア本部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lang="en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LG</a:t>
            </a: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事業統括部長</a:t>
            </a:r>
            <a:r>
              <a:rPr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　</a:t>
            </a: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島津 様</a:t>
            </a:r>
            <a:endParaRPr kumimoji="1"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2200" b="1">
                <a:solidFill>
                  <a:srgbClr val="1A96F0"/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第三者目線の提案で、会社紹介資料が営業標準化の鍵に。</a:t>
            </a:r>
            <a:endParaRPr kumimoji="1" lang="ja-JP" altLang="en-US" sz="2200" b="1">
              <a:solidFill>
                <a:srgbClr val="1A96F0"/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BDB9AE13-E8DF-BA5E-966C-4481BB082E6B}"/>
              </a:ext>
            </a:extLst>
          </p:cNvPr>
          <p:cNvSpPr/>
          <p:nvPr/>
        </p:nvSpPr>
        <p:spPr>
          <a:xfrm>
            <a:off x="442912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依頼背景・課題感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自社メディアを活用したマーケティングソリューションの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営業活動において、「会社紹介資料」をより伝わりやすく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整理する必要がありました。社内でたたき資料は用意していた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ものの、情報の構成や見せ方に確信が持てず限られたリソースで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ブラッシュアップしたいという課題がありました。</a:t>
            </a:r>
            <a:endParaRPr lang="ja-JP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D4CA364A-D512-47DB-9972-5927485FCB3E}"/>
              </a:ext>
            </a:extLst>
          </p:cNvPr>
          <p:cNvSpPr/>
          <p:nvPr/>
        </p:nvSpPr>
        <p:spPr>
          <a:xfrm>
            <a:off x="6096000" y="2837797"/>
            <a:ext cx="5653087" cy="2234291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bIns="36000" rtlCol="0" anchor="t"/>
          <a:lstStyle/>
          <a:p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満足度・評価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18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短納期ながらも、構成から情報精査、デザインまで一貫して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高品質に仕上げていただきました。特に、第三者目線からの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アドバイスが非常に有益で、「自社メディアの強み」や「</a:t>
            </a: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AI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市場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への対応力」といった伝えるべき内容が的確に反映されており、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営業資料としての説得力が大きく向上しました。</a:t>
            </a:r>
          </a:p>
        </p:txBody>
      </p:sp>
      <p:pic>
        <p:nvPicPr>
          <p:cNvPr id="8" name="図 7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53803CA0-A7D8-A0C1-26A6-39C26F264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1" y="5182450"/>
            <a:ext cx="2194177" cy="1234225"/>
          </a:xfrm>
          <a:prstGeom prst="rect">
            <a:avLst/>
          </a:prstGeom>
        </p:spPr>
      </p:pic>
      <p:pic>
        <p:nvPicPr>
          <p:cNvPr id="10" name="図 9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CDA8919-34C5-57AE-AF0A-D3BA9031D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912" y="5175357"/>
            <a:ext cx="2194176" cy="1234224"/>
          </a:xfrm>
          <a:prstGeom prst="rect">
            <a:avLst/>
          </a:prstGeom>
        </p:spPr>
      </p:pic>
      <p:pic>
        <p:nvPicPr>
          <p:cNvPr id="12" name="図 11" descr="グラフ, じょうご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86ACAE1A-F333-F65E-A1B3-10C776661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912" y="5182451"/>
            <a:ext cx="2194176" cy="1234224"/>
          </a:xfrm>
          <a:prstGeom prst="rect">
            <a:avLst/>
          </a:prstGeom>
        </p:spPr>
      </p:pic>
      <p:pic>
        <p:nvPicPr>
          <p:cNvPr id="15" name="図 1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10ECEDB4-C1F0-0B53-7C15-3ABB1F11A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912" y="5182451"/>
            <a:ext cx="2194176" cy="1234224"/>
          </a:xfrm>
          <a:prstGeom prst="rect">
            <a:avLst/>
          </a:prstGeom>
        </p:spPr>
      </p:pic>
      <p:pic>
        <p:nvPicPr>
          <p:cNvPr id="18" name="図 17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92A727DB-B3F4-D171-CF0A-9B95923A4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4912" y="5182451"/>
            <a:ext cx="2194176" cy="1234224"/>
          </a:xfrm>
          <a:prstGeom prst="rect">
            <a:avLst/>
          </a:prstGeom>
        </p:spPr>
      </p:pic>
      <p:pic>
        <p:nvPicPr>
          <p:cNvPr id="20" name="図 19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459E5DC0-B61F-FD24-4963-638BED959F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851" y="1547100"/>
            <a:ext cx="1043128" cy="69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9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B10E46-FE0F-754D-83D5-A5226976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会社概要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B75A5F-2179-BF4D-BD95-2D377E82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24E704F-47B3-4B47-A80E-7ECF6DFB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D46CD322-1041-FC45-85A9-7B7923AAEECF}"/>
              </a:ext>
            </a:extLst>
          </p:cNvPr>
          <p:cNvSpPr/>
          <p:nvPr/>
        </p:nvSpPr>
        <p:spPr>
          <a:xfrm>
            <a:off x="442912" y="1160463"/>
            <a:ext cx="3395558" cy="525621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36000" bIns="36000" rtlCol="0" anchor="ctr"/>
          <a:lstStyle/>
          <a:p>
            <a:pPr>
              <a:spcBef>
                <a:spcPts val="300"/>
              </a:spcBef>
            </a:pPr>
            <a:endParaRPr lang="ja-JP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graphicFrame>
        <p:nvGraphicFramePr>
          <p:cNvPr id="3" name="表 7">
            <a:extLst>
              <a:ext uri="{FF2B5EF4-FFF2-40B4-BE49-F238E27FC236}">
                <a16:creationId xmlns:a16="http://schemas.microsoft.com/office/drawing/2014/main" id="{198134B9-7038-ABE8-075E-B70219C84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903893"/>
              </p:ext>
            </p:extLst>
          </p:nvPr>
        </p:nvGraphicFramePr>
        <p:xfrm>
          <a:off x="4696776" y="1160463"/>
          <a:ext cx="7052312" cy="5256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035">
                  <a:extLst>
                    <a:ext uri="{9D8B030D-6E8A-4147-A177-3AD203B41FA5}">
                      <a16:colId xmlns:a16="http://schemas.microsoft.com/office/drawing/2014/main" val="3453396003"/>
                    </a:ext>
                  </a:extLst>
                </a:gridCol>
                <a:gridCol w="5497277">
                  <a:extLst>
                    <a:ext uri="{9D8B030D-6E8A-4147-A177-3AD203B41FA5}">
                      <a16:colId xmlns:a16="http://schemas.microsoft.com/office/drawing/2014/main" val="2003537978"/>
                    </a:ext>
                  </a:extLst>
                </a:gridCol>
              </a:tblGrid>
              <a:tr h="55156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会社名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株式会社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 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（株式会社〇〇〇〇）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4937687"/>
                  </a:ext>
                </a:extLst>
              </a:tr>
              <a:tr h="55156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所在地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大阪府大阪市〇〇〇〇〇〇〇〇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58614"/>
                  </a:ext>
                </a:extLst>
              </a:tr>
              <a:tr h="55156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代表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代表取締役　山田 花子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818333"/>
                  </a:ext>
                </a:extLst>
              </a:tr>
              <a:tr h="55156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設立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年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月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313425"/>
                  </a:ext>
                </a:extLst>
              </a:tr>
              <a:tr h="55156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従業員数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名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 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（</a:t>
                      </a:r>
                      <a:r>
                        <a:rPr kumimoji="1" lang="en-US" altLang="ja-JP" sz="1200" b="0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2025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年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月時点）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2924"/>
                  </a:ext>
                </a:extLst>
              </a:tr>
              <a:tr h="249837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事業</a:t>
                      </a: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｜　　　　〇〇〇〇事業</a:t>
                      </a:r>
                      <a:endParaRPr kumimoji="1" lang="en-US" altLang="ja-JP" sz="1200" b="1" i="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-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 〇〇〇〇サービス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『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』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- 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〇〇〇〇サービス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『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』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-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 〇〇〇〇メディア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『</a:t>
                      </a: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〇〇〇〇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』</a:t>
                      </a:r>
                    </a:p>
                    <a:p>
                      <a:pPr>
                        <a:spcBef>
                          <a:spcPts val="1800"/>
                        </a:spcBef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XXXX 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事業</a:t>
                      </a:r>
                      <a:endParaRPr kumimoji="1" lang="en-US" altLang="ja-JP" sz="1200" b="1" i="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-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 </a:t>
                      </a:r>
                      <a:r>
                        <a:rPr kumimoji="1" lang="en-US" altLang="ja-JP" sz="1200" b="0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XXXX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クラウド</a:t>
                      </a:r>
                      <a:r>
                        <a:rPr kumimoji="1" lang="en-US" altLang="ja-JP" sz="1200" b="0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『XXXX』</a:t>
                      </a:r>
                      <a:endParaRPr kumimoji="1" lang="en-US" altLang="ja-JP" sz="1200" b="1" i="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kumimoji="1" lang="ja-JP" altLang="en-US" sz="1200" b="0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　　　　　</a:t>
                      </a:r>
                      <a:r>
                        <a:rPr kumimoji="1" lang="en-US" altLang="ja-JP" sz="1200" b="0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- </a:t>
                      </a:r>
                      <a:r>
                        <a:rPr kumimoji="1" lang="en-US" altLang="ja-JP" sz="1200" b="1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XXXX</a:t>
                      </a:r>
                      <a:r>
                        <a:rPr kumimoji="1" lang="ja-JP" altLang="en-US" sz="1200" b="1" i="0" spc="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Yu Gothic" panose="020B0400000000000000" pitchFamily="34" charset="-128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ツール</a:t>
                      </a:r>
                      <a:r>
                        <a:rPr kumimoji="1" lang="en-US" altLang="ja-JP" sz="1200" b="0" i="0" spc="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『XXXX』</a:t>
                      </a:r>
                      <a:endParaRPr kumimoji="1" lang="en-US" altLang="ja-JP" sz="1200" b="1" i="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T="21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811875"/>
                  </a:ext>
                </a:extLst>
              </a:tr>
            </a:tbl>
          </a:graphicData>
        </a:graphic>
      </p:graphicFrame>
      <p:sp>
        <p:nvSpPr>
          <p:cNvPr id="6" name="角丸四角形 5">
            <a:extLst>
              <a:ext uri="{FF2B5EF4-FFF2-40B4-BE49-F238E27FC236}">
                <a16:creationId xmlns:a16="http://schemas.microsoft.com/office/drawing/2014/main" id="{E12AC9A4-CD33-035F-885E-2C645E826A3C}"/>
              </a:ext>
            </a:extLst>
          </p:cNvPr>
          <p:cNvSpPr/>
          <p:nvPr/>
        </p:nvSpPr>
        <p:spPr>
          <a:xfrm>
            <a:off x="1390571" y="3567552"/>
            <a:ext cx="1500240" cy="45202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ロゴ</a:t>
            </a:r>
          </a:p>
        </p:txBody>
      </p:sp>
    </p:spTree>
    <p:extLst>
      <p:ext uri="{BB962C8B-B14F-4D97-AF65-F5344CB8AC3E}">
        <p14:creationId xmlns:p14="http://schemas.microsoft.com/office/powerpoint/2010/main" val="3367770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C877F2-18C0-8589-1A20-547C4B16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料金プラン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CA3A78-118F-0CF2-18AF-1DAD0C990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業界最安水準のページ単価</a:t>
            </a:r>
            <a:r>
              <a:rPr kumimoji="1" lang="en-US" altLang="ja-JP" dirty="0"/>
              <a:t>¥5,000</a:t>
            </a:r>
            <a:r>
              <a:rPr kumimoji="1" lang="ja-JP" altLang="en-US"/>
              <a:t>からお受けすることが可能です。</a:t>
            </a:r>
            <a:endParaRPr kumimoji="1" lang="en-US" altLang="ja-JP" dirty="0"/>
          </a:p>
          <a:p>
            <a:r>
              <a:rPr kumimoji="1" lang="ja-JP" altLang="en-US"/>
              <a:t>オプション料金は一切かからず、グラフ作成や特急での制作も料金に含まれています。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28AE58-02D0-A99F-DC4F-D00C12CC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3D205A-54DA-FBEB-D011-A9A9A3E04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20</a:t>
            </a:fld>
            <a:endParaRPr lang="ja-JP" altLang="en-US"/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D11B1E9D-4788-3F95-ACA1-CADDCFD79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115500"/>
              </p:ext>
            </p:extLst>
          </p:nvPr>
        </p:nvGraphicFramePr>
        <p:xfrm>
          <a:off x="442912" y="2527823"/>
          <a:ext cx="11306175" cy="3455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320">
                  <a:extLst>
                    <a:ext uri="{9D8B030D-6E8A-4147-A177-3AD203B41FA5}">
                      <a16:colId xmlns:a16="http://schemas.microsoft.com/office/drawing/2014/main" val="1626553921"/>
                    </a:ext>
                  </a:extLst>
                </a:gridCol>
                <a:gridCol w="2123768">
                  <a:extLst>
                    <a:ext uri="{9D8B030D-6E8A-4147-A177-3AD203B41FA5}">
                      <a16:colId xmlns:a16="http://schemas.microsoft.com/office/drawing/2014/main" val="575610589"/>
                    </a:ext>
                  </a:extLst>
                </a:gridCol>
                <a:gridCol w="2045110">
                  <a:extLst>
                    <a:ext uri="{9D8B030D-6E8A-4147-A177-3AD203B41FA5}">
                      <a16:colId xmlns:a16="http://schemas.microsoft.com/office/drawing/2014/main" val="508045020"/>
                    </a:ext>
                  </a:extLst>
                </a:gridCol>
                <a:gridCol w="2054942">
                  <a:extLst>
                    <a:ext uri="{9D8B030D-6E8A-4147-A177-3AD203B41FA5}">
                      <a16:colId xmlns:a16="http://schemas.microsoft.com/office/drawing/2014/main" val="1767133630"/>
                    </a:ext>
                  </a:extLst>
                </a:gridCol>
                <a:gridCol w="3077035">
                  <a:extLst>
                    <a:ext uri="{9D8B030D-6E8A-4147-A177-3AD203B41FA5}">
                      <a16:colId xmlns:a16="http://schemas.microsoft.com/office/drawing/2014/main" val="927325803"/>
                    </a:ext>
                  </a:extLst>
                </a:gridCol>
              </a:tblGrid>
              <a:tr h="38528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ページ単価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対応領域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制作期間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こんな方におすすめ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9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302612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スタンダードプラン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5,000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  <a:r>
                        <a:rPr kumimoji="1" lang="en-US" altLang="ja-JP" sz="16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〜</a:t>
                      </a:r>
                      <a:endParaRPr kumimoji="1" lang="ja-JP" altLang="en-US" sz="1100" b="1" i="0">
                        <a:solidFill>
                          <a:srgbClr val="1A96F0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ページ調整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リデザイン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2〜7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既存の資料があるが、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構成から変えてほしい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15599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ハイエンドプラン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10,000</a:t>
                      </a:r>
                      <a:r>
                        <a:rPr kumimoji="1" lang="ja-JP" altLang="en-US" sz="1600" b="1" i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円</a:t>
                      </a:r>
                      <a:r>
                        <a:rPr kumimoji="1" lang="en-US" altLang="ja-JP" sz="1600" b="1" i="0" dirty="0">
                          <a:solidFill>
                            <a:srgbClr val="1A96F0"/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〜</a:t>
                      </a:r>
                      <a:endParaRPr kumimoji="1" lang="ja-JP" altLang="en-US" sz="1600" b="1" i="0">
                        <a:solidFill>
                          <a:srgbClr val="1A96F0"/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R="25199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ヒアリング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ストーリー設計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5〜10</a:t>
                      </a:r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既存の資料の有無に関わらず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構成から提案が欲しい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56345"/>
                  </a:ext>
                </a:extLst>
              </a:tr>
              <a:tr h="1023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カスタムプラン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要相談</a:t>
                      </a:r>
                      <a:endParaRPr kumimoji="1" lang="ja-JP" altLang="en-US" sz="12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marL="72000" marR="72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課題解決アプローチの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提案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要相談</a:t>
                      </a:r>
                      <a:endParaRPr kumimoji="1" lang="ja-JP" altLang="en-US" sz="14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セールス・マーケ領域の課題を</a:t>
                      </a:r>
                      <a:endParaRPr kumimoji="1" lang="en-US" altLang="ja-JP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UTURA MEDIUM" panose="020B0602020204020303" pitchFamily="34" charset="-79"/>
                        <a:ea typeface="Yu Gothic" panose="020B0400000000000000" pitchFamily="34" charset="-128"/>
                        <a:cs typeface="FUTURA MEDIUM" panose="020B0602020204020303" pitchFamily="34" charset="-79"/>
                      </a:endParaRPr>
                    </a:p>
                    <a:p>
                      <a:pPr algn="ctr"/>
                      <a:r>
                        <a:rPr kumimoji="1" lang="ja-JP" altLang="en-US" sz="14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UTURA MEDIUM" panose="020B0602020204020303" pitchFamily="34" charset="-79"/>
                          <a:ea typeface="Yu Gothic" panose="020B0400000000000000" pitchFamily="34" charset="-128"/>
                          <a:cs typeface="FUTURA MEDIUM" panose="020B0602020204020303" pitchFamily="34" charset="-79"/>
                        </a:rPr>
                        <a:t>コンサル的に支援してほしい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472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758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8F9AD10B-FAD0-F4E9-3D99-303FEF9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58" y="1140670"/>
            <a:ext cx="3296256" cy="1889435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05F197D-FF28-109A-BCE8-E9277D21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1B7E17-6FB7-60F8-7ACB-A458902F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21</a:t>
            </a:fld>
            <a:endParaRPr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3E30A63-CAC6-4064-0794-E98AA0E1DBB2}"/>
              </a:ext>
            </a:extLst>
          </p:cNvPr>
          <p:cNvGrpSpPr/>
          <p:nvPr/>
        </p:nvGrpSpPr>
        <p:grpSpPr>
          <a:xfrm>
            <a:off x="587373" y="2850018"/>
            <a:ext cx="11017251" cy="2017135"/>
            <a:chOff x="587373" y="3019475"/>
            <a:chExt cx="11017251" cy="2017135"/>
          </a:xfrm>
        </p:grpSpPr>
        <p:sp>
          <p:nvSpPr>
            <p:cNvPr id="5" name="角丸四角形 4">
              <a:extLst>
                <a:ext uri="{FF2B5EF4-FFF2-40B4-BE49-F238E27FC236}">
                  <a16:creationId xmlns:a16="http://schemas.microsoft.com/office/drawing/2014/main" id="{4C98A171-3C34-3C5E-5234-9439BAA13976}"/>
                </a:ext>
              </a:extLst>
            </p:cNvPr>
            <p:cNvSpPr/>
            <p:nvPr/>
          </p:nvSpPr>
          <p:spPr>
            <a:xfrm>
              <a:off x="587373" y="3019475"/>
              <a:ext cx="11017251" cy="927582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2000" b="1" spc="300">
                  <a:solidFill>
                    <a:schemeClr val="bg1"/>
                  </a:solidFill>
                  <a:latin typeface="Futura" panose="020B0602020204020303" pitchFamily="34" charset="-79"/>
                  <a:ea typeface="Yu Gothic" panose="020B0400000000000000" pitchFamily="34" charset="-128"/>
                  <a:cs typeface="Futura" panose="020B0602020204020303" pitchFamily="34" charset="-79"/>
                </a:rPr>
                <a:t>ご不明点はお気軽にご相談くださいませ。</a:t>
              </a:r>
              <a:endParaRPr lang="en-US" altLang="ja-JP" sz="2000" b="1" spc="300" dirty="0">
                <a:solidFill>
                  <a:schemeClr val="bg1"/>
                </a:solidFill>
                <a:latin typeface="Futura" panose="020B0602020204020303" pitchFamily="34" charset="-79"/>
                <a:ea typeface="Yu Gothic" panose="020B0400000000000000" pitchFamily="34" charset="-128"/>
                <a:cs typeface="Futura" panose="020B0602020204020303" pitchFamily="34" charset="-79"/>
              </a:endParaRPr>
            </a:p>
            <a:p>
              <a:pPr algn="ctr">
                <a:spcBef>
                  <a:spcPts val="600"/>
                </a:spcBef>
              </a:pPr>
              <a:r>
                <a:rPr lang="ja-JP" altLang="en-US" sz="2000" b="1" spc="300">
                  <a:solidFill>
                    <a:schemeClr val="bg1"/>
                  </a:solidFill>
                  <a:latin typeface="Futura" panose="020B0602020204020303" pitchFamily="34" charset="-79"/>
                  <a:ea typeface="Yu Gothic" panose="020B0400000000000000" pitchFamily="34" charset="-128"/>
                  <a:cs typeface="Futura" panose="020B0602020204020303" pitchFamily="34" charset="-79"/>
                </a:rPr>
                <a:t>打ち合わせのご予約も可能です。</a:t>
              </a:r>
              <a:endParaRPr lang="en-US" altLang="ja-JP" sz="2000" b="1" spc="300" dirty="0">
                <a:solidFill>
                  <a:schemeClr val="bg1"/>
                </a:solidFill>
                <a:latin typeface="Futura" panose="020B0602020204020303" pitchFamily="34" charset="-79"/>
                <a:ea typeface="Yu Gothic" panose="020B0400000000000000" pitchFamily="34" charset="-128"/>
                <a:cs typeface="Futura" panose="020B0602020204020303" pitchFamily="34" charset="-79"/>
              </a:endParaRPr>
            </a:p>
          </p:txBody>
        </p:sp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9B36C382-D82D-49DF-05BC-1BFC6AB2DEA4}"/>
                </a:ext>
              </a:extLst>
            </p:cNvPr>
            <p:cNvSpPr/>
            <p:nvPr/>
          </p:nvSpPr>
          <p:spPr>
            <a:xfrm>
              <a:off x="3080527" y="4491541"/>
              <a:ext cx="6063473" cy="545069"/>
            </a:xfrm>
            <a:prstGeom prst="roundRect">
              <a:avLst>
                <a:gd name="adj" fmla="val 11873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>
                <a:spcBef>
                  <a:spcPts val="300"/>
                </a:spcBef>
              </a:pPr>
              <a:r>
                <a:rPr lang="ja-JP" altLang="en-US" sz="16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　「</a:t>
              </a:r>
              <a:r>
                <a:rPr lang="en-US" altLang="ja-JP" sz="1600" b="1" dirty="0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c-slide</a:t>
              </a:r>
              <a:r>
                <a:rPr lang="ja-JP" altLang="en-US" sz="1600" b="1">
                  <a:solidFill>
                    <a:schemeClr val="bg1"/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」もしくは「シースライド」で検索！</a:t>
              </a:r>
            </a:p>
          </p:txBody>
        </p:sp>
      </p:grpSp>
      <p:pic>
        <p:nvPicPr>
          <p:cNvPr id="11" name="グラフィックス 10" descr="拡大鏡 単色塗りつぶし">
            <a:extLst>
              <a:ext uri="{FF2B5EF4-FFF2-40B4-BE49-F238E27FC236}">
                <a16:creationId xmlns:a16="http://schemas.microsoft.com/office/drawing/2014/main" id="{DFFCA9FE-79F0-3F30-0D68-A9FDB15E3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925" y="4423170"/>
            <a:ext cx="348857" cy="3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7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1613FEE-96A1-54A8-0070-6C999F7C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758B3A7-E4B6-C07C-3F71-5687F2323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200420CE-D414-4E39-9627-2F8E4707126A}"/>
              </a:ext>
            </a:extLst>
          </p:cNvPr>
          <p:cNvSpPr/>
          <p:nvPr/>
        </p:nvSpPr>
        <p:spPr>
          <a:xfrm>
            <a:off x="1395726" y="1202155"/>
            <a:ext cx="9400548" cy="44536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800"/>
              </a:spcBef>
            </a:pPr>
            <a:r>
              <a:rPr lang="en-US" altLang="ja-JP" sz="1600" b="1" dirty="0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Mission</a:t>
            </a:r>
          </a:p>
          <a:p>
            <a:pPr>
              <a:spcBef>
                <a:spcPts val="2400"/>
              </a:spcBef>
            </a:pPr>
            <a:r>
              <a:rPr lang="en-US" altLang="ja-JP" sz="4400" b="1" spc="300" dirty="0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Connect to Success</a:t>
            </a:r>
          </a:p>
          <a:p>
            <a:pPr>
              <a:spcBef>
                <a:spcPts val="600"/>
              </a:spcBef>
            </a:pPr>
            <a:r>
              <a:rPr lang="ja-JP" altLang="en-US" b="1" spc="300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シゴトの成功確率を上げる。</a:t>
            </a:r>
            <a:endParaRPr lang="en-US" altLang="ja-JP" b="1" spc="300" dirty="0">
              <a:solidFill>
                <a:schemeClr val="bg1"/>
              </a:solidFill>
              <a:latin typeface="Yu Mincho Demibold" panose="02020400000000000000" pitchFamily="18" charset="-128"/>
              <a:ea typeface="Yu Mincho Demibold" panose="02020400000000000000" pitchFamily="18" charset="-128"/>
            </a:endParaRPr>
          </a:p>
          <a:p>
            <a:pPr>
              <a:spcBef>
                <a:spcPts val="5400"/>
              </a:spcBef>
            </a:pPr>
            <a:r>
              <a:rPr lang="ja-JP" altLang="en-US" b="1" spc="300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デザインとテクノロジーで、「情報と仕組みをリデザインする」ことで、</a:t>
            </a:r>
            <a:endParaRPr lang="en-US" altLang="ja-JP" b="1" spc="300" dirty="0">
              <a:solidFill>
                <a:schemeClr val="bg1"/>
              </a:solidFill>
              <a:latin typeface="Yu Mincho Demibold" panose="02020400000000000000" pitchFamily="18" charset="-128"/>
              <a:ea typeface="Yu Mincho Demibold" panose="02020400000000000000" pitchFamily="18" charset="-128"/>
            </a:endParaRPr>
          </a:p>
          <a:p>
            <a:pPr>
              <a:spcBef>
                <a:spcPts val="1800"/>
              </a:spcBef>
            </a:pPr>
            <a:r>
              <a:rPr lang="ja-JP" altLang="en-US" b="1" spc="300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努力が実を結ぶ社会を実現する。</a:t>
            </a:r>
            <a:endParaRPr lang="en-US" altLang="ja-JP" b="1" spc="300" dirty="0">
              <a:solidFill>
                <a:schemeClr val="bg1"/>
              </a:solidFill>
              <a:latin typeface="Yu Mincho Demibold" panose="02020400000000000000" pitchFamily="18" charset="-128"/>
              <a:ea typeface="Yu Mincho Demibold" panose="02020400000000000000" pitchFamily="18" charset="-128"/>
            </a:endParaRPr>
          </a:p>
          <a:p>
            <a:pPr>
              <a:spcBef>
                <a:spcPts val="1800"/>
              </a:spcBef>
            </a:pPr>
            <a:r>
              <a:rPr lang="ja-JP" altLang="en-US" b="1" spc="300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全員が成果に近い仕事ができて、存在意義を感じられる会社でありたい。</a:t>
            </a:r>
            <a:endParaRPr lang="en-US" altLang="ja-JP" b="1" spc="300" dirty="0">
              <a:solidFill>
                <a:schemeClr val="bg1"/>
              </a:solidFill>
              <a:latin typeface="Yu Mincho Demibold" panose="02020400000000000000" pitchFamily="18" charset="-128"/>
              <a:ea typeface="Yu Mincho Demibold" panose="02020400000000000000" pitchFamily="18" charset="-128"/>
            </a:endParaRPr>
          </a:p>
          <a:p>
            <a:pPr>
              <a:spcBef>
                <a:spcPts val="1800"/>
              </a:spcBef>
            </a:pPr>
            <a:r>
              <a:rPr lang="ja-JP" altLang="en-US" b="1" spc="300">
                <a:solidFill>
                  <a:schemeClr val="bg1"/>
                </a:solidFill>
                <a:latin typeface="Yu Mincho Demibold" panose="02020400000000000000" pitchFamily="18" charset="-128"/>
                <a:ea typeface="Yu Mincho Demibold" panose="02020400000000000000" pitchFamily="18" charset="-128"/>
              </a:rPr>
              <a:t>それと同時に、そんな会社を増やせるようなサービスをつくり続けます。</a:t>
            </a:r>
            <a:endParaRPr lang="en-US" altLang="ja-JP" b="1" spc="300" dirty="0">
              <a:solidFill>
                <a:schemeClr val="bg1"/>
              </a:solidFill>
              <a:latin typeface="Yu Mincho Demibold" panose="02020400000000000000" pitchFamily="18" charset="-128"/>
              <a:ea typeface="Yu Mincho Demibold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85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949400-DBDB-A5BB-3A1D-42020627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会社沿革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7FF06E-D5A6-477F-CD54-3A6CC57B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F7E703D-B30B-B745-4B8B-5DA9FCEC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4</a:t>
            </a:fld>
            <a:endParaRPr lang="ja-JP" altLang="en-US"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0D26CD9-290A-CB39-AFE5-F0F5CC962820}"/>
              </a:ext>
            </a:extLst>
          </p:cNvPr>
          <p:cNvGrpSpPr/>
          <p:nvPr/>
        </p:nvGrpSpPr>
        <p:grpSpPr>
          <a:xfrm>
            <a:off x="539897" y="1345890"/>
            <a:ext cx="7606064" cy="4967998"/>
            <a:chOff x="442912" y="1442875"/>
            <a:chExt cx="7606064" cy="4967998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A56B3A82-DB1A-750F-28B7-AD92522563C0}"/>
                </a:ext>
              </a:extLst>
            </p:cNvPr>
            <p:cNvCxnSpPr>
              <a:cxnSpLocks/>
            </p:cNvCxnSpPr>
            <p:nvPr/>
          </p:nvCxnSpPr>
          <p:spPr>
            <a:xfrm>
              <a:off x="1641556" y="1553505"/>
              <a:ext cx="0" cy="4644000"/>
            </a:xfrm>
            <a:prstGeom prst="line">
              <a:avLst/>
            </a:prstGeom>
            <a:ln w="25400">
              <a:solidFill>
                <a:srgbClr val="51B9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円/楕円 6">
              <a:extLst>
                <a:ext uri="{FF2B5EF4-FFF2-40B4-BE49-F238E27FC236}">
                  <a16:creationId xmlns:a16="http://schemas.microsoft.com/office/drawing/2014/main" id="{709C81E4-8690-A3CC-A197-7AC2F6E9FFBC}"/>
                </a:ext>
              </a:extLst>
            </p:cNvPr>
            <p:cNvSpPr/>
            <p:nvPr/>
          </p:nvSpPr>
          <p:spPr>
            <a:xfrm>
              <a:off x="1563380" y="2215409"/>
              <a:ext cx="156352" cy="156352"/>
            </a:xfrm>
            <a:prstGeom prst="ellipse">
              <a:avLst/>
            </a:prstGeom>
            <a:solidFill>
              <a:srgbClr val="51B9FE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B9D9F23E-FE83-30E8-4D12-3D0F95212712}"/>
                </a:ext>
              </a:extLst>
            </p:cNvPr>
            <p:cNvSpPr/>
            <p:nvPr/>
          </p:nvSpPr>
          <p:spPr>
            <a:xfrm>
              <a:off x="1563380" y="2868119"/>
              <a:ext cx="156352" cy="156352"/>
            </a:xfrm>
            <a:prstGeom prst="ellipse">
              <a:avLst/>
            </a:prstGeom>
            <a:solidFill>
              <a:srgbClr val="51B9FE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9DF11A21-5DA9-EE98-97D2-A3A24C5D7BD0}"/>
                </a:ext>
              </a:extLst>
            </p:cNvPr>
            <p:cNvSpPr/>
            <p:nvPr/>
          </p:nvSpPr>
          <p:spPr>
            <a:xfrm>
              <a:off x="1563380" y="4826249"/>
              <a:ext cx="156352" cy="156352"/>
            </a:xfrm>
            <a:prstGeom prst="ellipse">
              <a:avLst/>
            </a:prstGeom>
            <a:solidFill>
              <a:srgbClr val="51B9FE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6" name="角丸四角形 15">
              <a:extLst>
                <a:ext uri="{FF2B5EF4-FFF2-40B4-BE49-F238E27FC236}">
                  <a16:creationId xmlns:a16="http://schemas.microsoft.com/office/drawing/2014/main" id="{CE67E49D-737A-B953-CB55-7FEBA39843E7}"/>
                </a:ext>
              </a:extLst>
            </p:cNvPr>
            <p:cNvSpPr/>
            <p:nvPr/>
          </p:nvSpPr>
          <p:spPr>
            <a:xfrm>
              <a:off x="442912" y="1442875"/>
              <a:ext cx="1111567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2020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年</a:t>
              </a:r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4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月</a:t>
              </a:r>
            </a:p>
          </p:txBody>
        </p:sp>
        <p:sp>
          <p:nvSpPr>
            <p:cNvPr id="17" name="円/楕円 16">
              <a:extLst>
                <a:ext uri="{FF2B5EF4-FFF2-40B4-BE49-F238E27FC236}">
                  <a16:creationId xmlns:a16="http://schemas.microsoft.com/office/drawing/2014/main" id="{4865DCB5-D333-0B8B-918A-A20FA9A24791}"/>
                </a:ext>
              </a:extLst>
            </p:cNvPr>
            <p:cNvSpPr/>
            <p:nvPr/>
          </p:nvSpPr>
          <p:spPr>
            <a:xfrm>
              <a:off x="1563380" y="1562699"/>
              <a:ext cx="156352" cy="156352"/>
            </a:xfrm>
            <a:prstGeom prst="ellipse">
              <a:avLst/>
            </a:prstGeom>
            <a:solidFill>
              <a:srgbClr val="51B9FE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8" name="円/楕円 17">
              <a:extLst>
                <a:ext uri="{FF2B5EF4-FFF2-40B4-BE49-F238E27FC236}">
                  <a16:creationId xmlns:a16="http://schemas.microsoft.com/office/drawing/2014/main" id="{F5B6097E-C51C-2C38-E0B5-196DE630D63F}"/>
                </a:ext>
              </a:extLst>
            </p:cNvPr>
            <p:cNvSpPr/>
            <p:nvPr/>
          </p:nvSpPr>
          <p:spPr>
            <a:xfrm>
              <a:off x="1563380" y="6131671"/>
              <a:ext cx="156352" cy="156352"/>
            </a:xfrm>
            <a:prstGeom prst="ellipse">
              <a:avLst/>
            </a:prstGeom>
            <a:solidFill>
              <a:srgbClr val="51B9FE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19" name="角丸四角形 18">
              <a:extLst>
                <a:ext uri="{FF2B5EF4-FFF2-40B4-BE49-F238E27FC236}">
                  <a16:creationId xmlns:a16="http://schemas.microsoft.com/office/drawing/2014/main" id="{5BD8658C-CA94-D13C-7352-296263CF2651}"/>
                </a:ext>
              </a:extLst>
            </p:cNvPr>
            <p:cNvSpPr/>
            <p:nvPr/>
          </p:nvSpPr>
          <p:spPr>
            <a:xfrm>
              <a:off x="1928976" y="1442875"/>
              <a:ext cx="6120000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大阪市北区に設立、〇〇サービスを主事業として展開</a:t>
              </a:r>
            </a:p>
          </p:txBody>
        </p:sp>
        <p:sp>
          <p:nvSpPr>
            <p:cNvPr id="22" name="円/楕円 21">
              <a:extLst>
                <a:ext uri="{FF2B5EF4-FFF2-40B4-BE49-F238E27FC236}">
                  <a16:creationId xmlns:a16="http://schemas.microsoft.com/office/drawing/2014/main" id="{75982BAE-6A5F-CF87-56AF-715E1A37C0A6}"/>
                </a:ext>
              </a:extLst>
            </p:cNvPr>
            <p:cNvSpPr/>
            <p:nvPr/>
          </p:nvSpPr>
          <p:spPr>
            <a:xfrm>
              <a:off x="1563380" y="5478959"/>
              <a:ext cx="156352" cy="156352"/>
            </a:xfrm>
            <a:prstGeom prst="ellipse">
              <a:avLst/>
            </a:prstGeom>
            <a:solidFill>
              <a:srgbClr val="51B9FE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25" name="円/楕円 24">
              <a:extLst>
                <a:ext uri="{FF2B5EF4-FFF2-40B4-BE49-F238E27FC236}">
                  <a16:creationId xmlns:a16="http://schemas.microsoft.com/office/drawing/2014/main" id="{2B2CF6E4-3B26-BBA0-EF66-CA9AF369F27A}"/>
                </a:ext>
              </a:extLst>
            </p:cNvPr>
            <p:cNvSpPr/>
            <p:nvPr/>
          </p:nvSpPr>
          <p:spPr>
            <a:xfrm>
              <a:off x="1563380" y="3520829"/>
              <a:ext cx="156352" cy="156352"/>
            </a:xfrm>
            <a:prstGeom prst="ellipse">
              <a:avLst/>
            </a:prstGeom>
            <a:solidFill>
              <a:srgbClr val="51B9FE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35" name="円/楕円 34">
              <a:extLst>
                <a:ext uri="{FF2B5EF4-FFF2-40B4-BE49-F238E27FC236}">
                  <a16:creationId xmlns:a16="http://schemas.microsoft.com/office/drawing/2014/main" id="{453A40D7-5B61-3FA5-7BB4-C40462AFF62B}"/>
                </a:ext>
              </a:extLst>
            </p:cNvPr>
            <p:cNvSpPr/>
            <p:nvPr/>
          </p:nvSpPr>
          <p:spPr>
            <a:xfrm>
              <a:off x="1563380" y="4173539"/>
              <a:ext cx="156352" cy="156352"/>
            </a:xfrm>
            <a:prstGeom prst="ellipse">
              <a:avLst/>
            </a:prstGeom>
            <a:solidFill>
              <a:srgbClr val="51B9FE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36" name="角丸四角形 35">
              <a:extLst>
                <a:ext uri="{FF2B5EF4-FFF2-40B4-BE49-F238E27FC236}">
                  <a16:creationId xmlns:a16="http://schemas.microsoft.com/office/drawing/2014/main" id="{0C0F0F8A-B1B2-3433-1C65-E2EAAB1E0498}"/>
                </a:ext>
              </a:extLst>
            </p:cNvPr>
            <p:cNvSpPr/>
            <p:nvPr/>
          </p:nvSpPr>
          <p:spPr>
            <a:xfrm>
              <a:off x="442912" y="2092059"/>
              <a:ext cx="1111567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2020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年</a:t>
              </a:r>
              <a:r>
                <a:rPr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8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月</a:t>
              </a:r>
            </a:p>
          </p:txBody>
        </p:sp>
        <p:sp>
          <p:nvSpPr>
            <p:cNvPr id="37" name="角丸四角形 36">
              <a:extLst>
                <a:ext uri="{FF2B5EF4-FFF2-40B4-BE49-F238E27FC236}">
                  <a16:creationId xmlns:a16="http://schemas.microsoft.com/office/drawing/2014/main" id="{FAF12137-55F5-640B-7299-A449D49B338C}"/>
                </a:ext>
              </a:extLst>
            </p:cNvPr>
            <p:cNvSpPr/>
            <p:nvPr/>
          </p:nvSpPr>
          <p:spPr>
            <a:xfrm>
              <a:off x="442912" y="2741243"/>
              <a:ext cx="1111567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2021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年</a:t>
              </a:r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4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月</a:t>
              </a:r>
            </a:p>
          </p:txBody>
        </p:sp>
        <p:sp>
          <p:nvSpPr>
            <p:cNvPr id="38" name="角丸四角形 37">
              <a:extLst>
                <a:ext uri="{FF2B5EF4-FFF2-40B4-BE49-F238E27FC236}">
                  <a16:creationId xmlns:a16="http://schemas.microsoft.com/office/drawing/2014/main" id="{4AD6DEEF-6409-8A42-99EB-672D48088C17}"/>
                </a:ext>
              </a:extLst>
            </p:cNvPr>
            <p:cNvSpPr/>
            <p:nvPr/>
          </p:nvSpPr>
          <p:spPr>
            <a:xfrm>
              <a:off x="442912" y="3390427"/>
              <a:ext cx="1111567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2022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年</a:t>
              </a:r>
              <a:r>
                <a:rPr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9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月</a:t>
              </a:r>
            </a:p>
          </p:txBody>
        </p:sp>
        <p:sp>
          <p:nvSpPr>
            <p:cNvPr id="39" name="角丸四角形 38">
              <a:extLst>
                <a:ext uri="{FF2B5EF4-FFF2-40B4-BE49-F238E27FC236}">
                  <a16:creationId xmlns:a16="http://schemas.microsoft.com/office/drawing/2014/main" id="{BEB38C3F-F36E-4A8A-F60E-AED156CF9151}"/>
                </a:ext>
              </a:extLst>
            </p:cNvPr>
            <p:cNvSpPr/>
            <p:nvPr/>
          </p:nvSpPr>
          <p:spPr>
            <a:xfrm>
              <a:off x="442912" y="4039611"/>
              <a:ext cx="1111567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2023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年</a:t>
              </a:r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4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月</a:t>
              </a:r>
            </a:p>
          </p:txBody>
        </p:sp>
        <p:sp>
          <p:nvSpPr>
            <p:cNvPr id="40" name="角丸四角形 39">
              <a:extLst>
                <a:ext uri="{FF2B5EF4-FFF2-40B4-BE49-F238E27FC236}">
                  <a16:creationId xmlns:a16="http://schemas.microsoft.com/office/drawing/2014/main" id="{61CF367E-ACC2-3B20-503D-79776AB11398}"/>
                </a:ext>
              </a:extLst>
            </p:cNvPr>
            <p:cNvSpPr/>
            <p:nvPr/>
          </p:nvSpPr>
          <p:spPr>
            <a:xfrm>
              <a:off x="442912" y="4688795"/>
              <a:ext cx="1111567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2024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年</a:t>
              </a:r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4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月</a:t>
              </a:r>
            </a:p>
          </p:txBody>
        </p:sp>
        <p:sp>
          <p:nvSpPr>
            <p:cNvPr id="41" name="角丸四角形 40">
              <a:extLst>
                <a:ext uri="{FF2B5EF4-FFF2-40B4-BE49-F238E27FC236}">
                  <a16:creationId xmlns:a16="http://schemas.microsoft.com/office/drawing/2014/main" id="{4E679CD4-8593-5B1F-385E-C0FF2E8311AD}"/>
                </a:ext>
              </a:extLst>
            </p:cNvPr>
            <p:cNvSpPr/>
            <p:nvPr/>
          </p:nvSpPr>
          <p:spPr>
            <a:xfrm>
              <a:off x="442912" y="5337979"/>
              <a:ext cx="1111567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2024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年</a:t>
              </a:r>
              <a:r>
                <a:rPr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12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月</a:t>
              </a:r>
            </a:p>
          </p:txBody>
        </p:sp>
        <p:sp>
          <p:nvSpPr>
            <p:cNvPr id="43" name="角丸四角形 42">
              <a:extLst>
                <a:ext uri="{FF2B5EF4-FFF2-40B4-BE49-F238E27FC236}">
                  <a16:creationId xmlns:a16="http://schemas.microsoft.com/office/drawing/2014/main" id="{E34A7D37-4DA3-E83A-2B08-2BB84EE58EB3}"/>
                </a:ext>
              </a:extLst>
            </p:cNvPr>
            <p:cNvSpPr/>
            <p:nvPr/>
          </p:nvSpPr>
          <p:spPr>
            <a:xfrm>
              <a:off x="442912" y="5987163"/>
              <a:ext cx="1111567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2025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年</a:t>
              </a:r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4</a:t>
              </a:r>
              <a:r>
                <a:rPr kumimoji="1" lang="ja-JP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月</a:t>
              </a:r>
            </a:p>
          </p:txBody>
        </p:sp>
        <p:sp>
          <p:nvSpPr>
            <p:cNvPr id="45" name="角丸四角形 44">
              <a:extLst>
                <a:ext uri="{FF2B5EF4-FFF2-40B4-BE49-F238E27FC236}">
                  <a16:creationId xmlns:a16="http://schemas.microsoft.com/office/drawing/2014/main" id="{A96E1A6E-B324-FC7A-F7AC-271115F55A2C}"/>
                </a:ext>
              </a:extLst>
            </p:cNvPr>
            <p:cNvSpPr/>
            <p:nvPr/>
          </p:nvSpPr>
          <p:spPr>
            <a:xfrm>
              <a:off x="1928976" y="2096018"/>
              <a:ext cx="6120000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株式会社〇〇より</a:t>
              </a:r>
              <a:r>
                <a:rPr lang="en-US" altLang="ja-JP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5</a:t>
              </a:r>
              <a:r>
                <a:rPr lang="ja-JP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億円資金調達</a:t>
              </a:r>
            </a:p>
          </p:txBody>
        </p:sp>
        <p:sp>
          <p:nvSpPr>
            <p:cNvPr id="46" name="角丸四角形 45">
              <a:extLst>
                <a:ext uri="{FF2B5EF4-FFF2-40B4-BE49-F238E27FC236}">
                  <a16:creationId xmlns:a16="http://schemas.microsoft.com/office/drawing/2014/main" id="{56690A60-8ADC-FFFE-A2E5-ECD206AFC8C2}"/>
                </a:ext>
              </a:extLst>
            </p:cNvPr>
            <p:cNvSpPr/>
            <p:nvPr/>
          </p:nvSpPr>
          <p:spPr>
            <a:xfrm>
              <a:off x="1928976" y="2749161"/>
              <a:ext cx="6120000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東京証券取引所マザーズ上場</a:t>
              </a:r>
            </a:p>
          </p:txBody>
        </p:sp>
        <p:sp>
          <p:nvSpPr>
            <p:cNvPr id="47" name="角丸四角形 46">
              <a:extLst>
                <a:ext uri="{FF2B5EF4-FFF2-40B4-BE49-F238E27FC236}">
                  <a16:creationId xmlns:a16="http://schemas.microsoft.com/office/drawing/2014/main" id="{6033D60F-28FC-1E28-7E1D-C059975A2DA7}"/>
                </a:ext>
              </a:extLst>
            </p:cNvPr>
            <p:cNvSpPr/>
            <p:nvPr/>
          </p:nvSpPr>
          <p:spPr>
            <a:xfrm>
              <a:off x="1928976" y="3402304"/>
              <a:ext cx="6120000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〇〇株式会社、 △△株式会社と業務提携</a:t>
              </a:r>
              <a:endPara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endParaRPr>
            </a:p>
          </p:txBody>
        </p:sp>
        <p:sp>
          <p:nvSpPr>
            <p:cNvPr id="48" name="角丸四角形 47">
              <a:extLst>
                <a:ext uri="{FF2B5EF4-FFF2-40B4-BE49-F238E27FC236}">
                  <a16:creationId xmlns:a16="http://schemas.microsoft.com/office/drawing/2014/main" id="{4EB5B1D2-EB87-8CAE-0F70-88F938A1FB81}"/>
                </a:ext>
              </a:extLst>
            </p:cNvPr>
            <p:cNvSpPr/>
            <p:nvPr/>
          </p:nvSpPr>
          <p:spPr>
            <a:xfrm>
              <a:off x="1928976" y="4055447"/>
              <a:ext cx="6120000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大阪市中央区に本社移転</a:t>
              </a:r>
            </a:p>
          </p:txBody>
        </p:sp>
        <p:sp>
          <p:nvSpPr>
            <p:cNvPr id="49" name="角丸四角形 48">
              <a:extLst>
                <a:ext uri="{FF2B5EF4-FFF2-40B4-BE49-F238E27FC236}">
                  <a16:creationId xmlns:a16="http://schemas.microsoft.com/office/drawing/2014/main" id="{F9FA4743-CB77-6E84-841D-465B6E8A03BB}"/>
                </a:ext>
              </a:extLst>
            </p:cNvPr>
            <p:cNvSpPr/>
            <p:nvPr/>
          </p:nvSpPr>
          <p:spPr>
            <a:xfrm>
              <a:off x="1928976" y="4708590"/>
              <a:ext cx="6120000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〇〇株式会社と合弁会社設立</a:t>
              </a:r>
            </a:p>
          </p:txBody>
        </p:sp>
        <p:sp>
          <p:nvSpPr>
            <p:cNvPr id="50" name="角丸四角形 49">
              <a:extLst>
                <a:ext uri="{FF2B5EF4-FFF2-40B4-BE49-F238E27FC236}">
                  <a16:creationId xmlns:a16="http://schemas.microsoft.com/office/drawing/2014/main" id="{1F0712DD-E529-8FFD-3683-EAB48476231A}"/>
                </a:ext>
              </a:extLst>
            </p:cNvPr>
            <p:cNvSpPr/>
            <p:nvPr/>
          </p:nvSpPr>
          <p:spPr>
            <a:xfrm>
              <a:off x="1928976" y="5361733"/>
              <a:ext cx="6120000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株式会社〇〇を完全子会社化</a:t>
              </a:r>
            </a:p>
          </p:txBody>
        </p:sp>
        <p:sp>
          <p:nvSpPr>
            <p:cNvPr id="54" name="角丸四角形 53">
              <a:extLst>
                <a:ext uri="{FF2B5EF4-FFF2-40B4-BE49-F238E27FC236}">
                  <a16:creationId xmlns:a16="http://schemas.microsoft.com/office/drawing/2014/main" id="{BFEA60F8-0C39-A46A-74DD-ED36CDF184A8}"/>
                </a:ext>
              </a:extLst>
            </p:cNvPr>
            <p:cNvSpPr/>
            <p:nvPr/>
          </p:nvSpPr>
          <p:spPr>
            <a:xfrm>
              <a:off x="1928976" y="6014873"/>
              <a:ext cx="6120000" cy="3960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業務効率化支援ツール「</a:t>
              </a:r>
              <a:r>
                <a:rPr lang="en-US" altLang="ja-JP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xxxx</a:t>
              </a:r>
              <a:r>
                <a:rPr lang="ja-JP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MEDIUM" panose="020B0602020204020303" pitchFamily="34" charset="-79"/>
                  <a:ea typeface="Yu Gothic" panose="020B0400000000000000" pitchFamily="34" charset="-128"/>
                  <a:cs typeface="FUTURA MEDIUM" panose="020B0602020204020303" pitchFamily="34" charset="-79"/>
                </a:rPr>
                <a:t>」をリリース</a:t>
              </a: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54F3A5A8-B8A6-1440-89F7-7497C57B0893}"/>
              </a:ext>
            </a:extLst>
          </p:cNvPr>
          <p:cNvGrpSpPr/>
          <p:nvPr/>
        </p:nvGrpSpPr>
        <p:grpSpPr>
          <a:xfrm>
            <a:off x="7500627" y="1478870"/>
            <a:ext cx="4095626" cy="4686157"/>
            <a:chOff x="7672756" y="1345890"/>
            <a:chExt cx="3853903" cy="4409581"/>
          </a:xfrm>
        </p:grpSpPr>
        <p:pic>
          <p:nvPicPr>
            <p:cNvPr id="59" name="Picture 2" descr="レンタルオフィス＆コワーキング – オギャーズ梅田">
              <a:extLst>
                <a:ext uri="{FF2B5EF4-FFF2-40B4-BE49-F238E27FC236}">
                  <a16:creationId xmlns:a16="http://schemas.microsoft.com/office/drawing/2014/main" id="{77BDECBB-24B9-D3AB-73FB-A5623A2D9B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54" b="1357"/>
            <a:stretch/>
          </p:blipFill>
          <p:spPr bwMode="auto">
            <a:xfrm>
              <a:off x="7672756" y="1345890"/>
              <a:ext cx="3853903" cy="2133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図 60" descr="人, 民衆, グループ, 屋内 が含まれている画像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2E5BD10A-9717-0011-1F9F-5E7B2DE8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672757" y="3595796"/>
              <a:ext cx="3853902" cy="2159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225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592B5B-335B-5B4C-820C-1E855EA8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取引実績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5D04C5-2CB9-834C-A442-CDF6C546B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2020</a:t>
            </a:r>
            <a:r>
              <a:rPr kumimoji="1" lang="ja-JP" altLang="en-US"/>
              <a:t>年の創業以来、</a:t>
            </a:r>
            <a:r>
              <a:rPr kumimoji="1" lang="en-US" altLang="ja-JP" dirty="0"/>
              <a:t>300</a:t>
            </a:r>
            <a:r>
              <a:rPr kumimoji="1" lang="ja-JP" altLang="en-US"/>
              <a:t>社以上の〇〇業務を支援しています。</a:t>
            </a:r>
            <a:endParaRPr kumimoji="1" lang="en-US" altLang="ja-JP" dirty="0"/>
          </a:p>
          <a:p>
            <a:r>
              <a:rPr lang="ja-JP" altLang="en-US"/>
              <a:t>スタートアップからエンタープライズまで、幅広い支援実績があります。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BFA119-669C-234E-9940-368B4611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34D072A-D841-6343-94F0-DDA9612F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72A2D375-1CEF-2979-2BAB-0D17CF4C0288}"/>
              </a:ext>
            </a:extLst>
          </p:cNvPr>
          <p:cNvSpPr/>
          <p:nvPr/>
        </p:nvSpPr>
        <p:spPr>
          <a:xfrm>
            <a:off x="6225914" y="2168524"/>
            <a:ext cx="5523173" cy="42487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tlCol="0" anchor="t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取引先企業</a:t>
            </a:r>
            <a:endParaRPr lang="en-US" altLang="ja-JP" sz="1400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300"/>
              </a:spcBef>
            </a:pP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※</a:t>
            </a: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Yu Gothic Medium" panose="020B0400000000000000" pitchFamily="34" charset="-128"/>
                <a:ea typeface="Yu Gothic Medium" panose="020B0400000000000000" pitchFamily="34" charset="-128"/>
              </a:rPr>
              <a:t>一部抜粋</a:t>
            </a:r>
            <a:endParaRPr lang="en-US" altLang="ja-JP" sz="900" dirty="0">
              <a:solidFill>
                <a:schemeClr val="tx1">
                  <a:lumMod val="75000"/>
                  <a:lumOff val="25000"/>
                </a:schemeClr>
              </a:solidFill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7" name="角丸四角形 36">
            <a:extLst>
              <a:ext uri="{FF2B5EF4-FFF2-40B4-BE49-F238E27FC236}">
                <a16:creationId xmlns:a16="http://schemas.microsoft.com/office/drawing/2014/main" id="{E6E4B861-AFBC-9090-B404-7F2B94587DF6}"/>
              </a:ext>
            </a:extLst>
          </p:cNvPr>
          <p:cNvSpPr/>
          <p:nvPr/>
        </p:nvSpPr>
        <p:spPr>
          <a:xfrm>
            <a:off x="442913" y="2168524"/>
            <a:ext cx="5523172" cy="42487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tlCol="0" anchor="t"/>
          <a:lstStyle/>
          <a:p>
            <a:pPr>
              <a:spcBef>
                <a:spcPts val="300"/>
              </a:spcBef>
            </a:pPr>
            <a:r>
              <a:rPr lang="ja-JP" altLang="en-US" sz="1400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支援企業数</a:t>
            </a:r>
            <a:r>
              <a:rPr kumimoji="1" lang="ja-JP" altLang="en-US" sz="1400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推移</a:t>
            </a:r>
          </a:p>
          <a:p>
            <a:pPr>
              <a:spcBef>
                <a:spcPts val="300"/>
              </a:spcBef>
            </a:pP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※2025</a:t>
            </a: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年 </a:t>
            </a: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6</a:t>
            </a:r>
            <a:r>
              <a:rPr lang="ja-JP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Futura Medium" panose="020B0602020204020303" pitchFamily="34" charset="-79"/>
                <a:ea typeface="Yu Gothic Medium" panose="020B0400000000000000" pitchFamily="34" charset="-128"/>
                <a:cs typeface="Futura Medium" panose="020B0602020204020303" pitchFamily="34" charset="-79"/>
              </a:rPr>
              <a:t>月時点</a:t>
            </a:r>
            <a:endParaRPr kumimoji="1" lang="ja-JP" altLang="en-US" sz="900">
              <a:solidFill>
                <a:schemeClr val="tx1">
                  <a:lumMod val="75000"/>
                  <a:lumOff val="25000"/>
                </a:schemeClr>
              </a:solidFill>
              <a:latin typeface="Futura Medium" panose="020B0602020204020303" pitchFamily="34" charset="-79"/>
              <a:ea typeface="Yu Gothic Medium" panose="020B0400000000000000" pitchFamily="34" charset="-128"/>
              <a:cs typeface="Futura Medium" panose="020B0602020204020303" pitchFamily="34" charset="-79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906ECBD-7195-64E0-389B-11E93BF9E1B7}"/>
              </a:ext>
            </a:extLst>
          </p:cNvPr>
          <p:cNvGrpSpPr/>
          <p:nvPr/>
        </p:nvGrpSpPr>
        <p:grpSpPr>
          <a:xfrm>
            <a:off x="6588645" y="2955912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84AF167-98AF-C242-388E-6D098AAA0926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912BC62-E65B-A050-FFA0-DA224C022350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6383F85B-52FE-589F-02DA-BE09D8F3D66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1CBFFC3-B708-8867-F14E-1EFD4D85BE5A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DB930A4-CB8B-59E1-727C-D861A5890FEC}"/>
              </a:ext>
            </a:extLst>
          </p:cNvPr>
          <p:cNvGrpSpPr/>
          <p:nvPr/>
        </p:nvGrpSpPr>
        <p:grpSpPr>
          <a:xfrm>
            <a:off x="6588645" y="3645023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0EC85999-06CE-C24A-EE7B-B7D2EC3881C8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DEA924A2-C250-0A3B-2353-49F2DFE513D4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6822D12F-B99D-FE3F-82D3-D9D1BD88479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432770DB-A505-7E43-99DB-889AD09071B7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D4B6A51-EF43-2868-974C-BBA33D7383CC}"/>
              </a:ext>
            </a:extLst>
          </p:cNvPr>
          <p:cNvGrpSpPr/>
          <p:nvPr/>
        </p:nvGrpSpPr>
        <p:grpSpPr>
          <a:xfrm>
            <a:off x="6588645" y="4334134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22798E1-C9C4-6E91-8706-8C91A7AC4838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26522135-9C90-F89B-F93B-EA9A2F8622D6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05F660FB-ABB3-7AF0-1578-4455EE4890F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1B59106-A9AD-20A9-795D-D219A0014B63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A82D1EDE-2229-EA41-EDAC-D163200F5C34}"/>
              </a:ext>
            </a:extLst>
          </p:cNvPr>
          <p:cNvGrpSpPr/>
          <p:nvPr/>
        </p:nvGrpSpPr>
        <p:grpSpPr>
          <a:xfrm>
            <a:off x="6588645" y="5023245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B471292A-BBE6-5C2D-EA45-A5B5684623C6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F14B8867-BBE3-DE19-A78C-AB5AE24B6DF4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4FF53030-8423-220B-1531-7054BC89D923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E622EDC4-2A5B-6BF6-7CEF-E4544BA14FE1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97EE1B7-0FC4-7843-BF6C-479E77844540}"/>
              </a:ext>
            </a:extLst>
          </p:cNvPr>
          <p:cNvGrpSpPr/>
          <p:nvPr/>
        </p:nvGrpSpPr>
        <p:grpSpPr>
          <a:xfrm>
            <a:off x="6588645" y="5712358"/>
            <a:ext cx="4792337" cy="396370"/>
            <a:chOff x="6643171" y="3029939"/>
            <a:chExt cx="6354089" cy="525541"/>
          </a:xfrm>
          <a:solidFill>
            <a:schemeClr val="bg1">
              <a:lumMod val="85000"/>
            </a:schemeClr>
          </a:solidFill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2801519E-9873-213F-FD97-A41A8A6787A4}"/>
                </a:ext>
              </a:extLst>
            </p:cNvPr>
            <p:cNvSpPr/>
            <p:nvPr/>
          </p:nvSpPr>
          <p:spPr>
            <a:xfrm>
              <a:off x="6643171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0EE1F812-7FEF-D2E0-373B-95B66C3D6B29}"/>
                </a:ext>
              </a:extLst>
            </p:cNvPr>
            <p:cNvSpPr/>
            <p:nvPr/>
          </p:nvSpPr>
          <p:spPr>
            <a:xfrm>
              <a:off x="8287475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4C8B9B59-C484-112A-5288-BDA210D2EAC7}"/>
                </a:ext>
              </a:extLst>
            </p:cNvPr>
            <p:cNvSpPr/>
            <p:nvPr/>
          </p:nvSpPr>
          <p:spPr>
            <a:xfrm>
              <a:off x="9931779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79619796-93AA-2EC6-24EB-81AEBCC37AB2}"/>
                </a:ext>
              </a:extLst>
            </p:cNvPr>
            <p:cNvSpPr/>
            <p:nvPr/>
          </p:nvSpPr>
          <p:spPr>
            <a:xfrm>
              <a:off x="11576084" y="3029939"/>
              <a:ext cx="1421176" cy="5255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3" name="角丸四角形 62">
            <a:extLst>
              <a:ext uri="{FF2B5EF4-FFF2-40B4-BE49-F238E27FC236}">
                <a16:creationId xmlns:a16="http://schemas.microsoft.com/office/drawing/2014/main" id="{15C85DA9-F1FB-FC5F-5556-3EAEAF8D4960}"/>
              </a:ext>
            </a:extLst>
          </p:cNvPr>
          <p:cNvSpPr/>
          <p:nvPr/>
        </p:nvSpPr>
        <p:spPr>
          <a:xfrm>
            <a:off x="883822" y="5512860"/>
            <a:ext cx="391658" cy="43341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10</a:t>
            </a:r>
            <a:r>
              <a:rPr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64" name="角丸四角形 63">
            <a:extLst>
              <a:ext uri="{FF2B5EF4-FFF2-40B4-BE49-F238E27FC236}">
                <a16:creationId xmlns:a16="http://schemas.microsoft.com/office/drawing/2014/main" id="{A565C4FB-C1B7-B252-C97E-0A29EB13CBC4}"/>
              </a:ext>
            </a:extLst>
          </p:cNvPr>
          <p:cNvSpPr/>
          <p:nvPr/>
        </p:nvSpPr>
        <p:spPr>
          <a:xfrm>
            <a:off x="856550" y="5946274"/>
            <a:ext cx="413184" cy="16283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角丸四角形 65">
            <a:extLst>
              <a:ext uri="{FF2B5EF4-FFF2-40B4-BE49-F238E27FC236}">
                <a16:creationId xmlns:a16="http://schemas.microsoft.com/office/drawing/2014/main" id="{EF0E38BC-067E-7F92-B7F6-28AD3E005159}"/>
              </a:ext>
            </a:extLst>
          </p:cNvPr>
          <p:cNvSpPr/>
          <p:nvPr/>
        </p:nvSpPr>
        <p:spPr>
          <a:xfrm>
            <a:off x="1568059" y="5447392"/>
            <a:ext cx="405217" cy="43341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20</a:t>
            </a:r>
            <a:r>
              <a:rPr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67" name="角丸四角形 66">
            <a:extLst>
              <a:ext uri="{FF2B5EF4-FFF2-40B4-BE49-F238E27FC236}">
                <a16:creationId xmlns:a16="http://schemas.microsoft.com/office/drawing/2014/main" id="{D94D6C3C-0FFD-B9B2-EDF6-ACE7D62E4A8D}"/>
              </a:ext>
            </a:extLst>
          </p:cNvPr>
          <p:cNvSpPr/>
          <p:nvPr/>
        </p:nvSpPr>
        <p:spPr>
          <a:xfrm>
            <a:off x="1565427" y="5880807"/>
            <a:ext cx="413184" cy="81750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角丸四角形 68">
            <a:extLst>
              <a:ext uri="{FF2B5EF4-FFF2-40B4-BE49-F238E27FC236}">
                <a16:creationId xmlns:a16="http://schemas.microsoft.com/office/drawing/2014/main" id="{F334C799-5852-B3A7-2B23-3AE0F421E7E6}"/>
              </a:ext>
            </a:extLst>
          </p:cNvPr>
          <p:cNvSpPr/>
          <p:nvPr/>
        </p:nvSpPr>
        <p:spPr>
          <a:xfrm>
            <a:off x="2206099" y="5244393"/>
            <a:ext cx="539342" cy="43341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40</a:t>
            </a:r>
            <a:r>
              <a:rPr lang="ja-JP" altLang="en-US" sz="11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  <a:endParaRPr lang="ja-JP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70" name="角丸四角形 69">
            <a:extLst>
              <a:ext uri="{FF2B5EF4-FFF2-40B4-BE49-F238E27FC236}">
                <a16:creationId xmlns:a16="http://schemas.microsoft.com/office/drawing/2014/main" id="{7AC6581C-C3A0-206D-BEF2-8DAD0544C19C}"/>
              </a:ext>
            </a:extLst>
          </p:cNvPr>
          <p:cNvSpPr/>
          <p:nvPr/>
        </p:nvSpPr>
        <p:spPr>
          <a:xfrm>
            <a:off x="2268558" y="5677808"/>
            <a:ext cx="413184" cy="284749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角丸四角形 71">
            <a:extLst>
              <a:ext uri="{FF2B5EF4-FFF2-40B4-BE49-F238E27FC236}">
                <a16:creationId xmlns:a16="http://schemas.microsoft.com/office/drawing/2014/main" id="{9ED5C80E-7B2F-4965-FA50-AACD12087C41}"/>
              </a:ext>
            </a:extLst>
          </p:cNvPr>
          <p:cNvSpPr/>
          <p:nvPr/>
        </p:nvSpPr>
        <p:spPr>
          <a:xfrm>
            <a:off x="2876067" y="4905158"/>
            <a:ext cx="603326" cy="5422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60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73" name="角丸四角形 72">
            <a:extLst>
              <a:ext uri="{FF2B5EF4-FFF2-40B4-BE49-F238E27FC236}">
                <a16:creationId xmlns:a16="http://schemas.microsoft.com/office/drawing/2014/main" id="{9AE0EB99-73BB-AF8D-E54E-E1B9BC7FFAEE}"/>
              </a:ext>
            </a:extLst>
          </p:cNvPr>
          <p:cNvSpPr/>
          <p:nvPr/>
        </p:nvSpPr>
        <p:spPr>
          <a:xfrm>
            <a:off x="2974482" y="5458995"/>
            <a:ext cx="413184" cy="503563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角丸四角形 74">
            <a:extLst>
              <a:ext uri="{FF2B5EF4-FFF2-40B4-BE49-F238E27FC236}">
                <a16:creationId xmlns:a16="http://schemas.microsoft.com/office/drawing/2014/main" id="{44C49D84-3764-F257-A745-5945A9C4C71E}"/>
              </a:ext>
            </a:extLst>
          </p:cNvPr>
          <p:cNvSpPr/>
          <p:nvPr/>
        </p:nvSpPr>
        <p:spPr>
          <a:xfrm>
            <a:off x="3481614" y="4033310"/>
            <a:ext cx="805181" cy="5422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150</a:t>
            </a:r>
            <a:r>
              <a:rPr lang="ja-JP" altLang="en-US" sz="1400" b="1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76" name="角丸四角形 75">
            <a:extLst>
              <a:ext uri="{FF2B5EF4-FFF2-40B4-BE49-F238E27FC236}">
                <a16:creationId xmlns:a16="http://schemas.microsoft.com/office/drawing/2014/main" id="{BA2B80C6-9EEF-B006-0D7E-0D44E023A295}"/>
              </a:ext>
            </a:extLst>
          </p:cNvPr>
          <p:cNvSpPr/>
          <p:nvPr/>
        </p:nvSpPr>
        <p:spPr>
          <a:xfrm>
            <a:off x="3677613" y="4577021"/>
            <a:ext cx="413184" cy="1385536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角丸四角形 77">
            <a:extLst>
              <a:ext uri="{FF2B5EF4-FFF2-40B4-BE49-F238E27FC236}">
                <a16:creationId xmlns:a16="http://schemas.microsoft.com/office/drawing/2014/main" id="{004DB8CA-35D5-9F30-DA2E-B88923BCB5C8}"/>
              </a:ext>
            </a:extLst>
          </p:cNvPr>
          <p:cNvSpPr/>
          <p:nvPr/>
        </p:nvSpPr>
        <p:spPr>
          <a:xfrm>
            <a:off x="4144486" y="3398215"/>
            <a:ext cx="885699" cy="5422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200</a:t>
            </a:r>
            <a:r>
              <a:rPr lang="ja-JP" altLang="en-US" sz="1400" b="1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79" name="角丸四角形 78">
            <a:extLst>
              <a:ext uri="{FF2B5EF4-FFF2-40B4-BE49-F238E27FC236}">
                <a16:creationId xmlns:a16="http://schemas.microsoft.com/office/drawing/2014/main" id="{80F911AD-50C0-80ED-572A-F6F7C257FE4C}"/>
              </a:ext>
            </a:extLst>
          </p:cNvPr>
          <p:cNvSpPr/>
          <p:nvPr/>
        </p:nvSpPr>
        <p:spPr>
          <a:xfrm>
            <a:off x="4380744" y="3951332"/>
            <a:ext cx="413184" cy="2011226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角丸四角形 80">
            <a:extLst>
              <a:ext uri="{FF2B5EF4-FFF2-40B4-BE49-F238E27FC236}">
                <a16:creationId xmlns:a16="http://schemas.microsoft.com/office/drawing/2014/main" id="{2B8A701B-4FD7-F3DE-AB93-D45A35EA997D}"/>
              </a:ext>
            </a:extLst>
          </p:cNvPr>
          <p:cNvSpPr/>
          <p:nvPr/>
        </p:nvSpPr>
        <p:spPr>
          <a:xfrm>
            <a:off x="4811400" y="2955912"/>
            <a:ext cx="974270" cy="5337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310</a:t>
            </a:r>
            <a:r>
              <a:rPr lang="ja-JP" altLang="en-US" sz="1400" b="1">
                <a:solidFill>
                  <a:srgbClr val="1A96F0"/>
                </a:solidFill>
                <a:latin typeface="Century Gothic" panose="020B0502020202020204" pitchFamily="34" charset="0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</a:p>
        </p:txBody>
      </p:sp>
      <p:sp>
        <p:nvSpPr>
          <p:cNvPr id="82" name="角丸四角形 81">
            <a:extLst>
              <a:ext uri="{FF2B5EF4-FFF2-40B4-BE49-F238E27FC236}">
                <a16:creationId xmlns:a16="http://schemas.microsoft.com/office/drawing/2014/main" id="{063F5B99-D029-9187-524B-096F4CD0CDB7}"/>
              </a:ext>
            </a:extLst>
          </p:cNvPr>
          <p:cNvSpPr/>
          <p:nvPr/>
        </p:nvSpPr>
        <p:spPr>
          <a:xfrm>
            <a:off x="5083874" y="3489642"/>
            <a:ext cx="413184" cy="2472916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3C0D3EA2-93B9-8255-5AD4-1AA7DDBDECF5}"/>
              </a:ext>
            </a:extLst>
          </p:cNvPr>
          <p:cNvCxnSpPr>
            <a:cxnSpLocks/>
          </p:cNvCxnSpPr>
          <p:nvPr/>
        </p:nvCxnSpPr>
        <p:spPr>
          <a:xfrm>
            <a:off x="722324" y="5962558"/>
            <a:ext cx="4913184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角丸四角形 83">
            <a:extLst>
              <a:ext uri="{FF2B5EF4-FFF2-40B4-BE49-F238E27FC236}">
                <a16:creationId xmlns:a16="http://schemas.microsoft.com/office/drawing/2014/main" id="{BC407161-0594-7B62-45C0-E590E31993A5}"/>
              </a:ext>
            </a:extLst>
          </p:cNvPr>
          <p:cNvSpPr/>
          <p:nvPr/>
        </p:nvSpPr>
        <p:spPr>
          <a:xfrm>
            <a:off x="754407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5" name="角丸四角形 84">
            <a:extLst>
              <a:ext uri="{FF2B5EF4-FFF2-40B4-BE49-F238E27FC236}">
                <a16:creationId xmlns:a16="http://schemas.microsoft.com/office/drawing/2014/main" id="{ACA63C34-282F-5513-7363-12E218403C29}"/>
              </a:ext>
            </a:extLst>
          </p:cNvPr>
          <p:cNvSpPr/>
          <p:nvPr/>
        </p:nvSpPr>
        <p:spPr>
          <a:xfrm>
            <a:off x="1460005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6" name="角丸四角形 85">
            <a:extLst>
              <a:ext uri="{FF2B5EF4-FFF2-40B4-BE49-F238E27FC236}">
                <a16:creationId xmlns:a16="http://schemas.microsoft.com/office/drawing/2014/main" id="{0FC370A4-FE09-EC49-5AAD-BE46941C8F5C}"/>
              </a:ext>
            </a:extLst>
          </p:cNvPr>
          <p:cNvSpPr/>
          <p:nvPr/>
        </p:nvSpPr>
        <p:spPr>
          <a:xfrm>
            <a:off x="2165603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7" name="角丸四角形 86">
            <a:extLst>
              <a:ext uri="{FF2B5EF4-FFF2-40B4-BE49-F238E27FC236}">
                <a16:creationId xmlns:a16="http://schemas.microsoft.com/office/drawing/2014/main" id="{362A8CF9-5D44-F9E3-FD2B-34DA5F71AF31}"/>
              </a:ext>
            </a:extLst>
          </p:cNvPr>
          <p:cNvSpPr/>
          <p:nvPr/>
        </p:nvSpPr>
        <p:spPr>
          <a:xfrm>
            <a:off x="2871201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8" name="角丸四角形 87">
            <a:extLst>
              <a:ext uri="{FF2B5EF4-FFF2-40B4-BE49-F238E27FC236}">
                <a16:creationId xmlns:a16="http://schemas.microsoft.com/office/drawing/2014/main" id="{3AF3152C-DFA3-73A5-BE4A-87B138E6AECB}"/>
              </a:ext>
            </a:extLst>
          </p:cNvPr>
          <p:cNvSpPr/>
          <p:nvPr/>
        </p:nvSpPr>
        <p:spPr>
          <a:xfrm>
            <a:off x="3576799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89" name="角丸四角形 88">
            <a:extLst>
              <a:ext uri="{FF2B5EF4-FFF2-40B4-BE49-F238E27FC236}">
                <a16:creationId xmlns:a16="http://schemas.microsoft.com/office/drawing/2014/main" id="{D5B7F27B-5A63-7587-20FD-A5501B475CCD}"/>
              </a:ext>
            </a:extLst>
          </p:cNvPr>
          <p:cNvSpPr/>
          <p:nvPr/>
        </p:nvSpPr>
        <p:spPr>
          <a:xfrm>
            <a:off x="4282397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90" name="角丸四角形 89">
            <a:extLst>
              <a:ext uri="{FF2B5EF4-FFF2-40B4-BE49-F238E27FC236}">
                <a16:creationId xmlns:a16="http://schemas.microsoft.com/office/drawing/2014/main" id="{CC9F848B-3417-0F16-1C7A-F05093CF8842}"/>
              </a:ext>
            </a:extLst>
          </p:cNvPr>
          <p:cNvSpPr/>
          <p:nvPr/>
        </p:nvSpPr>
        <p:spPr>
          <a:xfrm>
            <a:off x="4987994" y="5962559"/>
            <a:ext cx="604944" cy="2847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2000</a:t>
            </a:r>
            <a:r>
              <a:rPr kumimoji="1" lang="ja-JP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Yu Gothic" panose="020B0400000000000000" pitchFamily="34" charset="-128"/>
              </a:rPr>
              <a:t>年</a:t>
            </a:r>
          </a:p>
        </p:txBody>
      </p:sp>
      <p:sp>
        <p:nvSpPr>
          <p:cNvPr id="92" name="円/楕円 91">
            <a:extLst>
              <a:ext uri="{FF2B5EF4-FFF2-40B4-BE49-F238E27FC236}">
                <a16:creationId xmlns:a16="http://schemas.microsoft.com/office/drawing/2014/main" id="{E2CAAA5B-386E-67E0-2889-500B4019B6E4}"/>
              </a:ext>
            </a:extLst>
          </p:cNvPr>
          <p:cNvSpPr/>
          <p:nvPr/>
        </p:nvSpPr>
        <p:spPr>
          <a:xfrm>
            <a:off x="2415593" y="3457576"/>
            <a:ext cx="975360" cy="748747"/>
          </a:xfrm>
          <a:prstGeom prst="ellips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100</a:t>
            </a: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  <a:br>
              <a:rPr kumimoji="1" lang="en-US" altLang="ja-JP" sz="12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突破</a:t>
            </a:r>
            <a:endParaRPr kumimoji="1" lang="ja-JP" alt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3" name="三角形 92">
            <a:extLst>
              <a:ext uri="{FF2B5EF4-FFF2-40B4-BE49-F238E27FC236}">
                <a16:creationId xmlns:a16="http://schemas.microsoft.com/office/drawing/2014/main" id="{4818E22D-E93A-9C10-D6F5-5C42E7D38457}"/>
              </a:ext>
            </a:extLst>
          </p:cNvPr>
          <p:cNvSpPr/>
          <p:nvPr/>
        </p:nvSpPr>
        <p:spPr>
          <a:xfrm rot="7360504">
            <a:off x="3142154" y="3915461"/>
            <a:ext cx="292231" cy="257594"/>
          </a:xfrm>
          <a:prstGeom prst="triangl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ja-JP" altLang="en-US" sz="1600" b="1"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  <p:sp>
        <p:nvSpPr>
          <p:cNvPr id="94" name="円/楕円 93">
            <a:extLst>
              <a:ext uri="{FF2B5EF4-FFF2-40B4-BE49-F238E27FC236}">
                <a16:creationId xmlns:a16="http://schemas.microsoft.com/office/drawing/2014/main" id="{DF6E302C-9A50-88F1-3D00-04A1058EB900}"/>
              </a:ext>
            </a:extLst>
          </p:cNvPr>
          <p:cNvSpPr/>
          <p:nvPr/>
        </p:nvSpPr>
        <p:spPr>
          <a:xfrm>
            <a:off x="3893162" y="2384569"/>
            <a:ext cx="975360" cy="748747"/>
          </a:xfrm>
          <a:prstGeom prst="ellips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300</a:t>
            </a: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社</a:t>
            </a:r>
            <a:br>
              <a:rPr kumimoji="1" lang="en-US" altLang="ja-JP" sz="1200" b="1" dirty="0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</a:br>
            <a:r>
              <a:rPr kumimoji="1" lang="ja-JP" altLang="en-US" sz="1200" b="1">
                <a:latin typeface="FUTURA MEDIUM" panose="020B0602020204020303" pitchFamily="34" charset="-79"/>
                <a:ea typeface="Yu Gothic" panose="020B0400000000000000" pitchFamily="34" charset="-128"/>
                <a:cs typeface="FUTURA MEDIUM" panose="020B0602020204020303" pitchFamily="34" charset="-79"/>
              </a:rPr>
              <a:t>突破</a:t>
            </a:r>
            <a:endParaRPr kumimoji="1" lang="ja-JP" altLang="en-US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95" name="三角形 94">
            <a:extLst>
              <a:ext uri="{FF2B5EF4-FFF2-40B4-BE49-F238E27FC236}">
                <a16:creationId xmlns:a16="http://schemas.microsoft.com/office/drawing/2014/main" id="{864B6F44-A926-1E12-1081-C46BBEE35BD1}"/>
              </a:ext>
            </a:extLst>
          </p:cNvPr>
          <p:cNvSpPr/>
          <p:nvPr/>
        </p:nvSpPr>
        <p:spPr>
          <a:xfrm rot="7120695">
            <a:off x="4690534" y="2746462"/>
            <a:ext cx="292231" cy="257594"/>
          </a:xfrm>
          <a:prstGeom prst="triangle">
            <a:avLst/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ja-JP" altLang="en-US" sz="1600" b="1">
              <a:latin typeface="FUTURA MEDIUM" panose="020B0602020204020303" pitchFamily="34" charset="-79"/>
              <a:ea typeface="Yu Gothic" panose="020B0400000000000000" pitchFamily="34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38257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4C1F93-403E-78BD-73B0-BFCC7405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代表紹介・代表メッセージ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348A25-8AD0-079D-463B-69C2F8DDA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41C8FF2-713A-1B4C-1B0C-297DE90C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8" name="図 7" descr="木製フェンスの前に立っ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5C8F5E67-5149-8EF9-7344-216AD22A69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59" t="5898" r="19559" b="15155"/>
          <a:stretch>
            <a:fillRect/>
          </a:stretch>
        </p:blipFill>
        <p:spPr>
          <a:xfrm>
            <a:off x="442912" y="1220992"/>
            <a:ext cx="2397267" cy="2208008"/>
          </a:xfrm>
          <a:prstGeom prst="rect">
            <a:avLst/>
          </a:prstGeom>
        </p:spPr>
      </p:pic>
      <p:sp>
        <p:nvSpPr>
          <p:cNvPr id="9" name="角丸四角形 8">
            <a:extLst>
              <a:ext uri="{FF2B5EF4-FFF2-40B4-BE49-F238E27FC236}">
                <a16:creationId xmlns:a16="http://schemas.microsoft.com/office/drawing/2014/main" id="{9F3BAB6B-2ADA-AB9E-BE78-A85A6B028C44}"/>
              </a:ext>
            </a:extLst>
          </p:cNvPr>
          <p:cNvSpPr/>
          <p:nvPr/>
        </p:nvSpPr>
        <p:spPr>
          <a:xfrm>
            <a:off x="3132944" y="1160462"/>
            <a:ext cx="8616142" cy="22685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代表取締役</a:t>
            </a:r>
            <a:endParaRPr kumimoji="1"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山田 太郎 </a:t>
            </a:r>
            <a:r>
              <a:rPr kumimoji="1"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Taro Yamada</a:t>
            </a: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ここに経歴など自己紹介テキストが入ります。ここに経歴など自己紹介テキストが入ります。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ここに経歴など自己紹介テキストが入ります。ここに経歴など自己紹介テキストが入ります。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ここに経歴など自己紹介テキストが入ります。ここに経歴など自己紹介テキストが入ります</a:t>
            </a: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。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4C28603B-526B-E409-07F1-979D8EAF61DD}"/>
              </a:ext>
            </a:extLst>
          </p:cNvPr>
          <p:cNvSpPr/>
          <p:nvPr/>
        </p:nvSpPr>
        <p:spPr>
          <a:xfrm>
            <a:off x="442912" y="3690258"/>
            <a:ext cx="11306173" cy="272641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180000" rtlCol="0" anchor="t"/>
          <a:lstStyle/>
          <a:p>
            <a:r>
              <a:rPr kumimoji="1" lang="ja-JP" altLang="en-US" sz="2000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会社設立に込めた想い</a:t>
            </a:r>
            <a:endParaRPr kumimoji="1" lang="en-US" altLang="ja-JP" sz="2000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ここに会社設立に込めた想いやメッセージが入ります。ここに会社設立に込めた想いやメッセージが入ります。</a:t>
            </a:r>
            <a:endParaRPr lang="en-US" altLang="ja-JP" sz="16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ここに会社設立に込めた想いやメッセージが入ります。ここに会社設立に込めた想いやメッセージが入ります。</a:t>
            </a: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ここに会社設立に込めた想いやメッセージが入ります。ここに会社設立に込めた想いやメッセージが入ります。</a:t>
            </a: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ここに会社設立に込めた想いやメッセージが入ります。ここに会社設立に込めた想いやメッセージが入ります。</a:t>
            </a: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ここに会社設立に込めた想いやメッセージが入ります。ここに会社設立に込めた想いやメッセージが入ります。</a:t>
            </a:r>
          </a:p>
          <a:p>
            <a:pPr>
              <a:spcBef>
                <a:spcPts val="600"/>
              </a:spcBef>
            </a:pPr>
            <a:r>
              <a:rPr lang="ja-JP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ここに会社設立に込めた想いやメッセージが入ります。ここに会社設立に込めた想いやメッセージが入ります。</a:t>
            </a:r>
          </a:p>
        </p:txBody>
      </p:sp>
    </p:spTree>
    <p:extLst>
      <p:ext uri="{BB962C8B-B14F-4D97-AF65-F5344CB8AC3E}">
        <p14:creationId xmlns:p14="http://schemas.microsoft.com/office/powerpoint/2010/main" val="1228398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F15C23-FBBB-43B9-F173-DFD451AB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メンバー紹介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E30420-BC33-279F-C32D-E5949E2ED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6FBA2F8-A220-1254-78AA-62460C66A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7" name="図 6" descr="木製フェンスの前に立っ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071598AA-3EF2-BD5E-E350-B2689AF711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59" t="5898" r="19559" b="15155"/>
          <a:stretch>
            <a:fillRect/>
          </a:stretch>
        </p:blipFill>
        <p:spPr>
          <a:xfrm>
            <a:off x="442913" y="1363784"/>
            <a:ext cx="2128202" cy="1960184"/>
          </a:xfrm>
          <a:prstGeom prst="rect">
            <a:avLst/>
          </a:prstGeom>
        </p:spPr>
      </p:pic>
      <p:sp>
        <p:nvSpPr>
          <p:cNvPr id="9" name="角丸四角形 8">
            <a:extLst>
              <a:ext uri="{FF2B5EF4-FFF2-40B4-BE49-F238E27FC236}">
                <a16:creationId xmlns:a16="http://schemas.microsoft.com/office/drawing/2014/main" id="{96A0E673-D6CC-35AD-ADEE-6F2B7437DF71}"/>
              </a:ext>
            </a:extLst>
          </p:cNvPr>
          <p:cNvSpPr/>
          <p:nvPr/>
        </p:nvSpPr>
        <p:spPr>
          <a:xfrm>
            <a:off x="2571116" y="1160462"/>
            <a:ext cx="3379742" cy="22685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〇〇〇〇部 部長</a:t>
            </a:r>
            <a:endParaRPr kumimoji="1"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山田 太郎 </a:t>
            </a:r>
            <a:r>
              <a:rPr kumimoji="1"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Taro Yamada</a:t>
            </a: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ここに経歴など自己紹介テキストが入ります。ここに経歴など自己紹介テキストが入ります。</a:t>
            </a: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ここに経歴など自己紹介テキストが入ります。</a:t>
            </a:r>
            <a:endParaRPr lang="en-US" altLang="ja-JP" sz="11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0" name="図 9" descr="木製フェンスの前に立っ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9D780D97-CD49-8EE0-7546-C815B20A62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59" t="5898" r="19559" b="15155"/>
          <a:stretch>
            <a:fillRect/>
          </a:stretch>
        </p:blipFill>
        <p:spPr>
          <a:xfrm>
            <a:off x="442913" y="3961841"/>
            <a:ext cx="2128202" cy="1960184"/>
          </a:xfrm>
          <a:prstGeom prst="rect">
            <a:avLst/>
          </a:prstGeom>
        </p:spPr>
      </p:pic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0C7C7DA8-C595-8EE1-7242-F28712E72F13}"/>
              </a:ext>
            </a:extLst>
          </p:cNvPr>
          <p:cNvSpPr/>
          <p:nvPr/>
        </p:nvSpPr>
        <p:spPr>
          <a:xfrm>
            <a:off x="2571116" y="3758519"/>
            <a:ext cx="3379742" cy="22685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〇〇〇〇部 部長</a:t>
            </a:r>
            <a:endParaRPr kumimoji="1"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山田 太郎 </a:t>
            </a:r>
            <a:r>
              <a:rPr kumimoji="1"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Taro Yamada</a:t>
            </a: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ここに経歴など自己紹介テキストが入ります。ここに経歴など自己紹介テキストが入ります。</a:t>
            </a: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ここに経歴など自己紹介テキストが入ります。</a:t>
            </a:r>
            <a:endParaRPr lang="en-US" altLang="ja-JP" sz="11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2" name="図 11" descr="木製フェンスの前に立っ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8163DFA6-20A6-B6DA-D57F-D93D31992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59" t="5898" r="19559" b="15155"/>
          <a:stretch>
            <a:fillRect/>
          </a:stretch>
        </p:blipFill>
        <p:spPr>
          <a:xfrm>
            <a:off x="6103484" y="1363784"/>
            <a:ext cx="2128202" cy="1960184"/>
          </a:xfrm>
          <a:prstGeom prst="rect">
            <a:avLst/>
          </a:prstGeom>
        </p:spPr>
      </p:pic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DD11B405-1CCB-F150-34F0-92DFB7421F13}"/>
              </a:ext>
            </a:extLst>
          </p:cNvPr>
          <p:cNvSpPr/>
          <p:nvPr/>
        </p:nvSpPr>
        <p:spPr>
          <a:xfrm>
            <a:off x="8231687" y="1160462"/>
            <a:ext cx="3379742" cy="22685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〇〇〇〇部 部長</a:t>
            </a:r>
            <a:endParaRPr kumimoji="1"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山田 太郎 </a:t>
            </a:r>
            <a:r>
              <a:rPr kumimoji="1"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Taro Yamada</a:t>
            </a: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ここに経歴など自己紹介テキストが入ります。ここに経歴など自己紹介テキストが入ります。</a:t>
            </a: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ここに経歴など自己紹介テキストが入ります。</a:t>
            </a:r>
            <a:endParaRPr lang="en-US" altLang="ja-JP" sz="11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4" name="図 13" descr="木製フェンスの前に立っ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350BF8A2-9354-FCF4-6C2D-26BAEA7A2E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59" t="5898" r="19559" b="15155"/>
          <a:stretch>
            <a:fillRect/>
          </a:stretch>
        </p:blipFill>
        <p:spPr>
          <a:xfrm>
            <a:off x="6103484" y="3961841"/>
            <a:ext cx="2128202" cy="1960184"/>
          </a:xfrm>
          <a:prstGeom prst="rect">
            <a:avLst/>
          </a:prstGeom>
        </p:spPr>
      </p:pic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992C0079-8159-7C41-DBB7-A081C59FB742}"/>
              </a:ext>
            </a:extLst>
          </p:cNvPr>
          <p:cNvSpPr/>
          <p:nvPr/>
        </p:nvSpPr>
        <p:spPr>
          <a:xfrm>
            <a:off x="8231687" y="3758519"/>
            <a:ext cx="3379742" cy="22685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〇〇〇〇部 部長</a:t>
            </a:r>
            <a:endParaRPr kumimoji="1"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山田 太郎 </a:t>
            </a:r>
            <a:r>
              <a:rPr kumimoji="1"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Taro Yamada</a:t>
            </a:r>
          </a:p>
          <a:p>
            <a:pPr>
              <a:spcBef>
                <a:spcPts val="600"/>
              </a:spcBef>
            </a:pPr>
            <a:r>
              <a:rPr lang="ja-JP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ここに経歴など自己紹介テキストが入ります。ここに経歴など自己紹介テキストが入ります。</a:t>
            </a:r>
            <a:r>
              <a:rPr lang="ja-JP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ここに経歴など自己紹介テキストが入ります。</a:t>
            </a:r>
            <a:endParaRPr lang="en-US" altLang="ja-JP" sz="11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719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5E0D42-2361-5FE4-C828-0F4119CDB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組織体制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010D10-D49C-B533-3BDE-E1CFB616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AF948D-1818-6F84-7291-49F023F2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D41FEC7E-155C-45C8-0A31-1C921D458578}"/>
              </a:ext>
            </a:extLst>
          </p:cNvPr>
          <p:cNvSpPr/>
          <p:nvPr/>
        </p:nvSpPr>
        <p:spPr>
          <a:xfrm>
            <a:off x="442913" y="1177927"/>
            <a:ext cx="11306175" cy="567771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取締役会</a:t>
            </a:r>
            <a:endParaRPr kumimoji="1" lang="en-US" altLang="ja-JP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928B6CE9-9513-3603-002F-6D427F694043}"/>
              </a:ext>
            </a:extLst>
          </p:cNvPr>
          <p:cNvSpPr/>
          <p:nvPr/>
        </p:nvSpPr>
        <p:spPr>
          <a:xfrm>
            <a:off x="442911" y="4119509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1A10DA61-C2DB-A285-970B-97DD867A73F3}"/>
              </a:ext>
            </a:extLst>
          </p:cNvPr>
          <p:cNvSpPr/>
          <p:nvPr/>
        </p:nvSpPr>
        <p:spPr>
          <a:xfrm>
            <a:off x="7112000" y="1990729"/>
            <a:ext cx="4637088" cy="567771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〇〇室</a:t>
            </a:r>
            <a:endParaRPr kumimoji="1" lang="en-US" altLang="ja-JP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48280BDB-3EB0-D0B9-0B1D-A158E92F03F9}"/>
              </a:ext>
            </a:extLst>
          </p:cNvPr>
          <p:cNvSpPr/>
          <p:nvPr/>
        </p:nvSpPr>
        <p:spPr>
          <a:xfrm>
            <a:off x="442913" y="1990729"/>
            <a:ext cx="4637088" cy="567771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〇〇室</a:t>
            </a:r>
            <a:endParaRPr kumimoji="1" lang="en-US" altLang="ja-JP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AD964780-EEEC-C18E-4747-7B431CC3F4C5}"/>
              </a:ext>
            </a:extLst>
          </p:cNvPr>
          <p:cNvSpPr/>
          <p:nvPr/>
        </p:nvSpPr>
        <p:spPr>
          <a:xfrm>
            <a:off x="442913" y="3247803"/>
            <a:ext cx="1676173" cy="761417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〇〇本部</a:t>
            </a:r>
            <a:endParaRPr kumimoji="1" lang="en-US" altLang="ja-JP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DFCDD957-38E1-4BE1-0B7B-8C735019305D}"/>
              </a:ext>
            </a:extLst>
          </p:cNvPr>
          <p:cNvSpPr/>
          <p:nvPr/>
        </p:nvSpPr>
        <p:spPr>
          <a:xfrm>
            <a:off x="2368913" y="3247803"/>
            <a:ext cx="1676173" cy="761417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〇〇本部</a:t>
            </a:r>
            <a:endParaRPr kumimoji="1" lang="en-US" altLang="ja-JP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55084D18-600A-3DA5-F23B-A08BA2892594}"/>
              </a:ext>
            </a:extLst>
          </p:cNvPr>
          <p:cNvSpPr/>
          <p:nvPr/>
        </p:nvSpPr>
        <p:spPr>
          <a:xfrm>
            <a:off x="4294913" y="3247803"/>
            <a:ext cx="1676173" cy="761417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〇〇本部</a:t>
            </a:r>
            <a:endParaRPr kumimoji="1" lang="en-US" altLang="ja-JP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9ADC0CBF-1DE8-C178-43D0-A774821695BE}"/>
              </a:ext>
            </a:extLst>
          </p:cNvPr>
          <p:cNvSpPr/>
          <p:nvPr/>
        </p:nvSpPr>
        <p:spPr>
          <a:xfrm>
            <a:off x="6220913" y="3247803"/>
            <a:ext cx="1676173" cy="761417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〇〇本部</a:t>
            </a:r>
            <a:endParaRPr kumimoji="1" lang="en-US" altLang="ja-JP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3F1E55FD-1C80-D2A9-1157-367FDC68D029}"/>
              </a:ext>
            </a:extLst>
          </p:cNvPr>
          <p:cNvSpPr/>
          <p:nvPr/>
        </p:nvSpPr>
        <p:spPr>
          <a:xfrm>
            <a:off x="8146913" y="3247803"/>
            <a:ext cx="1676173" cy="761417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〇〇本部</a:t>
            </a:r>
            <a:endParaRPr kumimoji="1" lang="en-US" altLang="ja-JP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54897FA3-BF74-0AC8-AB24-1866252497D8}"/>
              </a:ext>
            </a:extLst>
          </p:cNvPr>
          <p:cNvSpPr/>
          <p:nvPr/>
        </p:nvSpPr>
        <p:spPr>
          <a:xfrm>
            <a:off x="10072914" y="3247803"/>
            <a:ext cx="1676173" cy="761417"/>
          </a:xfrm>
          <a:prstGeom prst="roundRect">
            <a:avLst>
              <a:gd name="adj" fmla="val 0"/>
            </a:avLst>
          </a:prstGeom>
          <a:solidFill>
            <a:srgbClr val="1A96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〇〇本部</a:t>
            </a:r>
            <a:endParaRPr kumimoji="1" lang="en-US" altLang="ja-JP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C05DB41F-9CCF-1269-FAB9-8B44C2DA747A}"/>
              </a:ext>
            </a:extLst>
          </p:cNvPr>
          <p:cNvCxnSpPr>
            <a:stCxn id="10" idx="3"/>
            <a:endCxn id="9" idx="1"/>
          </p:cNvCxnSpPr>
          <p:nvPr/>
        </p:nvCxnSpPr>
        <p:spPr>
          <a:xfrm>
            <a:off x="5080001" y="2274615"/>
            <a:ext cx="2031999" cy="0"/>
          </a:xfrm>
          <a:prstGeom prst="line">
            <a:avLst/>
          </a:prstGeom>
          <a:ln w="25400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08B5F26A-CF92-F5D2-B1C9-854B69F46686}"/>
              </a:ext>
            </a:extLst>
          </p:cNvPr>
          <p:cNvCxnSpPr>
            <a:stCxn id="7" idx="2"/>
          </p:cNvCxnSpPr>
          <p:nvPr/>
        </p:nvCxnSpPr>
        <p:spPr>
          <a:xfrm flipH="1">
            <a:off x="6096000" y="1745698"/>
            <a:ext cx="1" cy="1269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CD34CEA4-6EAC-978F-557F-08B9FA8A1166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096001" y="1745698"/>
            <a:ext cx="0" cy="1157454"/>
          </a:xfrm>
          <a:prstGeom prst="line">
            <a:avLst/>
          </a:prstGeom>
          <a:ln w="25400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B6A2D1CB-86DA-1E7C-89C5-DC809AF55545}"/>
              </a:ext>
            </a:extLst>
          </p:cNvPr>
          <p:cNvCxnSpPr>
            <a:cxnSpLocks/>
          </p:cNvCxnSpPr>
          <p:nvPr/>
        </p:nvCxnSpPr>
        <p:spPr>
          <a:xfrm>
            <a:off x="1280999" y="2903152"/>
            <a:ext cx="9630001" cy="0"/>
          </a:xfrm>
          <a:prstGeom prst="line">
            <a:avLst/>
          </a:prstGeom>
          <a:ln w="25400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BF27AAEB-2199-122D-4665-F6F6C1CEC65C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280998" y="2903152"/>
            <a:ext cx="2" cy="344651"/>
          </a:xfrm>
          <a:prstGeom prst="line">
            <a:avLst/>
          </a:prstGeom>
          <a:ln w="25400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F7A3B56D-272C-8304-DDCA-91B8A78CC56E}"/>
              </a:ext>
            </a:extLst>
          </p:cNvPr>
          <p:cNvCxnSpPr>
            <a:cxnSpLocks/>
          </p:cNvCxnSpPr>
          <p:nvPr/>
        </p:nvCxnSpPr>
        <p:spPr>
          <a:xfrm>
            <a:off x="3227787" y="2903152"/>
            <a:ext cx="0" cy="344651"/>
          </a:xfrm>
          <a:prstGeom prst="line">
            <a:avLst/>
          </a:prstGeom>
          <a:ln w="25400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F7181558-0AB8-9222-DC32-69770A1919DD}"/>
              </a:ext>
            </a:extLst>
          </p:cNvPr>
          <p:cNvCxnSpPr>
            <a:cxnSpLocks/>
          </p:cNvCxnSpPr>
          <p:nvPr/>
        </p:nvCxnSpPr>
        <p:spPr>
          <a:xfrm>
            <a:off x="5148590" y="2903152"/>
            <a:ext cx="0" cy="344651"/>
          </a:xfrm>
          <a:prstGeom prst="line">
            <a:avLst/>
          </a:prstGeom>
          <a:ln w="25400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12B61219-9D78-003D-A500-512ED4122D85}"/>
              </a:ext>
            </a:extLst>
          </p:cNvPr>
          <p:cNvCxnSpPr>
            <a:cxnSpLocks/>
          </p:cNvCxnSpPr>
          <p:nvPr/>
        </p:nvCxnSpPr>
        <p:spPr>
          <a:xfrm>
            <a:off x="7069393" y="2903152"/>
            <a:ext cx="0" cy="344651"/>
          </a:xfrm>
          <a:prstGeom prst="line">
            <a:avLst/>
          </a:prstGeom>
          <a:ln w="25400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C6EE9C80-D7D8-6A6A-1451-2A942B03A629}"/>
              </a:ext>
            </a:extLst>
          </p:cNvPr>
          <p:cNvCxnSpPr>
            <a:cxnSpLocks/>
          </p:cNvCxnSpPr>
          <p:nvPr/>
        </p:nvCxnSpPr>
        <p:spPr>
          <a:xfrm>
            <a:off x="8979802" y="2903152"/>
            <a:ext cx="0" cy="344651"/>
          </a:xfrm>
          <a:prstGeom prst="line">
            <a:avLst/>
          </a:prstGeom>
          <a:ln w="25400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C06D481-B987-8EFB-4402-6964FE369CC7}"/>
              </a:ext>
            </a:extLst>
          </p:cNvPr>
          <p:cNvCxnSpPr>
            <a:cxnSpLocks/>
          </p:cNvCxnSpPr>
          <p:nvPr/>
        </p:nvCxnSpPr>
        <p:spPr>
          <a:xfrm>
            <a:off x="10911000" y="2903152"/>
            <a:ext cx="1" cy="344651"/>
          </a:xfrm>
          <a:prstGeom prst="line">
            <a:avLst/>
          </a:prstGeom>
          <a:ln w="25400">
            <a:solidFill>
              <a:srgbClr val="1A9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角丸四角形 41">
            <a:extLst>
              <a:ext uri="{FF2B5EF4-FFF2-40B4-BE49-F238E27FC236}">
                <a16:creationId xmlns:a16="http://schemas.microsoft.com/office/drawing/2014/main" id="{BAF5D314-C45D-B2E6-0801-9E8B9E2075DB}"/>
              </a:ext>
            </a:extLst>
          </p:cNvPr>
          <p:cNvSpPr/>
          <p:nvPr/>
        </p:nvSpPr>
        <p:spPr>
          <a:xfrm>
            <a:off x="442913" y="4921994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4" name="角丸四角形 43">
            <a:extLst>
              <a:ext uri="{FF2B5EF4-FFF2-40B4-BE49-F238E27FC236}">
                <a16:creationId xmlns:a16="http://schemas.microsoft.com/office/drawing/2014/main" id="{E8C199F3-C14A-269E-508A-9BC050003629}"/>
              </a:ext>
            </a:extLst>
          </p:cNvPr>
          <p:cNvSpPr/>
          <p:nvPr/>
        </p:nvSpPr>
        <p:spPr>
          <a:xfrm>
            <a:off x="442913" y="5724479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5" name="角丸四角形 54">
            <a:extLst>
              <a:ext uri="{FF2B5EF4-FFF2-40B4-BE49-F238E27FC236}">
                <a16:creationId xmlns:a16="http://schemas.microsoft.com/office/drawing/2014/main" id="{8AE8CAF7-99FC-311B-0670-5986D0578481}"/>
              </a:ext>
            </a:extLst>
          </p:cNvPr>
          <p:cNvSpPr/>
          <p:nvPr/>
        </p:nvSpPr>
        <p:spPr>
          <a:xfrm>
            <a:off x="2365841" y="4119509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6" name="角丸四角形 55">
            <a:extLst>
              <a:ext uri="{FF2B5EF4-FFF2-40B4-BE49-F238E27FC236}">
                <a16:creationId xmlns:a16="http://schemas.microsoft.com/office/drawing/2014/main" id="{C0E478A8-0156-38EA-CD16-8CBF08D9DB4F}"/>
              </a:ext>
            </a:extLst>
          </p:cNvPr>
          <p:cNvSpPr/>
          <p:nvPr/>
        </p:nvSpPr>
        <p:spPr>
          <a:xfrm>
            <a:off x="2365843" y="4921994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8" name="角丸四角形 57">
            <a:extLst>
              <a:ext uri="{FF2B5EF4-FFF2-40B4-BE49-F238E27FC236}">
                <a16:creationId xmlns:a16="http://schemas.microsoft.com/office/drawing/2014/main" id="{86E17661-D586-4B6A-72BE-AE6C942EE103}"/>
              </a:ext>
            </a:extLst>
          </p:cNvPr>
          <p:cNvSpPr/>
          <p:nvPr/>
        </p:nvSpPr>
        <p:spPr>
          <a:xfrm>
            <a:off x="4288771" y="4119509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9" name="角丸四角形 58">
            <a:extLst>
              <a:ext uri="{FF2B5EF4-FFF2-40B4-BE49-F238E27FC236}">
                <a16:creationId xmlns:a16="http://schemas.microsoft.com/office/drawing/2014/main" id="{DDFD368C-D8EE-EDCB-C3BA-086CCDAB74D2}"/>
              </a:ext>
            </a:extLst>
          </p:cNvPr>
          <p:cNvSpPr/>
          <p:nvPr/>
        </p:nvSpPr>
        <p:spPr>
          <a:xfrm>
            <a:off x="4288773" y="4921994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1" name="角丸四角形 60">
            <a:extLst>
              <a:ext uri="{FF2B5EF4-FFF2-40B4-BE49-F238E27FC236}">
                <a16:creationId xmlns:a16="http://schemas.microsoft.com/office/drawing/2014/main" id="{CD0819FA-06EB-7591-EA3E-88DCEBD11877}"/>
              </a:ext>
            </a:extLst>
          </p:cNvPr>
          <p:cNvSpPr/>
          <p:nvPr/>
        </p:nvSpPr>
        <p:spPr>
          <a:xfrm>
            <a:off x="6211701" y="4119509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2" name="角丸四角形 61">
            <a:extLst>
              <a:ext uri="{FF2B5EF4-FFF2-40B4-BE49-F238E27FC236}">
                <a16:creationId xmlns:a16="http://schemas.microsoft.com/office/drawing/2014/main" id="{A9ECA682-1A7E-D174-BDAE-9BE90383FCA3}"/>
              </a:ext>
            </a:extLst>
          </p:cNvPr>
          <p:cNvSpPr/>
          <p:nvPr/>
        </p:nvSpPr>
        <p:spPr>
          <a:xfrm>
            <a:off x="6211703" y="4921994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3" name="角丸四角形 62">
            <a:extLst>
              <a:ext uri="{FF2B5EF4-FFF2-40B4-BE49-F238E27FC236}">
                <a16:creationId xmlns:a16="http://schemas.microsoft.com/office/drawing/2014/main" id="{42B7039B-AEE7-E48D-22AB-8DBEB871A601}"/>
              </a:ext>
            </a:extLst>
          </p:cNvPr>
          <p:cNvSpPr/>
          <p:nvPr/>
        </p:nvSpPr>
        <p:spPr>
          <a:xfrm>
            <a:off x="6211703" y="5724479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4" name="角丸四角形 63">
            <a:extLst>
              <a:ext uri="{FF2B5EF4-FFF2-40B4-BE49-F238E27FC236}">
                <a16:creationId xmlns:a16="http://schemas.microsoft.com/office/drawing/2014/main" id="{17F377B2-9F64-FE12-20FE-5DC575D53ACE}"/>
              </a:ext>
            </a:extLst>
          </p:cNvPr>
          <p:cNvSpPr/>
          <p:nvPr/>
        </p:nvSpPr>
        <p:spPr>
          <a:xfrm>
            <a:off x="8134631" y="4119509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7" name="角丸四角形 66">
            <a:extLst>
              <a:ext uri="{FF2B5EF4-FFF2-40B4-BE49-F238E27FC236}">
                <a16:creationId xmlns:a16="http://schemas.microsoft.com/office/drawing/2014/main" id="{91FC8464-33C8-4917-94B0-98260984509C}"/>
              </a:ext>
            </a:extLst>
          </p:cNvPr>
          <p:cNvSpPr/>
          <p:nvPr/>
        </p:nvSpPr>
        <p:spPr>
          <a:xfrm>
            <a:off x="10057561" y="4119509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8" name="角丸四角形 67">
            <a:extLst>
              <a:ext uri="{FF2B5EF4-FFF2-40B4-BE49-F238E27FC236}">
                <a16:creationId xmlns:a16="http://schemas.microsoft.com/office/drawing/2014/main" id="{08A83A24-2DC4-7220-15AA-32238B98B9A6}"/>
              </a:ext>
            </a:extLst>
          </p:cNvPr>
          <p:cNvSpPr/>
          <p:nvPr/>
        </p:nvSpPr>
        <p:spPr>
          <a:xfrm>
            <a:off x="10057563" y="4921994"/>
            <a:ext cx="1676173" cy="6921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rgbClr val="1A96F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〇〇部</a:t>
            </a:r>
            <a:endParaRPr kumimoji="1" lang="en-US" altLang="ja-JP" b="1" dirty="0">
              <a:solidFill>
                <a:srgbClr val="1A96F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3170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9A41D6-FC8F-DFF8-1EDA-90E0C0CA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事業領域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D59AF8-3DF8-D88A-91A6-CD1AC1791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ja-JP" altLang="en-US"/>
              <a:t>わたしたちは、デザインとテクノロジーで情報と仕組みをリデザインし、ビジネスパーソンが</a:t>
            </a:r>
            <a:endParaRPr lang="en-US" altLang="ja-JP" dirty="0"/>
          </a:p>
          <a:p>
            <a:r>
              <a:rPr lang="ja-JP" altLang="en-US"/>
              <a:t>より成果に近い仕事ができるようなサービスを「資料作成領域」から提供しています。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7C1F8E4-E236-B2A7-BB43-2DD53EB5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© 2025 CONE inc.</a:t>
            </a:r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05E7DFC-6A19-66B7-9093-DACE8F7D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B5C2691D-8344-CA28-18FA-7EE58875B564}"/>
              </a:ext>
            </a:extLst>
          </p:cNvPr>
          <p:cNvSpPr>
            <a:spLocks noChangeAspect="1"/>
          </p:cNvSpPr>
          <p:nvPr/>
        </p:nvSpPr>
        <p:spPr>
          <a:xfrm>
            <a:off x="3312888" y="2360656"/>
            <a:ext cx="3043637" cy="3043636"/>
          </a:xfrm>
          <a:prstGeom prst="ellipse">
            <a:avLst/>
          </a:prstGeom>
          <a:solidFill>
            <a:srgbClr val="1A96F0">
              <a:alpha val="7028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800" b="1" dirty="0">
                <a:solidFill>
                  <a:schemeClr val="bg1"/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Design</a:t>
            </a:r>
            <a:endParaRPr kumimoji="1" lang="ja-JP" altLang="en-US" sz="2800" b="1" dirty="0">
              <a:solidFill>
                <a:schemeClr val="bg1"/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730F3473-8332-C749-8B13-C16009B833AB}"/>
              </a:ext>
            </a:extLst>
          </p:cNvPr>
          <p:cNvSpPr>
            <a:spLocks noChangeAspect="1"/>
          </p:cNvSpPr>
          <p:nvPr/>
        </p:nvSpPr>
        <p:spPr>
          <a:xfrm>
            <a:off x="5835474" y="2360656"/>
            <a:ext cx="3043637" cy="3043636"/>
          </a:xfrm>
          <a:prstGeom prst="ellipse">
            <a:avLst/>
          </a:prstGeom>
          <a:solidFill>
            <a:srgbClr val="1A96F0">
              <a:alpha val="7028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800" b="1" dirty="0">
                <a:solidFill>
                  <a:schemeClr val="bg1"/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Technology</a:t>
            </a:r>
            <a:endParaRPr kumimoji="1" lang="ja-JP" altLang="en-US" sz="2800" b="1" dirty="0">
              <a:solidFill>
                <a:schemeClr val="bg1"/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C92A9A1A-8F07-A168-FFA8-92F6DC5F2599}"/>
              </a:ext>
            </a:extLst>
          </p:cNvPr>
          <p:cNvSpPr/>
          <p:nvPr/>
        </p:nvSpPr>
        <p:spPr>
          <a:xfrm>
            <a:off x="587376" y="5739706"/>
            <a:ext cx="10980738" cy="5143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spc="300">
                <a:solidFill>
                  <a:schemeClr val="tx1">
                    <a:lumMod val="75000"/>
                    <a:lumOff val="25000"/>
                  </a:schemeClr>
                </a:solidFill>
                <a:latin typeface="DIN Alternate" panose="020B0500000000000000" pitchFamily="34" charset="0"/>
                <a:ea typeface="Yu Gothic" panose="020B0400000000000000" pitchFamily="34" charset="-128"/>
              </a:rPr>
              <a:t>デザインとテクノロジーで、成果を最大化する事業をつくる</a:t>
            </a:r>
            <a:endParaRPr lang="ja-JP" altLang="en-US" b="1" spc="300" dirty="0">
              <a:solidFill>
                <a:schemeClr val="tx1">
                  <a:lumMod val="75000"/>
                  <a:lumOff val="25000"/>
                </a:schemeClr>
              </a:solidFill>
              <a:latin typeface="DIN Alternate" panose="020B0500000000000000" pitchFamily="34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7757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</TotalTime>
  <Words>1907</Words>
  <Application>Microsoft Macintosh PowerPoint</Application>
  <PresentationFormat>ワイド画面</PresentationFormat>
  <Paragraphs>311</Paragraphs>
  <Slides>21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4" baseType="lpstr">
      <vt:lpstr>Yu Gothic</vt:lpstr>
      <vt:lpstr>Yu Gothic</vt:lpstr>
      <vt:lpstr>游ゴシック Light</vt:lpstr>
      <vt:lpstr>Yu Gothic Medium</vt:lpstr>
      <vt:lpstr>Yu Mincho Demibold</vt:lpstr>
      <vt:lpstr>Arial</vt:lpstr>
      <vt:lpstr>Century Gothic</vt:lpstr>
      <vt:lpstr>DIN Alternate</vt:lpstr>
      <vt:lpstr>DIN Condensed</vt:lpstr>
      <vt:lpstr>Futura</vt:lpstr>
      <vt:lpstr>FUTURA MEDIUM</vt:lpstr>
      <vt:lpstr>FUTURA MEDIUM</vt:lpstr>
      <vt:lpstr>Office テーマ</vt:lpstr>
      <vt:lpstr>PowerPoint プレゼンテーション</vt:lpstr>
      <vt:lpstr>会社概要</vt:lpstr>
      <vt:lpstr>PowerPoint プレゼンテーション</vt:lpstr>
      <vt:lpstr>会社沿革</vt:lpstr>
      <vt:lpstr>取引実績</vt:lpstr>
      <vt:lpstr>代表紹介・代表メッセージ</vt:lpstr>
      <vt:lpstr>メンバー紹介</vt:lpstr>
      <vt:lpstr>組織体制</vt:lpstr>
      <vt:lpstr>事業領域</vt:lpstr>
      <vt:lpstr>事業紹介</vt:lpstr>
      <vt:lpstr>PowerPoint プレゼンテーション</vt:lpstr>
      <vt:lpstr>サービス概要</vt:lpstr>
      <vt:lpstr>〇〇サービスの強み</vt:lpstr>
      <vt:lpstr>事例紹介　｜　〇〇〇〇株式会社 様</vt:lpstr>
      <vt:lpstr>想い</vt:lpstr>
      <vt:lpstr>PowerPoint プレゼンテーション</vt:lpstr>
      <vt:lpstr>PowerPoint プレゼンテーション</vt:lpstr>
      <vt:lpstr>c-slideの特徴</vt:lpstr>
      <vt:lpstr>ご利用事例</vt:lpstr>
      <vt:lpstr>料金プラン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湯淺 春樹</dc:creator>
  <cp:lastModifiedBy>たなか はる</cp:lastModifiedBy>
  <cp:revision>45</cp:revision>
  <dcterms:created xsi:type="dcterms:W3CDTF">2022-02-02T08:34:32Z</dcterms:created>
  <dcterms:modified xsi:type="dcterms:W3CDTF">2025-06-16T02:38:41Z</dcterms:modified>
</cp:coreProperties>
</file>