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392" r:id="rId2"/>
    <p:sldId id="262" r:id="rId3"/>
    <p:sldId id="396" r:id="rId4"/>
    <p:sldId id="394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6" r:id="rId14"/>
    <p:sldId id="407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6F0"/>
    <a:srgbClr val="004C88"/>
    <a:srgbClr val="71AD47"/>
    <a:srgbClr val="ED7D31"/>
    <a:srgbClr val="62D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5"/>
    <p:restoredTop sz="94437"/>
  </p:normalViewPr>
  <p:slideViewPr>
    <p:cSldViewPr snapToGrid="0" snapToObjects="1" showGuides="1">
      <p:cViewPr varScale="1">
        <p:scale>
          <a:sx n="115" d="100"/>
          <a:sy n="115" d="100"/>
        </p:scale>
        <p:origin x="216" y="224"/>
      </p:cViewPr>
      <p:guideLst>
        <p:guide orient="horz" pos="220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21569091882335E-2"/>
          <c:y val="0.20538116591928252"/>
          <c:w val="0.95218541932468825"/>
          <c:h val="0.691718983557548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テレワークを導入している</c:v>
                </c:pt>
              </c:strCache>
            </c:strRef>
          </c:tx>
          <c:spPr>
            <a:solidFill>
              <a:srgbClr val="1A96F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2016年</c:v>
                </c:pt>
                <c:pt idx="1">
                  <c:v>2017年</c:v>
                </c:pt>
                <c:pt idx="2">
                  <c:v>2018年</c:v>
                </c:pt>
                <c:pt idx="3">
                  <c:v>2019年</c:v>
                </c:pt>
                <c:pt idx="4">
                  <c:v>2020年</c:v>
                </c:pt>
                <c:pt idx="5">
                  <c:v>2021年</c:v>
                </c:pt>
                <c:pt idx="6">
                  <c:v>2022年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13</c:v>
                </c:pt>
                <c:pt idx="1">
                  <c:v>14</c:v>
                </c:pt>
                <c:pt idx="2">
                  <c:v>19</c:v>
                </c:pt>
                <c:pt idx="3">
                  <c:v>20</c:v>
                </c:pt>
                <c:pt idx="4">
                  <c:v>48</c:v>
                </c:pt>
                <c:pt idx="5">
                  <c:v>52</c:v>
                </c:pt>
                <c:pt idx="6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A-C640-8310-45B39358D2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導入していないが、今後導入予定がある</c:v>
                </c:pt>
              </c:strCache>
            </c:strRef>
          </c:tx>
          <c:spPr>
            <a:solidFill>
              <a:srgbClr val="1A96F0">
                <a:alpha val="29927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2016年</c:v>
                </c:pt>
                <c:pt idx="1">
                  <c:v>2017年</c:v>
                </c:pt>
                <c:pt idx="2">
                  <c:v>2018年</c:v>
                </c:pt>
                <c:pt idx="3">
                  <c:v>2019年</c:v>
                </c:pt>
                <c:pt idx="4">
                  <c:v>2020年</c:v>
                </c:pt>
                <c:pt idx="5">
                  <c:v>2021年</c:v>
                </c:pt>
                <c:pt idx="6">
                  <c:v>2022年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9</c:v>
                </c:pt>
                <c:pt idx="4">
                  <c:v>11</c:v>
                </c:pt>
                <c:pt idx="5">
                  <c:v>6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7A-C640-8310-45B39358D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120721552"/>
        <c:axId val="341663536"/>
      </c:barChart>
      <c:catAx>
        <c:axId val="12072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defRPr>
            </a:pPr>
            <a:endParaRPr lang="ja-JP"/>
          </a:p>
        </c:txPr>
        <c:crossAx val="341663536"/>
        <c:crosses val="autoZero"/>
        <c:auto val="1"/>
        <c:lblAlgn val="ctr"/>
        <c:lblOffset val="100"/>
        <c:noMultiLvlLbl val="0"/>
      </c:catAx>
      <c:valAx>
        <c:axId val="34166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defRPr>
            </a:pPr>
            <a:endParaRPr lang="ja-JP"/>
          </a:p>
        </c:txPr>
        <c:crossAx val="12072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3487462654630975"/>
          <c:y val="4.6349587467485676E-4"/>
          <c:w val="0.26512537345369014"/>
          <c:h val="0.120534708488747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i="0">
          <a:latin typeface="Yu Gothic" panose="020B0400000000000000" pitchFamily="34" charset="-128"/>
          <a:ea typeface="Yu Gothic" panose="020B0400000000000000" pitchFamily="34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2381A-6024-644E-B729-819A5E85AEC8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9651F-5C99-8144-9C7D-6E3B1C9883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41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9B05E-BC6D-ED23-71E7-54F2B2A1F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A1BCA6B-94B4-577E-6E06-5FE470032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5FF471D-7131-B438-9155-2AF636F48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5EE07B-5691-77FD-54FB-BADA1A9C2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651F-5C99-8144-9C7D-6E3B1C9883B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6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651F-5C99-8144-9C7D-6E3B1C9883B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651F-5C99-8144-9C7D-6E3B1C9883B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11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3FE30-31BE-2E96-B9BE-7522EF42D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2E1150E-975F-2EBB-1DE7-8FA872636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EA2D5C1-FE74-3402-BBF4-27975278DF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56954C-E7CD-052C-8A84-9EF8E3238F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651F-5C99-8144-9C7D-6E3B1C9883B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551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A4A6A-AE5D-4014-C3C3-3EA5AF0EF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E38BEAD-1F4D-9A5E-1766-F0D8EFA52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591A344-5BE1-9C50-298F-C258DF6FD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65D912-46E9-B0EF-12E3-29710F9D5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651F-5C99-8144-9C7D-6E3B1C9883B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477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651F-5C99-8144-9C7D-6E3B1C9883B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063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651F-5C99-8144-9C7D-6E3B1C9883B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998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03BDD-8139-8460-9AE2-883C02884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0C58D0B-4A1B-F683-986B-86D86A6ADA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36BF726-9100-C985-1ACC-8FA9C31AF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991DE7-C7FC-591A-AD76-4C3B0CDB33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651F-5C99-8144-9C7D-6E3B1C9883B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39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329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次">
    <p:bg>
      <p:bgPr>
        <a:solidFill>
          <a:schemeClr val="bg1">
            <a:lumMod val="9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>
            <a:extLst>
              <a:ext uri="{FF2B5EF4-FFF2-40B4-BE49-F238E27FC236}">
                <a16:creationId xmlns:a16="http://schemas.microsoft.com/office/drawing/2014/main" id="{EE5A09A9-975F-652D-9644-C264A4C0B0F6}"/>
              </a:ext>
            </a:extLst>
          </p:cNvPr>
          <p:cNvSpPr/>
          <p:nvPr userDrawn="1"/>
        </p:nvSpPr>
        <p:spPr>
          <a:xfrm>
            <a:off x="0" y="0"/>
            <a:ext cx="3302000" cy="6857999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kumimoji="1" lang="en-US" altLang="ja-JP" sz="3000" b="1" i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Futura Medium" panose="020B0602020204020303" pitchFamily="34" charset="-79"/>
              </a:rPr>
              <a:t>Index</a:t>
            </a:r>
            <a:endParaRPr kumimoji="1" lang="ja-JP" altLang="en-US" sz="3000" b="1" i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Futura Medium" panose="020B0602020204020303" pitchFamily="34" charset="-79"/>
            </a:endParaRP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D614DFF2-34CB-A5F1-CC20-F0100A057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144" y="6519944"/>
            <a:ext cx="2743200" cy="247831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Futura Medium" panose="020B0602020204020303" pitchFamily="34" charset="-79"/>
              </a:defRPr>
            </a:lvl1pPr>
          </a:lstStyle>
          <a:p>
            <a:r>
              <a:rPr lang="en-US" altLang="ja-JP"/>
              <a:t>© Cone Inc.</a:t>
            </a:r>
            <a:endParaRPr lang="ja-JP" altLang="en-US"/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1C1096E9-42E0-7751-ACB9-DF082395D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</p:spPr>
        <p:txBody>
          <a:bodyPr/>
          <a:lstStyle>
            <a:lvl1pPr>
              <a:defRPr sz="1000" b="0" i="0">
                <a:latin typeface="Meiryo UI" panose="020B0604030504040204" pitchFamily="34" charset="-128"/>
                <a:ea typeface="Meiryo UI" panose="020B0604030504040204" pitchFamily="34" charset="-128"/>
                <a:cs typeface="Futura Medium" panose="020B0602020204020303" pitchFamily="34" charset="-79"/>
              </a:defRPr>
            </a:lvl1pPr>
          </a:lstStyle>
          <a:p>
            <a:fld id="{E310EA0D-2252-9045-A82C-BA460C3629D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F515FD6-21D3-4536-5ED2-853FF643D0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3653" y="344222"/>
            <a:ext cx="13081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91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  <p15:guide id="2" pos="211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3997">
          <p15:clr>
            <a:srgbClr val="FBAE40"/>
          </p15:clr>
        </p15:guide>
        <p15:guide id="5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bg1">
            <a:lumMod val="9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A0D3B3-C8C1-6E46-8649-3782253E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5" y="195600"/>
            <a:ext cx="11444657" cy="573026"/>
          </a:xfrm>
        </p:spPr>
        <p:txBody>
          <a:bodyPr tIns="72000">
            <a:normAutofit/>
          </a:bodyPr>
          <a:lstStyle>
            <a:lvl1pPr>
              <a:defRPr sz="2400" b="1" i="0" spc="30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9669E2-129F-E448-9132-D00EB420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59" y="1161028"/>
            <a:ext cx="11272482" cy="829816"/>
          </a:xfrm>
        </p:spPr>
        <p:txBody>
          <a:bodyPr tIns="144000">
            <a:normAutofit/>
          </a:bodyPr>
          <a:lstStyle>
            <a:lvl1pPr marL="0" indent="0">
              <a:spcBef>
                <a:spcPts val="600"/>
              </a:spcBef>
              <a:buNone/>
              <a:defRPr sz="1800" b="1" i="0" spc="30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  <a:lvl2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2pPr>
            <a:lvl3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3pPr>
            <a:lvl4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4pPr>
            <a:lvl5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00917B-6676-EB41-8644-7F9CC35D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144" y="6519944"/>
            <a:ext cx="2743200" cy="247831"/>
          </a:xfrm>
        </p:spPr>
        <p:txBody>
          <a:bodyPr/>
          <a:lstStyle>
            <a:lvl1pPr>
              <a:defRPr sz="900" b="0" i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 altLang="ja-JP"/>
              <a:t>© Cone Inc.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ED10C2-C734-7543-ADCD-6AD932BF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</p:spPr>
        <p:txBody>
          <a:bodyPr/>
          <a:lstStyle>
            <a:lvl1pPr>
              <a:defRPr sz="1000" b="0" i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E310EA0D-2252-9045-A82C-BA460C3629D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FDA3ED4-7D37-C04F-8F52-09BB0F640678}"/>
              </a:ext>
            </a:extLst>
          </p:cNvPr>
          <p:cNvCxnSpPr>
            <a:cxnSpLocks/>
          </p:cNvCxnSpPr>
          <p:nvPr userDrawn="1"/>
        </p:nvCxnSpPr>
        <p:spPr>
          <a:xfrm>
            <a:off x="326020" y="891247"/>
            <a:ext cx="11539960" cy="0"/>
          </a:xfrm>
          <a:prstGeom prst="line">
            <a:avLst/>
          </a:prstGeom>
          <a:ln w="25400" cap="rnd">
            <a:solidFill>
              <a:srgbClr val="1A9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D9AB1BF1-72DD-0CD8-5218-A4E0783392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3653" y="344222"/>
            <a:ext cx="13081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3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pos="279" userDrawn="1">
          <p15:clr>
            <a:srgbClr val="FBAE40"/>
          </p15:clr>
        </p15:guide>
        <p15:guide id="3" pos="7401" userDrawn="1">
          <p15:clr>
            <a:srgbClr val="FBAE40"/>
          </p15:clr>
        </p15:guide>
        <p15:guide id="4" orient="horz" pos="1366" userDrawn="1">
          <p15:clr>
            <a:srgbClr val="FBAE40"/>
          </p15:clr>
        </p15:guide>
        <p15:guide id="5" orient="horz" pos="40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chemeClr val="bg1">
            <a:lumMod val="9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A0D3B3-C8C1-6E46-8649-3782253E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5" y="195600"/>
            <a:ext cx="11444657" cy="573026"/>
          </a:xfrm>
        </p:spPr>
        <p:txBody>
          <a:bodyPr tIns="72000">
            <a:normAutofit/>
          </a:bodyPr>
          <a:lstStyle>
            <a:lvl1pPr>
              <a:defRPr sz="2400" b="1" i="0" spc="30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9669E2-129F-E448-9132-D00EB420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59" y="1161028"/>
            <a:ext cx="11272482" cy="829816"/>
          </a:xfrm>
        </p:spPr>
        <p:txBody>
          <a:bodyPr tIns="144000">
            <a:normAutofit/>
          </a:bodyPr>
          <a:lstStyle>
            <a:lvl1pPr marL="0" indent="0">
              <a:spcBef>
                <a:spcPts val="600"/>
              </a:spcBef>
              <a:buNone/>
              <a:defRPr sz="1800" b="1" i="0" spc="30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  <a:lvl2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2pPr>
            <a:lvl3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3pPr>
            <a:lvl4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4pPr>
            <a:lvl5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00917B-6676-EB41-8644-7F9CC35D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144" y="6519944"/>
            <a:ext cx="2743200" cy="247831"/>
          </a:xfrm>
        </p:spPr>
        <p:txBody>
          <a:bodyPr/>
          <a:lstStyle>
            <a:lvl1pPr>
              <a:defRPr sz="900" b="0" i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 altLang="ja-JP"/>
              <a:t>© Cone Inc.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ED10C2-C734-7543-ADCD-6AD932BF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</p:spPr>
        <p:txBody>
          <a:bodyPr/>
          <a:lstStyle>
            <a:lvl1pPr>
              <a:defRPr sz="1000" b="0" i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E310EA0D-2252-9045-A82C-BA460C3629D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FDA3ED4-7D37-C04F-8F52-09BB0F640678}"/>
              </a:ext>
            </a:extLst>
          </p:cNvPr>
          <p:cNvCxnSpPr>
            <a:cxnSpLocks/>
          </p:cNvCxnSpPr>
          <p:nvPr userDrawn="1"/>
        </p:nvCxnSpPr>
        <p:spPr>
          <a:xfrm>
            <a:off x="326020" y="891247"/>
            <a:ext cx="11539960" cy="0"/>
          </a:xfrm>
          <a:prstGeom prst="line">
            <a:avLst/>
          </a:prstGeom>
          <a:ln w="25400" cap="rnd">
            <a:solidFill>
              <a:srgbClr val="1A9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D9AB1BF1-72DD-0CD8-5218-A4E0783392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3653" y="344222"/>
            <a:ext cx="1308100" cy="215900"/>
          </a:xfrm>
          <a:prstGeom prst="rect">
            <a:avLst/>
          </a:prstGeom>
        </p:spPr>
      </p:pic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1DD20A2-AD8B-29CC-2B9F-25662C6F2419}"/>
              </a:ext>
            </a:extLst>
          </p:cNvPr>
          <p:cNvCxnSpPr>
            <a:cxnSpLocks/>
          </p:cNvCxnSpPr>
          <p:nvPr userDrawn="1"/>
        </p:nvCxnSpPr>
        <p:spPr>
          <a:xfrm>
            <a:off x="3050741" y="6265436"/>
            <a:ext cx="291621" cy="0"/>
          </a:xfrm>
          <a:prstGeom prst="line">
            <a:avLst/>
          </a:prstGeom>
          <a:ln>
            <a:solidFill>
              <a:srgbClr val="008C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077B59F9-D0BE-C1E1-C10F-F0A2BBCFDBA4}"/>
              </a:ext>
            </a:extLst>
          </p:cNvPr>
          <p:cNvSpPr/>
          <p:nvPr userDrawn="1"/>
        </p:nvSpPr>
        <p:spPr>
          <a:xfrm>
            <a:off x="442913" y="6103131"/>
            <a:ext cx="2607828" cy="324608"/>
          </a:xfrm>
          <a:prstGeom prst="roundRect">
            <a:avLst>
              <a:gd name="adj" fmla="val 0"/>
            </a:avLst>
          </a:prstGeom>
          <a:noFill/>
          <a:ln>
            <a:solidFill>
              <a:srgbClr val="008C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1400" b="1">
                <a:solidFill>
                  <a:srgbClr val="008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コミュニケーションとは</a:t>
            </a:r>
          </a:p>
        </p:txBody>
      </p:sp>
      <p:sp>
        <p:nvSpPr>
          <p:cNvPr id="31" name="角丸四角形 30">
            <a:extLst>
              <a:ext uri="{FF2B5EF4-FFF2-40B4-BE49-F238E27FC236}">
                <a16:creationId xmlns:a16="http://schemas.microsoft.com/office/drawing/2014/main" id="{81D5692B-EF9E-85A4-3D92-69E9B1474E7C}"/>
              </a:ext>
            </a:extLst>
          </p:cNvPr>
          <p:cNvSpPr/>
          <p:nvPr userDrawn="1"/>
        </p:nvSpPr>
        <p:spPr>
          <a:xfrm>
            <a:off x="3342362" y="6103131"/>
            <a:ext cx="2607828" cy="324608"/>
          </a:xfrm>
          <a:prstGeom prst="roundRect">
            <a:avLst>
              <a:gd name="adj" fmla="val 0"/>
            </a:avLst>
          </a:prstGeom>
          <a:noFill/>
          <a:ln>
            <a:solidFill>
              <a:srgbClr val="008C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rgbClr val="008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聞く力の基本スキル</a:t>
            </a:r>
          </a:p>
        </p:txBody>
      </p:sp>
      <p:sp>
        <p:nvSpPr>
          <p:cNvPr id="32" name="角丸四角形 31">
            <a:extLst>
              <a:ext uri="{FF2B5EF4-FFF2-40B4-BE49-F238E27FC236}">
                <a16:creationId xmlns:a16="http://schemas.microsoft.com/office/drawing/2014/main" id="{36F1C5B8-9115-C994-B2CB-E691328081B2}"/>
              </a:ext>
            </a:extLst>
          </p:cNvPr>
          <p:cNvSpPr/>
          <p:nvPr userDrawn="1"/>
        </p:nvSpPr>
        <p:spPr>
          <a:xfrm>
            <a:off x="6241811" y="6103131"/>
            <a:ext cx="2607828" cy="324608"/>
          </a:xfrm>
          <a:prstGeom prst="roundRect">
            <a:avLst>
              <a:gd name="adj" fmla="val 0"/>
            </a:avLst>
          </a:prstGeom>
          <a:noFill/>
          <a:ln>
            <a:solidFill>
              <a:srgbClr val="008C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rgbClr val="008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伝える力の基本スキル</a:t>
            </a:r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3AFA572E-1B5B-604B-09F6-29F21B2F6C5B}"/>
              </a:ext>
            </a:extLst>
          </p:cNvPr>
          <p:cNvSpPr/>
          <p:nvPr userDrawn="1"/>
        </p:nvSpPr>
        <p:spPr>
          <a:xfrm>
            <a:off x="9141260" y="6103131"/>
            <a:ext cx="2607828" cy="324608"/>
          </a:xfrm>
          <a:prstGeom prst="roundRect">
            <a:avLst>
              <a:gd name="adj" fmla="val 0"/>
            </a:avLst>
          </a:prstGeom>
          <a:noFill/>
          <a:ln>
            <a:solidFill>
              <a:srgbClr val="008C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rgbClr val="008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グループワーク</a:t>
            </a: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98993177-75CD-1FE4-031E-3A89C3430B59}"/>
              </a:ext>
            </a:extLst>
          </p:cNvPr>
          <p:cNvCxnSpPr>
            <a:cxnSpLocks/>
          </p:cNvCxnSpPr>
          <p:nvPr userDrawn="1"/>
        </p:nvCxnSpPr>
        <p:spPr>
          <a:xfrm>
            <a:off x="5950190" y="6265436"/>
            <a:ext cx="291621" cy="0"/>
          </a:xfrm>
          <a:prstGeom prst="line">
            <a:avLst/>
          </a:prstGeom>
          <a:ln>
            <a:solidFill>
              <a:srgbClr val="008C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CD5403C1-C01B-8791-D0E3-4B515C1A394D}"/>
              </a:ext>
            </a:extLst>
          </p:cNvPr>
          <p:cNvCxnSpPr>
            <a:cxnSpLocks/>
          </p:cNvCxnSpPr>
          <p:nvPr userDrawn="1"/>
        </p:nvCxnSpPr>
        <p:spPr>
          <a:xfrm>
            <a:off x="8849639" y="6265436"/>
            <a:ext cx="291621" cy="0"/>
          </a:xfrm>
          <a:prstGeom prst="line">
            <a:avLst/>
          </a:prstGeom>
          <a:ln>
            <a:solidFill>
              <a:srgbClr val="008C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517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279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366">
          <p15:clr>
            <a:srgbClr val="FBAE40"/>
          </p15:clr>
        </p15:guide>
        <p15:guide id="5" orient="horz" pos="4042">
          <p15:clr>
            <a:srgbClr val="FBAE40"/>
          </p15:clr>
        </p15:guide>
        <p15:guide id="6" orient="horz" pos="37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タイトルとコンテンツ">
    <p:bg>
      <p:bgPr>
        <a:solidFill>
          <a:schemeClr val="bg1">
            <a:lumMod val="9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A0D3B3-C8C1-6E46-8649-3782253E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5" y="195600"/>
            <a:ext cx="11444657" cy="573026"/>
          </a:xfrm>
        </p:spPr>
        <p:txBody>
          <a:bodyPr tIns="72000">
            <a:normAutofit/>
          </a:bodyPr>
          <a:lstStyle>
            <a:lvl1pPr>
              <a:defRPr sz="2400" b="1" i="0" spc="30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9669E2-129F-E448-9132-D00EB420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59" y="1161028"/>
            <a:ext cx="11272482" cy="829816"/>
          </a:xfrm>
        </p:spPr>
        <p:txBody>
          <a:bodyPr tIns="144000">
            <a:normAutofit/>
          </a:bodyPr>
          <a:lstStyle>
            <a:lvl1pPr marL="0" indent="0">
              <a:spcBef>
                <a:spcPts val="600"/>
              </a:spcBef>
              <a:buNone/>
              <a:defRPr sz="1800" b="1" i="0" spc="30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  <a:lvl2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2pPr>
            <a:lvl3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3pPr>
            <a:lvl4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4pPr>
            <a:lvl5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00917B-6676-EB41-8644-7F9CC35D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144" y="6519944"/>
            <a:ext cx="2743200" cy="247831"/>
          </a:xfrm>
        </p:spPr>
        <p:txBody>
          <a:bodyPr/>
          <a:lstStyle>
            <a:lvl1pPr>
              <a:defRPr sz="900" b="0" i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 altLang="ja-JP"/>
              <a:t>© Cone Inc.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ED10C2-C734-7543-ADCD-6AD932BF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</p:spPr>
        <p:txBody>
          <a:bodyPr/>
          <a:lstStyle>
            <a:lvl1pPr>
              <a:defRPr sz="1000" b="0" i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E310EA0D-2252-9045-A82C-BA460C3629D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FDA3ED4-7D37-C04F-8F52-09BB0F640678}"/>
              </a:ext>
            </a:extLst>
          </p:cNvPr>
          <p:cNvCxnSpPr>
            <a:cxnSpLocks/>
          </p:cNvCxnSpPr>
          <p:nvPr userDrawn="1"/>
        </p:nvCxnSpPr>
        <p:spPr>
          <a:xfrm>
            <a:off x="326020" y="891247"/>
            <a:ext cx="11539960" cy="0"/>
          </a:xfrm>
          <a:prstGeom prst="line">
            <a:avLst/>
          </a:prstGeom>
          <a:ln w="25400" cap="rnd">
            <a:solidFill>
              <a:srgbClr val="1A9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D9AB1BF1-72DD-0CD8-5218-A4E0783392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3653" y="344222"/>
            <a:ext cx="1308100" cy="215900"/>
          </a:xfrm>
          <a:prstGeom prst="rect">
            <a:avLst/>
          </a:prstGeom>
        </p:spPr>
      </p:pic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1DD20A2-AD8B-29CC-2B9F-25662C6F2419}"/>
              </a:ext>
            </a:extLst>
          </p:cNvPr>
          <p:cNvCxnSpPr>
            <a:cxnSpLocks/>
          </p:cNvCxnSpPr>
          <p:nvPr userDrawn="1"/>
        </p:nvCxnSpPr>
        <p:spPr>
          <a:xfrm>
            <a:off x="3050741" y="6265436"/>
            <a:ext cx="291621" cy="0"/>
          </a:xfrm>
          <a:prstGeom prst="line">
            <a:avLst/>
          </a:prstGeom>
          <a:ln>
            <a:solidFill>
              <a:srgbClr val="008C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077B59F9-D0BE-C1E1-C10F-F0A2BBCFDBA4}"/>
              </a:ext>
            </a:extLst>
          </p:cNvPr>
          <p:cNvSpPr/>
          <p:nvPr userDrawn="1"/>
        </p:nvSpPr>
        <p:spPr>
          <a:xfrm>
            <a:off x="442913" y="6103131"/>
            <a:ext cx="2607828" cy="324608"/>
          </a:xfrm>
          <a:prstGeom prst="roundRect">
            <a:avLst>
              <a:gd name="adj" fmla="val 0"/>
            </a:avLst>
          </a:prstGeom>
          <a:solidFill>
            <a:srgbClr val="008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コミュニケーションとは</a:t>
            </a:r>
          </a:p>
        </p:txBody>
      </p:sp>
      <p:sp>
        <p:nvSpPr>
          <p:cNvPr id="31" name="角丸四角形 30">
            <a:extLst>
              <a:ext uri="{FF2B5EF4-FFF2-40B4-BE49-F238E27FC236}">
                <a16:creationId xmlns:a16="http://schemas.microsoft.com/office/drawing/2014/main" id="{81D5692B-EF9E-85A4-3D92-69E9B1474E7C}"/>
              </a:ext>
            </a:extLst>
          </p:cNvPr>
          <p:cNvSpPr/>
          <p:nvPr userDrawn="1"/>
        </p:nvSpPr>
        <p:spPr>
          <a:xfrm>
            <a:off x="3342362" y="6103131"/>
            <a:ext cx="2607828" cy="324608"/>
          </a:xfrm>
          <a:prstGeom prst="roundRect">
            <a:avLst>
              <a:gd name="adj" fmla="val 0"/>
            </a:avLst>
          </a:prstGeom>
          <a:noFill/>
          <a:ln>
            <a:solidFill>
              <a:srgbClr val="008C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rgbClr val="008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聞く力の基本スキル</a:t>
            </a:r>
          </a:p>
        </p:txBody>
      </p:sp>
      <p:sp>
        <p:nvSpPr>
          <p:cNvPr id="32" name="角丸四角形 31">
            <a:extLst>
              <a:ext uri="{FF2B5EF4-FFF2-40B4-BE49-F238E27FC236}">
                <a16:creationId xmlns:a16="http://schemas.microsoft.com/office/drawing/2014/main" id="{36F1C5B8-9115-C994-B2CB-E691328081B2}"/>
              </a:ext>
            </a:extLst>
          </p:cNvPr>
          <p:cNvSpPr/>
          <p:nvPr userDrawn="1"/>
        </p:nvSpPr>
        <p:spPr>
          <a:xfrm>
            <a:off x="6241811" y="6103131"/>
            <a:ext cx="2607828" cy="324608"/>
          </a:xfrm>
          <a:prstGeom prst="roundRect">
            <a:avLst>
              <a:gd name="adj" fmla="val 0"/>
            </a:avLst>
          </a:prstGeom>
          <a:noFill/>
          <a:ln>
            <a:solidFill>
              <a:srgbClr val="008C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rgbClr val="008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伝える力の基本スキル</a:t>
            </a:r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3AFA572E-1B5B-604B-09F6-29F21B2F6C5B}"/>
              </a:ext>
            </a:extLst>
          </p:cNvPr>
          <p:cNvSpPr/>
          <p:nvPr userDrawn="1"/>
        </p:nvSpPr>
        <p:spPr>
          <a:xfrm>
            <a:off x="9141260" y="6103131"/>
            <a:ext cx="2607828" cy="324608"/>
          </a:xfrm>
          <a:prstGeom prst="roundRect">
            <a:avLst>
              <a:gd name="adj" fmla="val 0"/>
            </a:avLst>
          </a:prstGeom>
          <a:noFill/>
          <a:ln>
            <a:solidFill>
              <a:srgbClr val="008C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rgbClr val="008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グループワーク</a:t>
            </a: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98993177-75CD-1FE4-031E-3A89C3430B59}"/>
              </a:ext>
            </a:extLst>
          </p:cNvPr>
          <p:cNvCxnSpPr>
            <a:cxnSpLocks/>
          </p:cNvCxnSpPr>
          <p:nvPr userDrawn="1"/>
        </p:nvCxnSpPr>
        <p:spPr>
          <a:xfrm>
            <a:off x="5950190" y="6265436"/>
            <a:ext cx="291621" cy="0"/>
          </a:xfrm>
          <a:prstGeom prst="line">
            <a:avLst/>
          </a:prstGeom>
          <a:ln>
            <a:solidFill>
              <a:srgbClr val="008C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CD5403C1-C01B-8791-D0E3-4B515C1A394D}"/>
              </a:ext>
            </a:extLst>
          </p:cNvPr>
          <p:cNvCxnSpPr>
            <a:cxnSpLocks/>
          </p:cNvCxnSpPr>
          <p:nvPr userDrawn="1"/>
        </p:nvCxnSpPr>
        <p:spPr>
          <a:xfrm>
            <a:off x="8849639" y="6265436"/>
            <a:ext cx="291621" cy="0"/>
          </a:xfrm>
          <a:prstGeom prst="line">
            <a:avLst/>
          </a:prstGeom>
          <a:ln>
            <a:solidFill>
              <a:srgbClr val="008C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742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279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366">
          <p15:clr>
            <a:srgbClr val="FBAE40"/>
          </p15:clr>
        </p15:guide>
        <p15:guide id="5" orient="horz" pos="4042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タイトルとコンテンツ">
    <p:bg>
      <p:bgPr>
        <a:solidFill>
          <a:schemeClr val="bg1">
            <a:lumMod val="9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A0D3B3-C8C1-6E46-8649-3782253E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5" y="195600"/>
            <a:ext cx="11444657" cy="573026"/>
          </a:xfrm>
        </p:spPr>
        <p:txBody>
          <a:bodyPr tIns="72000">
            <a:normAutofit/>
          </a:bodyPr>
          <a:lstStyle>
            <a:lvl1pPr>
              <a:defRPr sz="2400" b="1" i="0" spc="30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9669E2-129F-E448-9132-D00EB420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59" y="1161028"/>
            <a:ext cx="11272482" cy="829816"/>
          </a:xfrm>
        </p:spPr>
        <p:txBody>
          <a:bodyPr tIns="144000">
            <a:normAutofit/>
          </a:bodyPr>
          <a:lstStyle>
            <a:lvl1pPr marL="0" indent="0">
              <a:spcBef>
                <a:spcPts val="600"/>
              </a:spcBef>
              <a:buNone/>
              <a:defRPr sz="1800" b="1" i="0" spc="30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  <a:lvl2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2pPr>
            <a:lvl3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3pPr>
            <a:lvl4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4pPr>
            <a:lvl5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00917B-6676-EB41-8644-7F9CC35D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144" y="6519944"/>
            <a:ext cx="2743200" cy="247831"/>
          </a:xfrm>
        </p:spPr>
        <p:txBody>
          <a:bodyPr/>
          <a:lstStyle>
            <a:lvl1pPr>
              <a:defRPr sz="900" b="0" i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 altLang="ja-JP"/>
              <a:t>© Cone Inc.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ED10C2-C734-7543-ADCD-6AD932BF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</p:spPr>
        <p:txBody>
          <a:bodyPr/>
          <a:lstStyle>
            <a:lvl1pPr>
              <a:defRPr sz="1000" b="0" i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E310EA0D-2252-9045-A82C-BA460C3629D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FDA3ED4-7D37-C04F-8F52-09BB0F640678}"/>
              </a:ext>
            </a:extLst>
          </p:cNvPr>
          <p:cNvCxnSpPr>
            <a:cxnSpLocks/>
          </p:cNvCxnSpPr>
          <p:nvPr userDrawn="1"/>
        </p:nvCxnSpPr>
        <p:spPr>
          <a:xfrm>
            <a:off x="326020" y="891247"/>
            <a:ext cx="11539960" cy="0"/>
          </a:xfrm>
          <a:prstGeom prst="line">
            <a:avLst/>
          </a:prstGeom>
          <a:ln w="25400" cap="rnd">
            <a:solidFill>
              <a:srgbClr val="1A9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D9AB1BF1-72DD-0CD8-5218-A4E0783392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3653" y="344222"/>
            <a:ext cx="1308100" cy="215900"/>
          </a:xfrm>
          <a:prstGeom prst="rect">
            <a:avLst/>
          </a:prstGeom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871BE74-D448-A032-91C1-7D60938604B6}"/>
              </a:ext>
            </a:extLst>
          </p:cNvPr>
          <p:cNvCxnSpPr>
            <a:cxnSpLocks/>
          </p:cNvCxnSpPr>
          <p:nvPr userDrawn="1"/>
        </p:nvCxnSpPr>
        <p:spPr>
          <a:xfrm>
            <a:off x="3050741" y="6265436"/>
            <a:ext cx="291621" cy="0"/>
          </a:xfrm>
          <a:prstGeom prst="line">
            <a:avLst/>
          </a:prstGeom>
          <a:ln>
            <a:solidFill>
              <a:srgbClr val="008C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E8BD2D88-44F8-5DD7-690C-0C90DE931863}"/>
              </a:ext>
            </a:extLst>
          </p:cNvPr>
          <p:cNvSpPr/>
          <p:nvPr userDrawn="1"/>
        </p:nvSpPr>
        <p:spPr>
          <a:xfrm>
            <a:off x="442913" y="6103131"/>
            <a:ext cx="2607828" cy="324608"/>
          </a:xfrm>
          <a:prstGeom prst="roundRect">
            <a:avLst>
              <a:gd name="adj" fmla="val 0"/>
            </a:avLst>
          </a:prstGeom>
          <a:noFill/>
          <a:ln>
            <a:solidFill>
              <a:srgbClr val="008C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1400" b="1">
                <a:solidFill>
                  <a:srgbClr val="008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コミュニケーションとは</a:t>
            </a:r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ACF79FED-6DC9-FF48-F3C5-C6D0EE757F4F}"/>
              </a:ext>
            </a:extLst>
          </p:cNvPr>
          <p:cNvSpPr/>
          <p:nvPr userDrawn="1"/>
        </p:nvSpPr>
        <p:spPr>
          <a:xfrm>
            <a:off x="3342362" y="6103131"/>
            <a:ext cx="2607828" cy="324608"/>
          </a:xfrm>
          <a:prstGeom prst="roundRect">
            <a:avLst>
              <a:gd name="adj" fmla="val 0"/>
            </a:avLst>
          </a:prstGeom>
          <a:solidFill>
            <a:srgbClr val="008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1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聞く力の基本スキル</a:t>
            </a:r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A950CF9B-8F9A-7052-EE23-41EC38073199}"/>
              </a:ext>
            </a:extLst>
          </p:cNvPr>
          <p:cNvSpPr/>
          <p:nvPr userDrawn="1"/>
        </p:nvSpPr>
        <p:spPr>
          <a:xfrm>
            <a:off x="6241811" y="6103131"/>
            <a:ext cx="2607828" cy="324608"/>
          </a:xfrm>
          <a:prstGeom prst="roundRect">
            <a:avLst>
              <a:gd name="adj" fmla="val 0"/>
            </a:avLst>
          </a:prstGeom>
          <a:noFill/>
          <a:ln>
            <a:solidFill>
              <a:srgbClr val="008C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rgbClr val="008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伝える力の基本スキル</a:t>
            </a:r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A7C50EDD-E1FC-0449-1874-50737A7BB07E}"/>
              </a:ext>
            </a:extLst>
          </p:cNvPr>
          <p:cNvSpPr/>
          <p:nvPr userDrawn="1"/>
        </p:nvSpPr>
        <p:spPr>
          <a:xfrm>
            <a:off x="9141260" y="6103131"/>
            <a:ext cx="2607828" cy="324608"/>
          </a:xfrm>
          <a:prstGeom prst="roundRect">
            <a:avLst>
              <a:gd name="adj" fmla="val 0"/>
            </a:avLst>
          </a:prstGeom>
          <a:noFill/>
          <a:ln>
            <a:solidFill>
              <a:srgbClr val="008C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rgbClr val="008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グループワーク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6D43758-4829-DD86-E9AA-683C44E7FDB7}"/>
              </a:ext>
            </a:extLst>
          </p:cNvPr>
          <p:cNvCxnSpPr>
            <a:cxnSpLocks/>
          </p:cNvCxnSpPr>
          <p:nvPr userDrawn="1"/>
        </p:nvCxnSpPr>
        <p:spPr>
          <a:xfrm>
            <a:off x="5950190" y="6265436"/>
            <a:ext cx="291621" cy="0"/>
          </a:xfrm>
          <a:prstGeom prst="line">
            <a:avLst/>
          </a:prstGeom>
          <a:ln>
            <a:solidFill>
              <a:srgbClr val="008C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1E162FE2-8718-8F46-D1FD-207E5BB7A7BE}"/>
              </a:ext>
            </a:extLst>
          </p:cNvPr>
          <p:cNvCxnSpPr>
            <a:cxnSpLocks/>
          </p:cNvCxnSpPr>
          <p:nvPr userDrawn="1"/>
        </p:nvCxnSpPr>
        <p:spPr>
          <a:xfrm>
            <a:off x="8849639" y="6265436"/>
            <a:ext cx="291621" cy="0"/>
          </a:xfrm>
          <a:prstGeom prst="line">
            <a:avLst/>
          </a:prstGeom>
          <a:ln>
            <a:solidFill>
              <a:srgbClr val="008C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800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279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366">
          <p15:clr>
            <a:srgbClr val="FBAE40"/>
          </p15:clr>
        </p15:guide>
        <p15:guide id="5" orient="horz" pos="4042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タイトルとコンテンツ">
    <p:bg>
      <p:bgPr>
        <a:solidFill>
          <a:schemeClr val="bg1">
            <a:lumMod val="9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A0D3B3-C8C1-6E46-8649-3782253E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5" y="195600"/>
            <a:ext cx="11444657" cy="573026"/>
          </a:xfrm>
        </p:spPr>
        <p:txBody>
          <a:bodyPr tIns="72000">
            <a:normAutofit/>
          </a:bodyPr>
          <a:lstStyle>
            <a:lvl1pPr>
              <a:defRPr sz="2400" b="1" i="0" spc="30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9669E2-129F-E448-9132-D00EB420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59" y="1161028"/>
            <a:ext cx="11272482" cy="829816"/>
          </a:xfrm>
        </p:spPr>
        <p:txBody>
          <a:bodyPr tIns="144000">
            <a:normAutofit/>
          </a:bodyPr>
          <a:lstStyle>
            <a:lvl1pPr marL="0" indent="0">
              <a:spcBef>
                <a:spcPts val="600"/>
              </a:spcBef>
              <a:buNone/>
              <a:defRPr sz="1800" b="1" i="0" spc="30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  <a:lvl2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2pPr>
            <a:lvl3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3pPr>
            <a:lvl4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4pPr>
            <a:lvl5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00917B-6676-EB41-8644-7F9CC35D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144" y="6519944"/>
            <a:ext cx="2743200" cy="247831"/>
          </a:xfrm>
        </p:spPr>
        <p:txBody>
          <a:bodyPr/>
          <a:lstStyle>
            <a:lvl1pPr>
              <a:defRPr sz="900" b="0" i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 altLang="ja-JP"/>
              <a:t>© Cone Inc.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ED10C2-C734-7543-ADCD-6AD932BF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</p:spPr>
        <p:txBody>
          <a:bodyPr/>
          <a:lstStyle>
            <a:lvl1pPr>
              <a:defRPr sz="1000" b="0" i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E310EA0D-2252-9045-A82C-BA460C3629D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FDA3ED4-7D37-C04F-8F52-09BB0F640678}"/>
              </a:ext>
            </a:extLst>
          </p:cNvPr>
          <p:cNvCxnSpPr>
            <a:cxnSpLocks/>
          </p:cNvCxnSpPr>
          <p:nvPr userDrawn="1"/>
        </p:nvCxnSpPr>
        <p:spPr>
          <a:xfrm>
            <a:off x="326020" y="891247"/>
            <a:ext cx="11539960" cy="0"/>
          </a:xfrm>
          <a:prstGeom prst="line">
            <a:avLst/>
          </a:prstGeom>
          <a:ln w="25400" cap="rnd">
            <a:solidFill>
              <a:srgbClr val="1A9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D9AB1BF1-72DD-0CD8-5218-A4E0783392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3653" y="344222"/>
            <a:ext cx="1308100" cy="215900"/>
          </a:xfrm>
          <a:prstGeom prst="rect">
            <a:avLst/>
          </a:prstGeom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5AE61C5-77B0-6567-11E5-02233A1C5D8A}"/>
              </a:ext>
            </a:extLst>
          </p:cNvPr>
          <p:cNvCxnSpPr>
            <a:cxnSpLocks/>
          </p:cNvCxnSpPr>
          <p:nvPr userDrawn="1"/>
        </p:nvCxnSpPr>
        <p:spPr>
          <a:xfrm>
            <a:off x="3050741" y="6265436"/>
            <a:ext cx="291621" cy="0"/>
          </a:xfrm>
          <a:prstGeom prst="line">
            <a:avLst/>
          </a:prstGeom>
          <a:ln>
            <a:solidFill>
              <a:srgbClr val="008C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1B1B39DA-05AF-C7BF-360E-81362F035267}"/>
              </a:ext>
            </a:extLst>
          </p:cNvPr>
          <p:cNvSpPr/>
          <p:nvPr userDrawn="1"/>
        </p:nvSpPr>
        <p:spPr>
          <a:xfrm>
            <a:off x="442913" y="6103131"/>
            <a:ext cx="2607828" cy="324608"/>
          </a:xfrm>
          <a:prstGeom prst="roundRect">
            <a:avLst>
              <a:gd name="adj" fmla="val 0"/>
            </a:avLst>
          </a:prstGeom>
          <a:noFill/>
          <a:ln>
            <a:solidFill>
              <a:srgbClr val="008C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1400" b="1">
                <a:solidFill>
                  <a:srgbClr val="008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コミュニケーションとは</a:t>
            </a:r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8E7C6BE9-8D97-C05E-6366-7CF7A5418EAF}"/>
              </a:ext>
            </a:extLst>
          </p:cNvPr>
          <p:cNvSpPr/>
          <p:nvPr userDrawn="1"/>
        </p:nvSpPr>
        <p:spPr>
          <a:xfrm>
            <a:off x="3342362" y="6103131"/>
            <a:ext cx="2607828" cy="324608"/>
          </a:xfrm>
          <a:prstGeom prst="roundRect">
            <a:avLst>
              <a:gd name="adj" fmla="val 0"/>
            </a:avLst>
          </a:prstGeom>
          <a:noFill/>
          <a:ln>
            <a:solidFill>
              <a:srgbClr val="008C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rgbClr val="008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聞く力の基本スキル</a:t>
            </a:r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4AD91195-DE7C-4F53-EAB9-87B951809771}"/>
              </a:ext>
            </a:extLst>
          </p:cNvPr>
          <p:cNvSpPr/>
          <p:nvPr userDrawn="1"/>
        </p:nvSpPr>
        <p:spPr>
          <a:xfrm>
            <a:off x="6241811" y="6103131"/>
            <a:ext cx="2607828" cy="324608"/>
          </a:xfrm>
          <a:prstGeom prst="roundRect">
            <a:avLst>
              <a:gd name="adj" fmla="val 0"/>
            </a:avLst>
          </a:prstGeom>
          <a:solidFill>
            <a:srgbClr val="008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1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伝える力の基本スキル</a:t>
            </a:r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9FE22E86-F7B8-AD6E-BD62-22A81F39E1E2}"/>
              </a:ext>
            </a:extLst>
          </p:cNvPr>
          <p:cNvSpPr/>
          <p:nvPr userDrawn="1"/>
        </p:nvSpPr>
        <p:spPr>
          <a:xfrm>
            <a:off x="9141260" y="6103131"/>
            <a:ext cx="2607828" cy="324608"/>
          </a:xfrm>
          <a:prstGeom prst="roundRect">
            <a:avLst>
              <a:gd name="adj" fmla="val 0"/>
            </a:avLst>
          </a:prstGeom>
          <a:noFill/>
          <a:ln>
            <a:solidFill>
              <a:srgbClr val="008C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rgbClr val="008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グループワーク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45B779F8-D9A2-20FC-2E13-DD0DE45B28BF}"/>
              </a:ext>
            </a:extLst>
          </p:cNvPr>
          <p:cNvCxnSpPr>
            <a:cxnSpLocks/>
          </p:cNvCxnSpPr>
          <p:nvPr userDrawn="1"/>
        </p:nvCxnSpPr>
        <p:spPr>
          <a:xfrm>
            <a:off x="5950190" y="6265436"/>
            <a:ext cx="291621" cy="0"/>
          </a:xfrm>
          <a:prstGeom prst="line">
            <a:avLst/>
          </a:prstGeom>
          <a:ln>
            <a:solidFill>
              <a:srgbClr val="008C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543BC1D-A60F-DA01-83E7-EE4DE5120573}"/>
              </a:ext>
            </a:extLst>
          </p:cNvPr>
          <p:cNvCxnSpPr>
            <a:cxnSpLocks/>
          </p:cNvCxnSpPr>
          <p:nvPr userDrawn="1"/>
        </p:nvCxnSpPr>
        <p:spPr>
          <a:xfrm>
            <a:off x="8849639" y="6265436"/>
            <a:ext cx="291621" cy="0"/>
          </a:xfrm>
          <a:prstGeom prst="line">
            <a:avLst/>
          </a:prstGeom>
          <a:ln>
            <a:solidFill>
              <a:srgbClr val="008C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723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279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366">
          <p15:clr>
            <a:srgbClr val="FBAE40"/>
          </p15:clr>
        </p15:guide>
        <p15:guide id="5" orient="horz" pos="4042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タイトルとコンテンツ">
    <p:bg>
      <p:bgPr>
        <a:solidFill>
          <a:schemeClr val="bg1">
            <a:lumMod val="9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A0D3B3-C8C1-6E46-8649-3782253E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5" y="195600"/>
            <a:ext cx="11444657" cy="573026"/>
          </a:xfrm>
        </p:spPr>
        <p:txBody>
          <a:bodyPr tIns="72000">
            <a:normAutofit/>
          </a:bodyPr>
          <a:lstStyle>
            <a:lvl1pPr>
              <a:defRPr sz="2400" b="1" i="0" spc="30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9669E2-129F-E448-9132-D00EB420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59" y="1161028"/>
            <a:ext cx="11272482" cy="829816"/>
          </a:xfrm>
        </p:spPr>
        <p:txBody>
          <a:bodyPr tIns="144000">
            <a:normAutofit/>
          </a:bodyPr>
          <a:lstStyle>
            <a:lvl1pPr marL="0" indent="0">
              <a:spcBef>
                <a:spcPts val="600"/>
              </a:spcBef>
              <a:buNone/>
              <a:defRPr sz="1800" b="1" i="0" spc="30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  <a:lvl2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2pPr>
            <a:lvl3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3pPr>
            <a:lvl4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4pPr>
            <a:lvl5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00917B-6676-EB41-8644-7F9CC35D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144" y="6519944"/>
            <a:ext cx="2743200" cy="247831"/>
          </a:xfrm>
        </p:spPr>
        <p:txBody>
          <a:bodyPr/>
          <a:lstStyle>
            <a:lvl1pPr>
              <a:defRPr sz="900" b="0" i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 altLang="ja-JP"/>
              <a:t>© Cone Inc.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ED10C2-C734-7543-ADCD-6AD932BF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</p:spPr>
        <p:txBody>
          <a:bodyPr/>
          <a:lstStyle>
            <a:lvl1pPr>
              <a:defRPr sz="1000" b="0" i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E310EA0D-2252-9045-A82C-BA460C3629D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FDA3ED4-7D37-C04F-8F52-09BB0F640678}"/>
              </a:ext>
            </a:extLst>
          </p:cNvPr>
          <p:cNvCxnSpPr>
            <a:cxnSpLocks/>
          </p:cNvCxnSpPr>
          <p:nvPr userDrawn="1"/>
        </p:nvCxnSpPr>
        <p:spPr>
          <a:xfrm>
            <a:off x="326020" y="891247"/>
            <a:ext cx="11539960" cy="0"/>
          </a:xfrm>
          <a:prstGeom prst="line">
            <a:avLst/>
          </a:prstGeom>
          <a:ln w="25400" cap="rnd">
            <a:solidFill>
              <a:srgbClr val="1A9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D9AB1BF1-72DD-0CD8-5218-A4E0783392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3653" y="344222"/>
            <a:ext cx="1308100" cy="215900"/>
          </a:xfrm>
          <a:prstGeom prst="rect">
            <a:avLst/>
          </a:prstGeom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0C094C7-8258-02E4-4DC4-06D58AC56230}"/>
              </a:ext>
            </a:extLst>
          </p:cNvPr>
          <p:cNvCxnSpPr>
            <a:cxnSpLocks/>
          </p:cNvCxnSpPr>
          <p:nvPr userDrawn="1"/>
        </p:nvCxnSpPr>
        <p:spPr>
          <a:xfrm>
            <a:off x="3050741" y="6265436"/>
            <a:ext cx="291621" cy="0"/>
          </a:xfrm>
          <a:prstGeom prst="line">
            <a:avLst/>
          </a:prstGeom>
          <a:ln>
            <a:solidFill>
              <a:srgbClr val="008C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9ACA7DA0-519F-FA26-7759-39023FB1A19C}"/>
              </a:ext>
            </a:extLst>
          </p:cNvPr>
          <p:cNvSpPr/>
          <p:nvPr userDrawn="1"/>
        </p:nvSpPr>
        <p:spPr>
          <a:xfrm>
            <a:off x="442913" y="6103131"/>
            <a:ext cx="2607828" cy="324608"/>
          </a:xfrm>
          <a:prstGeom prst="roundRect">
            <a:avLst>
              <a:gd name="adj" fmla="val 0"/>
            </a:avLst>
          </a:prstGeom>
          <a:noFill/>
          <a:ln>
            <a:solidFill>
              <a:srgbClr val="008C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1400" b="1">
                <a:solidFill>
                  <a:srgbClr val="008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コミュニケーションとは</a:t>
            </a:r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ED7D63AC-8B45-01B6-24F7-9B32A84FD342}"/>
              </a:ext>
            </a:extLst>
          </p:cNvPr>
          <p:cNvSpPr/>
          <p:nvPr userDrawn="1"/>
        </p:nvSpPr>
        <p:spPr>
          <a:xfrm>
            <a:off x="3342362" y="6103131"/>
            <a:ext cx="2607828" cy="324608"/>
          </a:xfrm>
          <a:prstGeom prst="roundRect">
            <a:avLst>
              <a:gd name="adj" fmla="val 0"/>
            </a:avLst>
          </a:prstGeom>
          <a:noFill/>
          <a:ln>
            <a:solidFill>
              <a:srgbClr val="008C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rgbClr val="008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聞く力の基本スキル</a:t>
            </a:r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384EF684-6752-FB44-CEBB-A4322E2F3797}"/>
              </a:ext>
            </a:extLst>
          </p:cNvPr>
          <p:cNvSpPr/>
          <p:nvPr userDrawn="1"/>
        </p:nvSpPr>
        <p:spPr>
          <a:xfrm>
            <a:off x="6241811" y="6103131"/>
            <a:ext cx="2607828" cy="324608"/>
          </a:xfrm>
          <a:prstGeom prst="roundRect">
            <a:avLst>
              <a:gd name="adj" fmla="val 0"/>
            </a:avLst>
          </a:prstGeom>
          <a:noFill/>
          <a:ln>
            <a:solidFill>
              <a:srgbClr val="008C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rgbClr val="008CE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伝える力の基本スキル</a:t>
            </a:r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5F3D9ECA-F86D-B3CF-9FF4-85D5A73F3450}"/>
              </a:ext>
            </a:extLst>
          </p:cNvPr>
          <p:cNvSpPr/>
          <p:nvPr userDrawn="1"/>
        </p:nvSpPr>
        <p:spPr>
          <a:xfrm>
            <a:off x="9141260" y="6103131"/>
            <a:ext cx="2607828" cy="324608"/>
          </a:xfrm>
          <a:prstGeom prst="roundRect">
            <a:avLst>
              <a:gd name="adj" fmla="val 0"/>
            </a:avLst>
          </a:prstGeom>
          <a:solidFill>
            <a:srgbClr val="008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1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グループワーク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D271D767-0AC3-3B0D-6CE8-81A6924F59D9}"/>
              </a:ext>
            </a:extLst>
          </p:cNvPr>
          <p:cNvCxnSpPr>
            <a:cxnSpLocks/>
          </p:cNvCxnSpPr>
          <p:nvPr userDrawn="1"/>
        </p:nvCxnSpPr>
        <p:spPr>
          <a:xfrm>
            <a:off x="5950190" y="6265436"/>
            <a:ext cx="291621" cy="0"/>
          </a:xfrm>
          <a:prstGeom prst="line">
            <a:avLst/>
          </a:prstGeom>
          <a:ln>
            <a:solidFill>
              <a:srgbClr val="008C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FA99149-DEB8-2421-E826-1CB1817F879D}"/>
              </a:ext>
            </a:extLst>
          </p:cNvPr>
          <p:cNvCxnSpPr>
            <a:cxnSpLocks/>
          </p:cNvCxnSpPr>
          <p:nvPr userDrawn="1"/>
        </p:nvCxnSpPr>
        <p:spPr>
          <a:xfrm>
            <a:off x="8849639" y="6265436"/>
            <a:ext cx="291621" cy="0"/>
          </a:xfrm>
          <a:prstGeom prst="line">
            <a:avLst/>
          </a:prstGeom>
          <a:ln>
            <a:solidFill>
              <a:srgbClr val="008C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808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279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366">
          <p15:clr>
            <a:srgbClr val="FBAE40"/>
          </p15:clr>
        </p15:guide>
        <p15:guide id="5" orient="horz" pos="4042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bg>
      <p:bgPr>
        <a:solidFill>
          <a:schemeClr val="bg1">
            <a:lumMod val="9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A0D3B3-C8C1-6E46-8649-3782253E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5" y="195600"/>
            <a:ext cx="11444657" cy="573026"/>
          </a:xfrm>
        </p:spPr>
        <p:txBody>
          <a:bodyPr tIns="72000">
            <a:normAutofit/>
          </a:bodyPr>
          <a:lstStyle>
            <a:lvl1pPr>
              <a:defRPr sz="2400" b="1" i="0" spc="30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00917B-6676-EB41-8644-7F9CC35D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144" y="6519944"/>
            <a:ext cx="2743200" cy="247831"/>
          </a:xfrm>
        </p:spPr>
        <p:txBody>
          <a:bodyPr/>
          <a:lstStyle>
            <a:lvl1pPr>
              <a:defRPr sz="900" b="0" i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 altLang="ja-JP"/>
              <a:t>© Cone Inc.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ED10C2-C734-7543-ADCD-6AD932BF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</p:spPr>
        <p:txBody>
          <a:bodyPr/>
          <a:lstStyle>
            <a:lvl1pPr>
              <a:defRPr sz="1000" b="0" i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E310EA0D-2252-9045-A82C-BA460C3629D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FDA3ED4-7D37-C04F-8F52-09BB0F640678}"/>
              </a:ext>
            </a:extLst>
          </p:cNvPr>
          <p:cNvCxnSpPr>
            <a:cxnSpLocks/>
          </p:cNvCxnSpPr>
          <p:nvPr userDrawn="1"/>
        </p:nvCxnSpPr>
        <p:spPr>
          <a:xfrm>
            <a:off x="326020" y="891247"/>
            <a:ext cx="11539960" cy="0"/>
          </a:xfrm>
          <a:prstGeom prst="line">
            <a:avLst/>
          </a:prstGeom>
          <a:ln w="25400" cap="rnd">
            <a:solidFill>
              <a:srgbClr val="1A9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A246FE64-42A6-25F4-8BA9-E5CF045A3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3653" y="344222"/>
            <a:ext cx="13081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80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279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366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" preserve="1" userDrawn="1">
  <p:cSld name="Mission">
    <p:bg>
      <p:bgPr>
        <a:solidFill>
          <a:srgbClr val="F2F2F2">
            <a:alpha val="60000"/>
          </a:srgb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3" descr="夕日の前に立っている人&#10;&#10;低い精度で自動的に生成された説明"/>
          <p:cNvPicPr preferRelativeResize="0"/>
          <p:nvPr/>
        </p:nvPicPr>
        <p:blipFill rotWithShape="1">
          <a:blip r:embed="rId2">
            <a:alphaModFix/>
          </a:blip>
          <a:srcRect t="6020" b="945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dk1">
              <a:alpha val="4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944120BB-BF8E-76CC-A280-126159CB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144" y="6519944"/>
            <a:ext cx="2743200" cy="247831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 altLang="ja-JP"/>
              <a:t>© Cone Inc.</a:t>
            </a:r>
            <a:endParaRPr lang="ja-JP" altLang="en-US"/>
          </a:p>
        </p:txBody>
      </p:sp>
      <p:sp>
        <p:nvSpPr>
          <p:cNvPr id="3" name="スライド番号プレースホルダー 5">
            <a:extLst>
              <a:ext uri="{FF2B5EF4-FFF2-40B4-BE49-F238E27FC236}">
                <a16:creationId xmlns:a16="http://schemas.microsoft.com/office/drawing/2014/main" id="{F14E0ABD-AE74-AD28-709D-C394741F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E310EA0D-2252-9045-A82C-BA460C3629D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3EA241FA-1CC3-091B-6CE5-4F9F7BEC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5" y="195600"/>
            <a:ext cx="11444657" cy="573026"/>
          </a:xfrm>
        </p:spPr>
        <p:txBody>
          <a:bodyPr tIns="72000">
            <a:normAutofit/>
          </a:bodyPr>
          <a:lstStyle>
            <a:lvl1pPr>
              <a:defRPr sz="2400" b="1" i="0" spc="300">
                <a:solidFill>
                  <a:schemeClr val="bg1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47207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370">
          <p15:clr>
            <a:srgbClr val="FBAE40"/>
          </p15:clr>
        </p15:guide>
        <p15:guide id="3" pos="7310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138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0E51DB9-EB5F-B945-ADF0-CFC4A155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8E0B55-EF54-144C-8AB1-3609C8A5F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DB2BBA-3FEF-3345-9975-F9DD7B847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© Cone Inc.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F84C1B-3020-654A-8FDF-8807C0051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68678F-B0B6-0245-9DD0-569DE08B8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0EA0D-2252-9045-A82C-BA460C362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34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62" r:id="rId3"/>
    <p:sldLayoutId id="2147483666" r:id="rId4"/>
    <p:sldLayoutId id="2147483663" r:id="rId5"/>
    <p:sldLayoutId id="2147483664" r:id="rId6"/>
    <p:sldLayoutId id="2147483665" r:id="rId7"/>
    <p:sldLayoutId id="2147483660" r:id="rId8"/>
    <p:sldLayoutId id="2147483661" r:id="rId9"/>
    <p:sldLayoutId id="2147483667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ja/photo/1239035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95F6A-FCD4-8E43-647C-8E3D4E4DF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>
            <a:extLst>
              <a:ext uri="{FF2B5EF4-FFF2-40B4-BE49-F238E27FC236}">
                <a16:creationId xmlns:a16="http://schemas.microsoft.com/office/drawing/2014/main" id="{2B16F58A-4D99-1B59-CB18-D58FAEBE4EB9}"/>
              </a:ext>
            </a:extLst>
          </p:cNvPr>
          <p:cNvSpPr/>
          <p:nvPr/>
        </p:nvSpPr>
        <p:spPr>
          <a:xfrm>
            <a:off x="10100603" y="6093102"/>
            <a:ext cx="1858040" cy="42657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2024</a:t>
            </a:r>
            <a:r>
              <a:rPr kumimoji="1" lang="ja-JP" altLang="en-US" sz="1600" b="1" spc="10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kumimoji="1" lang="en-US" altLang="ja-JP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  <a:r>
              <a:rPr kumimoji="1" lang="ja-JP" altLang="en-US" sz="1600" b="1" spc="10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月◯日</a:t>
            </a:r>
            <a:endParaRPr kumimoji="1" lang="en-US" altLang="ja-JP" sz="1600" b="1" spc="100" dirty="0">
              <a:solidFill>
                <a:schemeClr val="tx1">
                  <a:lumMod val="85000"/>
                  <a:lumOff val="1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6A9D9180-1EDB-9503-A9A4-DE6550D5EE66}"/>
              </a:ext>
            </a:extLst>
          </p:cNvPr>
          <p:cNvSpPr/>
          <p:nvPr/>
        </p:nvSpPr>
        <p:spPr>
          <a:xfrm>
            <a:off x="3798875" y="2353717"/>
            <a:ext cx="6732000" cy="21588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800"/>
              </a:spcBef>
            </a:pPr>
            <a:r>
              <a:rPr kumimoji="1" lang="ja-JP" altLang="en-US" sz="4400" b="1" spc="300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中期経営計画書</a:t>
            </a:r>
            <a:endParaRPr lang="en-US" altLang="ja-JP" sz="4400" b="1" spc="300" dirty="0">
              <a:solidFill>
                <a:srgbClr val="1A96F0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kumimoji="1" lang="en-US" altLang="ja-JP" sz="3200" b="1" spc="300" dirty="0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2025</a:t>
            </a:r>
            <a:r>
              <a:rPr kumimoji="1" lang="ja-JP" altLang="en-US" sz="3200" b="1" spc="300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年</a:t>
            </a:r>
            <a:r>
              <a:rPr kumimoji="1" lang="en-US" altLang="ja-JP" sz="3200" b="1" spc="300" dirty="0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9</a:t>
            </a:r>
            <a:r>
              <a:rPr kumimoji="1" lang="ja-JP" altLang="en-US" sz="3200" b="1" spc="300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月期～</a:t>
            </a:r>
            <a:r>
              <a:rPr kumimoji="1" lang="en-US" altLang="ja-JP" sz="3200" b="1" spc="300" dirty="0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2027</a:t>
            </a:r>
            <a:r>
              <a:rPr kumimoji="1" lang="ja-JP" altLang="en-US" sz="3200" b="1" spc="300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年</a:t>
            </a:r>
            <a:r>
              <a:rPr kumimoji="1" lang="en-US" altLang="ja-JP" sz="3200" b="1" spc="300" dirty="0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9</a:t>
            </a:r>
            <a:r>
              <a:rPr kumimoji="1" lang="ja-JP" altLang="en-US" sz="3200" b="1" spc="300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月期</a:t>
            </a:r>
            <a:endParaRPr kumimoji="1" lang="en-US" altLang="ja-JP" sz="4400" b="1" spc="300" dirty="0">
              <a:solidFill>
                <a:srgbClr val="1A96F0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398C258-4070-193F-D99A-9F0E2DB444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30"/>
          <a:stretch/>
        </p:blipFill>
        <p:spPr>
          <a:xfrm>
            <a:off x="1883967" y="3680667"/>
            <a:ext cx="1232529" cy="26123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E39D6AF-14CE-021B-866A-7B6A6FEFB2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8604"/>
          <a:stretch/>
        </p:blipFill>
        <p:spPr>
          <a:xfrm>
            <a:off x="2150280" y="2815230"/>
            <a:ext cx="966216" cy="745346"/>
          </a:xfrm>
          <a:prstGeom prst="rect">
            <a:avLst/>
          </a:prstGeom>
        </p:spPr>
      </p:pic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46822A27-89B7-92CB-C255-3230F66BA253}"/>
              </a:ext>
            </a:extLst>
          </p:cNvPr>
          <p:cNvSpPr/>
          <p:nvPr/>
        </p:nvSpPr>
        <p:spPr>
          <a:xfrm>
            <a:off x="292240" y="6093102"/>
            <a:ext cx="1858040" cy="42657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spc="10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株式会社◯◯</a:t>
            </a:r>
            <a:endParaRPr kumimoji="1" lang="en-US" altLang="ja-JP" sz="1600" b="1" spc="100" dirty="0">
              <a:solidFill>
                <a:schemeClr val="tx1">
                  <a:lumMod val="85000"/>
                  <a:lumOff val="1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508D8110-B39E-684F-D939-4562F85AFD44}"/>
              </a:ext>
            </a:extLst>
          </p:cNvPr>
          <p:cNvSpPr/>
          <p:nvPr/>
        </p:nvSpPr>
        <p:spPr>
          <a:xfrm>
            <a:off x="3798875" y="2138564"/>
            <a:ext cx="2776737" cy="430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〇〇向け</a:t>
            </a:r>
          </a:p>
        </p:txBody>
      </p:sp>
    </p:spTree>
    <p:extLst>
      <p:ext uri="{BB962C8B-B14F-4D97-AF65-F5344CB8AC3E}">
        <p14:creationId xmlns:p14="http://schemas.microsoft.com/office/powerpoint/2010/main" val="321943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A9FA71-7035-C39B-9E3B-F8F9C326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戦略の詳細（定性</a:t>
            </a:r>
            <a:r>
              <a:rPr kumimoji="1" lang="en-US" altLang="ja-JP" dirty="0" err="1"/>
              <a:t>ver</a:t>
            </a:r>
            <a:r>
              <a:rPr kumimoji="1" lang="ja-JP" altLang="en-US"/>
              <a:t>）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D433CA-B1E4-50DF-93A2-811BE796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16475D6-8EEB-4D8B-4651-399D46B5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51975B66-0EFF-EFB7-4B02-75277162DCFC}"/>
              </a:ext>
            </a:extLst>
          </p:cNvPr>
          <p:cNvSpPr/>
          <p:nvPr/>
        </p:nvSpPr>
        <p:spPr>
          <a:xfrm>
            <a:off x="442912" y="1160463"/>
            <a:ext cx="11306175" cy="12714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kumimoji="1" lang="ja-JP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戦略</a:t>
            </a:r>
            <a:endParaRPr kumimoji="1" lang="en-US" altLang="ja-JP" sz="1600" b="1">
              <a:solidFill>
                <a:schemeClr val="tx1">
                  <a:lumMod val="85000"/>
                  <a:lumOff val="1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300"/>
              </a:spcBef>
            </a:pPr>
            <a:r>
              <a:rPr kumimoji="1" lang="ja-JP" altLang="en-US" sz="2800" b="1" spc="150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カスタマーサクセスの強化</a:t>
            </a: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3C489B55-273A-0965-B565-F0FC907B94D4}"/>
              </a:ext>
            </a:extLst>
          </p:cNvPr>
          <p:cNvSpPr/>
          <p:nvPr/>
        </p:nvSpPr>
        <p:spPr>
          <a:xfrm>
            <a:off x="442912" y="2816850"/>
            <a:ext cx="5413139" cy="153845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2400" b="1" spc="150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営業部との連携</a:t>
            </a:r>
            <a:endParaRPr kumimoji="1" lang="en-US" altLang="ja-JP" sz="2400" b="1" spc="150">
              <a:solidFill>
                <a:srgbClr val="1A96F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ここに詳細説明が入ります。ここに詳細説明が入ります。ここに詳細説明が入ります。</a:t>
            </a:r>
            <a:endParaRPr kumimoji="1" lang="en-US" altLang="ja-JP" sz="2000" b="1">
              <a:solidFill>
                <a:schemeClr val="tx1">
                  <a:lumMod val="85000"/>
                  <a:lumOff val="1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7550B709-79C7-8ACD-654F-D14D8ED71C82}"/>
              </a:ext>
            </a:extLst>
          </p:cNvPr>
          <p:cNvSpPr/>
          <p:nvPr/>
        </p:nvSpPr>
        <p:spPr>
          <a:xfrm>
            <a:off x="442912" y="4653503"/>
            <a:ext cx="5413139" cy="153845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2400" b="1" spc="150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顧客フィードバックの活用</a:t>
            </a:r>
            <a:endParaRPr kumimoji="1" lang="en-US" altLang="ja-JP" sz="2400" b="1" spc="150">
              <a:solidFill>
                <a:srgbClr val="1A96F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ここに詳細説明が入ります。ここに詳細説明が入ります。ここに詳細説明が入ります。</a:t>
            </a:r>
            <a:endParaRPr kumimoji="1" lang="en-US" altLang="ja-JP" sz="2000" b="1">
              <a:solidFill>
                <a:schemeClr val="tx1">
                  <a:lumMod val="85000"/>
                  <a:lumOff val="1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F4EDA6A2-F1CC-4F3C-FE27-3A62DC6A0AF2}"/>
              </a:ext>
            </a:extLst>
          </p:cNvPr>
          <p:cNvSpPr/>
          <p:nvPr/>
        </p:nvSpPr>
        <p:spPr>
          <a:xfrm>
            <a:off x="6337874" y="2816850"/>
            <a:ext cx="5413139" cy="153845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2400" b="1" spc="150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開発部との連携</a:t>
            </a:r>
            <a:endParaRPr kumimoji="1" lang="en-US" altLang="ja-JP" sz="2400" b="1" spc="150">
              <a:solidFill>
                <a:srgbClr val="1A96F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ここに詳細説明が入ります。ここに詳細説明が入ります。ここに詳細説明が入ります。</a:t>
            </a:r>
            <a:endParaRPr kumimoji="1" lang="en-US" altLang="ja-JP" sz="2000" b="1">
              <a:solidFill>
                <a:schemeClr val="tx1">
                  <a:lumMod val="85000"/>
                  <a:lumOff val="1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A6CD3A6C-A69C-2339-8FC0-687759311BB2}"/>
              </a:ext>
            </a:extLst>
          </p:cNvPr>
          <p:cNvSpPr/>
          <p:nvPr/>
        </p:nvSpPr>
        <p:spPr>
          <a:xfrm>
            <a:off x="6337874" y="4653503"/>
            <a:ext cx="5413139" cy="153845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2400" b="1" spc="150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担当者の専門性向上</a:t>
            </a:r>
            <a:endParaRPr kumimoji="1" lang="en-US" altLang="ja-JP" sz="2400" b="1" spc="150">
              <a:solidFill>
                <a:srgbClr val="1A96F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ここに詳細説明が入ります。ここに詳細説明が入ります。ここに詳細説明が入ります。</a:t>
            </a:r>
            <a:endParaRPr kumimoji="1" lang="en-US" altLang="ja-JP" sz="2000" b="1">
              <a:solidFill>
                <a:schemeClr val="tx1">
                  <a:lumMod val="85000"/>
                  <a:lumOff val="1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B7A20347-3037-04F7-339A-FF7026307898}"/>
              </a:ext>
            </a:extLst>
          </p:cNvPr>
          <p:cNvSpPr/>
          <p:nvPr/>
        </p:nvSpPr>
        <p:spPr>
          <a:xfrm>
            <a:off x="304429" y="2330915"/>
            <a:ext cx="11444658" cy="4426085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04D6C639-CF3E-E9DC-0940-862900F7D73C}"/>
              </a:ext>
            </a:extLst>
          </p:cNvPr>
          <p:cNvSpPr/>
          <p:nvPr/>
        </p:nvSpPr>
        <p:spPr>
          <a:xfrm>
            <a:off x="3494384" y="3885742"/>
            <a:ext cx="5127216" cy="9854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ここには戦略の詳細説明や図解などを載せる</a:t>
            </a:r>
          </a:p>
        </p:txBody>
      </p:sp>
    </p:spTree>
    <p:extLst>
      <p:ext uri="{BB962C8B-B14F-4D97-AF65-F5344CB8AC3E}">
        <p14:creationId xmlns:p14="http://schemas.microsoft.com/office/powerpoint/2010/main" val="3417152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40838-4FC5-F3D6-7BA7-CEBFC9FA2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B79942-B3D3-2E49-E8A6-4B5E6237E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戦略の詳細（</a:t>
            </a:r>
            <a:r>
              <a:rPr lang="ja-JP" altLang="en-US"/>
              <a:t>定量</a:t>
            </a:r>
            <a:r>
              <a:rPr kumimoji="1" lang="en-US" altLang="ja-JP" err="1"/>
              <a:t>ver</a:t>
            </a:r>
            <a:r>
              <a:rPr kumimoji="1" lang="ja-JP" altLang="en-US"/>
              <a:t>）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E82916-692E-0437-18AA-50D38F5DE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9D02787-19AF-7907-FECD-3075595C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27B13F1E-F807-4F66-F8D3-039DDFE9239C}"/>
              </a:ext>
            </a:extLst>
          </p:cNvPr>
          <p:cNvSpPr/>
          <p:nvPr/>
        </p:nvSpPr>
        <p:spPr>
          <a:xfrm>
            <a:off x="442912" y="1162503"/>
            <a:ext cx="3559194" cy="24718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3998" rtlCol="0" anchor="ctr"/>
          <a:lstStyle/>
          <a:p>
            <a:pPr algn="ctr"/>
            <a:r>
              <a:rPr kumimoji="1" lang="en-US" altLang="ja-JP" sz="4800" b="1" dirty="0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00,000</a:t>
            </a:r>
            <a:r>
              <a:rPr kumimoji="1" lang="ja-JP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百万円</a:t>
            </a: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7EC4A5B2-4BAC-985E-920D-F7A92C513DA8}"/>
              </a:ext>
            </a:extLst>
          </p:cNvPr>
          <p:cNvSpPr/>
          <p:nvPr/>
        </p:nvSpPr>
        <p:spPr>
          <a:xfrm>
            <a:off x="442911" y="3944787"/>
            <a:ext cx="3559194" cy="24718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3998" rtlCol="0" anchor="ctr"/>
          <a:lstStyle/>
          <a:p>
            <a:pPr algn="ctr"/>
            <a:r>
              <a:rPr kumimoji="1" lang="en-US" altLang="ja-JP" sz="4800" b="1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000</a:t>
            </a:r>
            <a:endParaRPr kumimoji="1" lang="ja-JP" altLang="en-US" sz="48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BFD0F461-E910-CA69-126F-A22A3FBED5C6}"/>
              </a:ext>
            </a:extLst>
          </p:cNvPr>
          <p:cNvSpPr/>
          <p:nvPr/>
        </p:nvSpPr>
        <p:spPr>
          <a:xfrm>
            <a:off x="4332019" y="3944787"/>
            <a:ext cx="3559194" cy="24718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3998" rtlCol="0" anchor="ctr"/>
          <a:lstStyle/>
          <a:p>
            <a:pPr algn="ctr"/>
            <a:r>
              <a:rPr kumimoji="1" lang="en-US" altLang="ja-JP" sz="4800" b="1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000</a:t>
            </a:r>
            <a:endParaRPr kumimoji="1" lang="ja-JP" altLang="en-US" sz="48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D1817613-713A-946E-29B7-D71B7AD4342B}"/>
              </a:ext>
            </a:extLst>
          </p:cNvPr>
          <p:cNvSpPr/>
          <p:nvPr/>
        </p:nvSpPr>
        <p:spPr>
          <a:xfrm>
            <a:off x="8221128" y="3944787"/>
            <a:ext cx="3559194" cy="24718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3998" rtlCol="0" anchor="ctr"/>
          <a:lstStyle/>
          <a:p>
            <a:pPr algn="ctr"/>
            <a:r>
              <a:rPr kumimoji="1" lang="en-US" altLang="ja-JP" sz="4800" b="1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000</a:t>
            </a:r>
            <a:endParaRPr kumimoji="1" lang="ja-JP" altLang="en-US" sz="48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44DCD4CE-D821-5AD9-DECD-106489158B5A}"/>
              </a:ext>
            </a:extLst>
          </p:cNvPr>
          <p:cNvSpPr/>
          <p:nvPr/>
        </p:nvSpPr>
        <p:spPr>
          <a:xfrm>
            <a:off x="442911" y="3925965"/>
            <a:ext cx="3559194" cy="73747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〇〇〇（</a:t>
            </a:r>
            <a:r>
              <a:rPr kumimoji="1" lang="en-US" altLang="ja-JP" b="1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KPI①</a:t>
            </a:r>
            <a:r>
              <a:rPr kumimoji="1" lang="ja-JP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）</a:t>
            </a:r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5C44DBCC-10A1-0E55-AF94-75D275A0574F}"/>
              </a:ext>
            </a:extLst>
          </p:cNvPr>
          <p:cNvSpPr/>
          <p:nvPr/>
        </p:nvSpPr>
        <p:spPr>
          <a:xfrm>
            <a:off x="4332019" y="3925965"/>
            <a:ext cx="3559194" cy="73747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〇〇〇（</a:t>
            </a:r>
            <a:r>
              <a:rPr kumimoji="1" lang="en-US" altLang="ja-JP" b="1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KPI②</a:t>
            </a:r>
            <a:r>
              <a:rPr kumimoji="1" lang="ja-JP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）</a:t>
            </a:r>
          </a:p>
        </p:txBody>
      </p:sp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C48FB8C7-BCC8-2FDB-3844-02AAF89BBB18}"/>
              </a:ext>
            </a:extLst>
          </p:cNvPr>
          <p:cNvSpPr/>
          <p:nvPr/>
        </p:nvSpPr>
        <p:spPr>
          <a:xfrm>
            <a:off x="8221126" y="3925965"/>
            <a:ext cx="3559194" cy="73747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〇〇〇（</a:t>
            </a:r>
            <a:r>
              <a:rPr kumimoji="1" lang="en-US" altLang="ja-JP" b="1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KPI③</a:t>
            </a:r>
            <a:r>
              <a:rPr kumimoji="1" lang="ja-JP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）</a:t>
            </a:r>
          </a:p>
        </p:txBody>
      </p:sp>
      <p:sp>
        <p:nvSpPr>
          <p:cNvPr id="22" name="角丸四角形 21">
            <a:extLst>
              <a:ext uri="{FF2B5EF4-FFF2-40B4-BE49-F238E27FC236}">
                <a16:creationId xmlns:a16="http://schemas.microsoft.com/office/drawing/2014/main" id="{A9F34C7F-91C9-3CC4-93EA-CCAB7D35C37F}"/>
              </a:ext>
            </a:extLst>
          </p:cNvPr>
          <p:cNvSpPr/>
          <p:nvPr/>
        </p:nvSpPr>
        <p:spPr>
          <a:xfrm>
            <a:off x="4332019" y="1185998"/>
            <a:ext cx="3559194" cy="24718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3998" rtlCol="0" anchor="ctr"/>
          <a:lstStyle/>
          <a:p>
            <a:pPr algn="ctr"/>
            <a:r>
              <a:rPr kumimoji="1" lang="en-US" altLang="ja-JP" sz="4800" b="1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000</a:t>
            </a:r>
            <a:r>
              <a:rPr kumimoji="1" lang="ja-JP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百万円</a:t>
            </a:r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96CF4CD5-5A61-854A-5255-A839C55FE197}"/>
              </a:ext>
            </a:extLst>
          </p:cNvPr>
          <p:cNvSpPr/>
          <p:nvPr/>
        </p:nvSpPr>
        <p:spPr>
          <a:xfrm>
            <a:off x="8221126" y="1178504"/>
            <a:ext cx="3559194" cy="24718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3998" rtlCol="0" anchor="ctr"/>
          <a:lstStyle/>
          <a:p>
            <a:pPr algn="ctr"/>
            <a:r>
              <a:rPr kumimoji="1" lang="en-US" altLang="ja-JP" sz="4800" b="1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000</a:t>
            </a:r>
            <a:r>
              <a:rPr kumimoji="1" lang="ja-JP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百万円</a:t>
            </a: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C6415175-BC45-8D3A-732D-D946C34B13A4}"/>
              </a:ext>
            </a:extLst>
          </p:cNvPr>
          <p:cNvSpPr/>
          <p:nvPr/>
        </p:nvSpPr>
        <p:spPr>
          <a:xfrm>
            <a:off x="442911" y="1162503"/>
            <a:ext cx="3559194" cy="68117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売上高</a:t>
            </a:r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45CF74F9-7A18-9797-46FB-369257562E9D}"/>
              </a:ext>
            </a:extLst>
          </p:cNvPr>
          <p:cNvSpPr/>
          <p:nvPr/>
        </p:nvSpPr>
        <p:spPr>
          <a:xfrm>
            <a:off x="4332019" y="1162503"/>
            <a:ext cx="3559194" cy="68117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営業利益</a:t>
            </a:r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8568C04A-947F-48BF-5EFB-589B0E015E52}"/>
              </a:ext>
            </a:extLst>
          </p:cNvPr>
          <p:cNvSpPr/>
          <p:nvPr/>
        </p:nvSpPr>
        <p:spPr>
          <a:xfrm>
            <a:off x="8221126" y="1162503"/>
            <a:ext cx="3559194" cy="68117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当期純利益</a:t>
            </a:r>
          </a:p>
        </p:txBody>
      </p:sp>
    </p:spTree>
    <p:extLst>
      <p:ext uri="{BB962C8B-B14F-4D97-AF65-F5344CB8AC3E}">
        <p14:creationId xmlns:p14="http://schemas.microsoft.com/office/powerpoint/2010/main" val="166262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AB99B-D92D-4347-F74B-0FDD0DD26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BCB028-17F6-9199-C2DE-CD12275A0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事業別戦略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F8D7BB-FB1F-8AA4-E3E4-B7F707F9B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E5D83D8-9AD5-473B-4C87-27B08B73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843BA408-FCD3-87D6-9425-6DABCCB5368E}"/>
              </a:ext>
            </a:extLst>
          </p:cNvPr>
          <p:cNvSpPr/>
          <p:nvPr/>
        </p:nvSpPr>
        <p:spPr>
          <a:xfrm>
            <a:off x="9349833" y="4624251"/>
            <a:ext cx="2393404" cy="17924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1A96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>
              <a:spcBef>
                <a:spcPts val="600"/>
              </a:spcBef>
            </a:pPr>
            <a:r>
              <a:rPr lang="ja-JP" altLang="en-US" sz="1600" b="1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◯◯による◯◯</a:t>
            </a:r>
            <a:endParaRPr lang="en-US" altLang="ja-JP" sz="1600" b="1">
              <a:solidFill>
                <a:srgbClr val="1A96F0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  <a:sym typeface="Noto Sans JP"/>
            </a:endParaRPr>
          </a:p>
          <a:p>
            <a:pPr>
              <a:spcBef>
                <a:spcPts val="600"/>
              </a:spcBef>
            </a:pP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詳細説明や</a:t>
            </a:r>
            <a:r>
              <a:rPr lang="en-US" altLang="ja-JP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KPI</a:t>
            </a: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などを記載。</a:t>
            </a:r>
            <a:br>
              <a:rPr lang="en-US" altLang="ja-JP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</a:b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詳細説明や</a:t>
            </a:r>
            <a:r>
              <a:rPr lang="en-US" altLang="ja-JP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KPI</a:t>
            </a: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などを記載。</a:t>
            </a:r>
            <a:br>
              <a:rPr lang="en-US" altLang="ja-JP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</a:b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詳細説明や</a:t>
            </a:r>
            <a:r>
              <a:rPr lang="en-US" altLang="ja-JP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KPI</a:t>
            </a: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などを記載。</a:t>
            </a:r>
            <a:endParaRPr lang="ja-JP" altLang="en-US" sz="12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  <a:sym typeface="Poppins"/>
            </a:endParaRP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1C778071-D91A-EFC1-B7E5-3F4002E49340}"/>
              </a:ext>
            </a:extLst>
          </p:cNvPr>
          <p:cNvSpPr/>
          <p:nvPr/>
        </p:nvSpPr>
        <p:spPr>
          <a:xfrm>
            <a:off x="4333695" y="1160463"/>
            <a:ext cx="7415391" cy="139418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Poppins"/>
              </a:rPr>
              <a:t>背景</a:t>
            </a:r>
          </a:p>
          <a:p>
            <a:pPr>
              <a:spcBef>
                <a:spcPts val="600"/>
              </a:spcBef>
            </a:pPr>
            <a:r>
              <a:rPr lang="ja-JP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戦略の背景となる外部環境などをここに記載。</a:t>
            </a:r>
            <a:br>
              <a:rPr lang="en-US" altLang="ja-JP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</a:br>
            <a:r>
              <a:rPr lang="ja-JP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戦略の背景となる外部環境などをここに記載。</a:t>
            </a:r>
          </a:p>
        </p:txBody>
      </p: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4A680825-0041-573D-AC1F-C2AA3E391BB9}"/>
              </a:ext>
            </a:extLst>
          </p:cNvPr>
          <p:cNvSpPr/>
          <p:nvPr/>
        </p:nvSpPr>
        <p:spPr>
          <a:xfrm>
            <a:off x="4333695" y="2681426"/>
            <a:ext cx="7415391" cy="1394185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◯◯事業の取り組み</a:t>
            </a:r>
            <a:endParaRPr lang="en-US" altLang="ja-JP" sz="1400" b="1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  <a:sym typeface="Poppins"/>
            </a:endParaRPr>
          </a:p>
          <a:p>
            <a:pPr>
              <a:spcBef>
                <a:spcPts val="600"/>
              </a:spcBef>
            </a:pPr>
            <a:r>
              <a:rPr lang="ja-JP" altLang="en-US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その事業の戦略や取り組みの詳細をここに記載。</a:t>
            </a:r>
            <a:br>
              <a:rPr lang="en-US" altLang="ja-JP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</a:br>
            <a:r>
              <a:rPr lang="ja-JP" altLang="en-US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その事業の戦略や取り組みの詳細をここに記載。</a:t>
            </a:r>
          </a:p>
        </p:txBody>
      </p: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73D41F6E-0024-E36A-09AE-3AF23CE696D0}"/>
              </a:ext>
            </a:extLst>
          </p:cNvPr>
          <p:cNvSpPr/>
          <p:nvPr/>
        </p:nvSpPr>
        <p:spPr>
          <a:xfrm>
            <a:off x="4333695" y="4196719"/>
            <a:ext cx="7415391" cy="401408"/>
          </a:xfrm>
          <a:prstGeom prst="roundRect">
            <a:avLst>
              <a:gd name="adj" fmla="val 0"/>
            </a:avLst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取り組みの詳細</a:t>
            </a:r>
            <a:endParaRPr lang="en-US" altLang="ja-JP" sz="14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  <a:sym typeface="Poppins"/>
            </a:endParaRPr>
          </a:p>
        </p:txBody>
      </p:sp>
      <p:sp>
        <p:nvSpPr>
          <p:cNvPr id="26" name="角丸四角形 25">
            <a:extLst>
              <a:ext uri="{FF2B5EF4-FFF2-40B4-BE49-F238E27FC236}">
                <a16:creationId xmlns:a16="http://schemas.microsoft.com/office/drawing/2014/main" id="{1B8E2C5D-653A-1B9A-5356-14788A65C406}"/>
              </a:ext>
            </a:extLst>
          </p:cNvPr>
          <p:cNvSpPr/>
          <p:nvPr/>
        </p:nvSpPr>
        <p:spPr>
          <a:xfrm>
            <a:off x="4333695" y="4624251"/>
            <a:ext cx="2393404" cy="17924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1A96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>
              <a:spcBef>
                <a:spcPts val="600"/>
              </a:spcBef>
            </a:pPr>
            <a:r>
              <a:rPr lang="ja-JP" altLang="en-US" sz="1600" b="1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◯◯による◯◯</a:t>
            </a:r>
            <a:endParaRPr lang="en-US" altLang="ja-JP" sz="1600" b="1">
              <a:solidFill>
                <a:srgbClr val="1A96F0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  <a:sym typeface="Noto Sans JP"/>
            </a:endParaRPr>
          </a:p>
          <a:p>
            <a:pPr>
              <a:spcBef>
                <a:spcPts val="600"/>
              </a:spcBef>
            </a:pP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詳細説明や</a:t>
            </a:r>
            <a:r>
              <a:rPr lang="en-US" altLang="ja-JP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KPI</a:t>
            </a: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などを記載。</a:t>
            </a:r>
            <a:br>
              <a:rPr lang="en-US" altLang="ja-JP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</a:b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詳細説明や</a:t>
            </a:r>
            <a:r>
              <a:rPr lang="en-US" altLang="ja-JP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KPI</a:t>
            </a: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などを記載。</a:t>
            </a:r>
            <a:br>
              <a:rPr lang="en-US" altLang="ja-JP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</a:b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詳細説明や</a:t>
            </a:r>
            <a:r>
              <a:rPr lang="en-US" altLang="ja-JP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KPI</a:t>
            </a: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などを記載。</a:t>
            </a:r>
            <a:endParaRPr lang="ja-JP" altLang="en-US" sz="12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  <a:sym typeface="Poppins"/>
            </a:endParaRPr>
          </a:p>
        </p:txBody>
      </p:sp>
      <p:sp>
        <p:nvSpPr>
          <p:cNvPr id="27" name="角丸四角形 26">
            <a:extLst>
              <a:ext uri="{FF2B5EF4-FFF2-40B4-BE49-F238E27FC236}">
                <a16:creationId xmlns:a16="http://schemas.microsoft.com/office/drawing/2014/main" id="{1C02113F-192F-E842-DAC5-0D6AF470195D}"/>
              </a:ext>
            </a:extLst>
          </p:cNvPr>
          <p:cNvSpPr/>
          <p:nvPr/>
        </p:nvSpPr>
        <p:spPr>
          <a:xfrm>
            <a:off x="6841764" y="4624251"/>
            <a:ext cx="2393404" cy="17924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1A96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>
              <a:spcBef>
                <a:spcPts val="600"/>
              </a:spcBef>
            </a:pPr>
            <a:r>
              <a:rPr lang="ja-JP" altLang="en-US" sz="1600" b="1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◯◯による◯◯</a:t>
            </a:r>
            <a:endParaRPr lang="en-US" altLang="ja-JP" sz="1600" b="1">
              <a:solidFill>
                <a:srgbClr val="1A96F0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  <a:sym typeface="Noto Sans JP"/>
            </a:endParaRPr>
          </a:p>
          <a:p>
            <a:pPr>
              <a:spcBef>
                <a:spcPts val="600"/>
              </a:spcBef>
            </a:pP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詳細説明や</a:t>
            </a:r>
            <a:r>
              <a:rPr lang="en-US" altLang="ja-JP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KPI</a:t>
            </a: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などを記載。</a:t>
            </a:r>
            <a:br>
              <a:rPr lang="en-US" altLang="ja-JP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</a:b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詳細説明や</a:t>
            </a:r>
            <a:r>
              <a:rPr lang="en-US" altLang="ja-JP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KPI</a:t>
            </a: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などを記載。</a:t>
            </a:r>
            <a:br>
              <a:rPr lang="en-US" altLang="ja-JP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</a:b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詳細説明や</a:t>
            </a:r>
            <a:r>
              <a:rPr lang="en-US" altLang="ja-JP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KPI</a:t>
            </a: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  <a:sym typeface="Noto Sans JP"/>
              </a:rPr>
              <a:t>などを記載。</a:t>
            </a:r>
            <a:endParaRPr lang="ja-JP" altLang="en-US" sz="12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  <a:sym typeface="Poppins"/>
            </a:endParaRPr>
          </a:p>
        </p:txBody>
      </p:sp>
      <p:pic>
        <p:nvPicPr>
          <p:cNvPr id="29" name="図 2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ACFC9ED-89E2-9597-FD8D-FA73B3A14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8782" r="24027"/>
          <a:stretch/>
        </p:blipFill>
        <p:spPr>
          <a:xfrm>
            <a:off x="442913" y="1160464"/>
            <a:ext cx="3720666" cy="5256211"/>
          </a:xfrm>
          <a:prstGeom prst="rect">
            <a:avLst/>
          </a:prstGeom>
        </p:spPr>
      </p:pic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C0B95D5D-39FB-D400-E9BF-582148B236EC}"/>
              </a:ext>
            </a:extLst>
          </p:cNvPr>
          <p:cNvSpPr/>
          <p:nvPr/>
        </p:nvSpPr>
        <p:spPr>
          <a:xfrm>
            <a:off x="687594" y="3500983"/>
            <a:ext cx="3231304" cy="57517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事業のロゴや</a:t>
            </a:r>
            <a:endParaRPr kumimoji="1" lang="en-US" altLang="ja-JP" sz="14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その事業が連想できる画像などを挿入</a:t>
            </a:r>
          </a:p>
        </p:txBody>
      </p:sp>
    </p:spTree>
    <p:extLst>
      <p:ext uri="{BB962C8B-B14F-4D97-AF65-F5344CB8AC3E}">
        <p14:creationId xmlns:p14="http://schemas.microsoft.com/office/powerpoint/2010/main" val="2242437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F0A62B4-21B1-0561-DBE2-F1F0D0F4C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Cone Inc.</a:t>
            </a:r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BD5D6F9-00FA-B275-F1F7-E9DA7077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FDDEEC9D-BDA3-1A02-C6C8-ABDD22FAACDF}"/>
              </a:ext>
            </a:extLst>
          </p:cNvPr>
          <p:cNvSpPr/>
          <p:nvPr/>
        </p:nvSpPr>
        <p:spPr>
          <a:xfrm>
            <a:off x="3152331" y="3308605"/>
            <a:ext cx="240790" cy="240790"/>
          </a:xfrm>
          <a:prstGeom prst="ellipse">
            <a:avLst/>
          </a:prstGeom>
          <a:solidFill>
            <a:schemeClr val="bg1"/>
          </a:solidFill>
          <a:ln w="28575">
            <a:solidFill>
              <a:srgbClr val="1A96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D8E15B8-A819-A941-BA9F-13942A36228C}"/>
              </a:ext>
            </a:extLst>
          </p:cNvPr>
          <p:cNvCxnSpPr>
            <a:cxnSpLocks/>
          </p:cNvCxnSpPr>
          <p:nvPr/>
        </p:nvCxnSpPr>
        <p:spPr>
          <a:xfrm>
            <a:off x="3405161" y="3429000"/>
            <a:ext cx="327899" cy="0"/>
          </a:xfrm>
          <a:prstGeom prst="line">
            <a:avLst/>
          </a:prstGeom>
          <a:ln w="28575">
            <a:solidFill>
              <a:srgbClr val="1A9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0A53156D-B820-0C53-A216-3600D3A2F958}"/>
              </a:ext>
            </a:extLst>
          </p:cNvPr>
          <p:cNvSpPr/>
          <p:nvPr/>
        </p:nvSpPr>
        <p:spPr>
          <a:xfrm>
            <a:off x="4238368" y="2971800"/>
            <a:ext cx="7618669" cy="91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4800" b="1" spc="300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APPENDIX</a:t>
            </a:r>
            <a:endParaRPr kumimoji="1" lang="ja-JP" altLang="en-US" sz="4800" b="1" spc="300">
              <a:solidFill>
                <a:srgbClr val="1A96F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4615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23">
            <a:extLst>
              <a:ext uri="{FF2B5EF4-FFF2-40B4-BE49-F238E27FC236}">
                <a16:creationId xmlns:a16="http://schemas.microsoft.com/office/drawing/2014/main" id="{7E176A86-614A-3A7E-C3AE-2601B3BD86AE}"/>
              </a:ext>
            </a:extLst>
          </p:cNvPr>
          <p:cNvSpPr/>
          <p:nvPr/>
        </p:nvSpPr>
        <p:spPr>
          <a:xfrm>
            <a:off x="441025" y="2394053"/>
            <a:ext cx="3671999" cy="4032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tlCol="0" anchor="t"/>
          <a:lstStyle/>
          <a:p>
            <a:pPr>
              <a:spcBef>
                <a:spcPts val="800"/>
              </a:spcBef>
            </a:pPr>
            <a:r>
              <a:rPr kumimoji="1" lang="ja-JP" altLang="en-US" sz="1400" b="1">
                <a:solidFill>
                  <a:srgbClr val="71AD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ここに取り組み内容を記載</a:t>
            </a:r>
          </a:p>
          <a:p>
            <a:pPr>
              <a:spcBef>
                <a:spcPts val="3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  <a:p>
            <a:pPr>
              <a:spcBef>
                <a:spcPts val="2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  <a:p>
            <a:pPr>
              <a:spcBef>
                <a:spcPts val="3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  <a:p>
            <a:pPr>
              <a:spcBef>
                <a:spcPts val="800"/>
              </a:spcBef>
            </a:pPr>
            <a:r>
              <a:rPr kumimoji="1" lang="ja-JP" altLang="en-US" sz="1400" b="1">
                <a:solidFill>
                  <a:srgbClr val="71AD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ここに取り組み内容を記載</a:t>
            </a:r>
          </a:p>
          <a:p>
            <a:pPr>
              <a:spcBef>
                <a:spcPts val="3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  <a:p>
            <a:pPr>
              <a:spcBef>
                <a:spcPts val="2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  <a:p>
            <a:pPr>
              <a:spcBef>
                <a:spcPts val="3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  <a:p>
            <a:pPr>
              <a:spcBef>
                <a:spcPts val="800"/>
              </a:spcBef>
            </a:pPr>
            <a:r>
              <a:rPr kumimoji="1" lang="ja-JP" altLang="en-US" sz="1400" b="1">
                <a:solidFill>
                  <a:srgbClr val="71AD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ここに取り組み内容を記載</a:t>
            </a:r>
          </a:p>
          <a:p>
            <a:pPr>
              <a:spcBef>
                <a:spcPts val="3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  <a:p>
            <a:pPr>
              <a:spcBef>
                <a:spcPts val="2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  <a:p>
            <a:pPr>
              <a:spcBef>
                <a:spcPts val="3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8C90038-8BEF-33D4-DDF2-D7B62D44A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ESG</a:t>
            </a:r>
            <a:r>
              <a:rPr kumimoji="1" lang="ja-JP" altLang="en-US"/>
              <a:t>・</a:t>
            </a:r>
            <a:r>
              <a:rPr kumimoji="1" lang="en-US" altLang="ja-JP"/>
              <a:t>EDGs</a:t>
            </a:r>
            <a:r>
              <a:rPr kumimoji="1" lang="ja-JP" altLang="en-US"/>
              <a:t>の取り組み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7A5851-B7C5-406F-B574-729E4542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B58B415-C7D7-FE27-C722-D03A84E2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38B9B09B-1C28-4BFA-6D04-24A43342AAF4}"/>
              </a:ext>
            </a:extLst>
          </p:cNvPr>
          <p:cNvSpPr/>
          <p:nvPr/>
        </p:nvSpPr>
        <p:spPr>
          <a:xfrm>
            <a:off x="4259263" y="2394053"/>
            <a:ext cx="3671999" cy="4032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tlCol="0" anchor="t"/>
          <a:lstStyle/>
          <a:p>
            <a:pPr>
              <a:spcBef>
                <a:spcPts val="800"/>
              </a:spcBef>
            </a:pPr>
            <a:r>
              <a:rPr kumimoji="1" lang="ja-JP" altLang="en-US" sz="1400" b="1">
                <a:solidFill>
                  <a:srgbClr val="E07A0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ここに取り組み内容を記載</a:t>
            </a:r>
          </a:p>
          <a:p>
            <a:pPr>
              <a:spcBef>
                <a:spcPts val="3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  <a:p>
            <a:pPr>
              <a:spcBef>
                <a:spcPts val="2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  <a:p>
            <a:pPr>
              <a:spcBef>
                <a:spcPts val="3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  <a:p>
            <a:pPr>
              <a:spcBef>
                <a:spcPts val="800"/>
              </a:spcBef>
            </a:pPr>
            <a:r>
              <a:rPr kumimoji="1" lang="ja-JP" altLang="en-US" sz="1400" b="1">
                <a:solidFill>
                  <a:srgbClr val="E07A0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ここに取り組み内容を記載</a:t>
            </a:r>
          </a:p>
          <a:p>
            <a:pPr>
              <a:spcBef>
                <a:spcPts val="3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  <a:p>
            <a:pPr>
              <a:spcBef>
                <a:spcPts val="2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  <a:p>
            <a:pPr>
              <a:spcBef>
                <a:spcPts val="3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  <a:p>
            <a:pPr>
              <a:spcBef>
                <a:spcPts val="800"/>
              </a:spcBef>
            </a:pPr>
            <a:r>
              <a:rPr kumimoji="1" lang="ja-JP" altLang="en-US" sz="1400" b="1">
                <a:solidFill>
                  <a:srgbClr val="E07A0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ここに取り組み内容を記載</a:t>
            </a:r>
          </a:p>
          <a:p>
            <a:pPr>
              <a:spcBef>
                <a:spcPts val="3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  <a:p>
            <a:pPr>
              <a:spcBef>
                <a:spcPts val="2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  <a:p>
            <a:pPr>
              <a:spcBef>
                <a:spcPts val="3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601F63D6-5502-358D-F18C-293B36891FEF}"/>
              </a:ext>
            </a:extLst>
          </p:cNvPr>
          <p:cNvSpPr/>
          <p:nvPr/>
        </p:nvSpPr>
        <p:spPr>
          <a:xfrm>
            <a:off x="442912" y="2074396"/>
            <a:ext cx="3672000" cy="3240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環境</a:t>
            </a: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A2147094-C7E2-ACED-164A-5F40977D4326}"/>
              </a:ext>
            </a:extLst>
          </p:cNvPr>
          <p:cNvSpPr/>
          <p:nvPr/>
        </p:nvSpPr>
        <p:spPr>
          <a:xfrm>
            <a:off x="4259262" y="2074396"/>
            <a:ext cx="3672000" cy="324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社会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24E64913-EC66-22DB-57F0-72AA2A95856F}"/>
              </a:ext>
            </a:extLst>
          </p:cNvPr>
          <p:cNvSpPr/>
          <p:nvPr/>
        </p:nvSpPr>
        <p:spPr>
          <a:xfrm>
            <a:off x="8075612" y="2074396"/>
            <a:ext cx="3672000" cy="324000"/>
          </a:xfrm>
          <a:prstGeom prst="roundRect">
            <a:avLst>
              <a:gd name="adj" fmla="val 0"/>
            </a:avLst>
          </a:prstGeom>
          <a:solidFill>
            <a:srgbClr val="004C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ガバナンス</a:t>
            </a: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DDF8CFC4-620E-BC79-F883-EA32C1A73689}"/>
              </a:ext>
            </a:extLst>
          </p:cNvPr>
          <p:cNvSpPr/>
          <p:nvPr/>
        </p:nvSpPr>
        <p:spPr>
          <a:xfrm>
            <a:off x="442912" y="1160463"/>
            <a:ext cx="11306175" cy="792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kumimoji="1" lang="en" altLang="ja-JP" b="1" spc="150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ESG</a:t>
            </a:r>
            <a:r>
              <a:rPr kumimoji="1" lang="ja-JP" altLang="en-US" b="1" spc="150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経営の実践</a:t>
            </a:r>
            <a:endParaRPr kumimoji="1" lang="en-US" altLang="ja-JP" b="1" spc="150">
              <a:solidFill>
                <a:srgbClr val="1A96F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300"/>
              </a:spcBef>
            </a:pPr>
            <a:r>
              <a:rPr kumimoji="1" lang="ja-JP" altLang="en-US" sz="1200" b="1" spc="6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事業の持続的な成長のため、環境（</a:t>
            </a:r>
            <a:r>
              <a:rPr kumimoji="1" lang="en" altLang="ja-JP" sz="1200" b="1" spc="6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Environment</a:t>
            </a:r>
            <a:r>
              <a:rPr kumimoji="1" lang="ja-JP" altLang="en" sz="1200" b="1" spc="6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）、</a:t>
            </a:r>
            <a:r>
              <a:rPr kumimoji="1" lang="ja-JP" altLang="en-US" sz="1200" b="1" spc="6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社会（</a:t>
            </a:r>
            <a:r>
              <a:rPr kumimoji="1" lang="en" altLang="ja-JP" sz="1200" b="1" spc="6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Society</a:t>
            </a:r>
            <a:r>
              <a:rPr kumimoji="1" lang="ja-JP" altLang="en" sz="1200" b="1" spc="6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）、</a:t>
            </a:r>
            <a:r>
              <a:rPr kumimoji="1" lang="ja-JP" altLang="en-US" sz="1200" b="1" spc="6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ガバナンス（</a:t>
            </a:r>
            <a:r>
              <a:rPr kumimoji="1" lang="en" altLang="ja-JP" sz="1200" b="1" spc="6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Governance</a:t>
            </a:r>
            <a:r>
              <a:rPr kumimoji="1" lang="ja-JP" altLang="en" sz="1200" b="1" spc="6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）</a:t>
            </a:r>
            <a:r>
              <a:rPr kumimoji="1" lang="ja-JP" altLang="en-US" sz="1200" b="1" spc="6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</a:t>
            </a:r>
            <a:r>
              <a:rPr kumimoji="1" lang="en-US" altLang="ja-JP" sz="1200" b="1" spc="6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kumimoji="1" lang="ja-JP" altLang="en-US" sz="1200" b="1" spc="60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つの要素を重視した経営を実践します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BF0791A9-BED3-8601-352C-2AFCA5CC9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6412" y="5930141"/>
            <a:ext cx="410400" cy="4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DDB05A14-7BCC-CCAA-98A2-E0BA5ACAE22C}"/>
              </a:ext>
            </a:extLst>
          </p:cNvPr>
          <p:cNvSpPr/>
          <p:nvPr/>
        </p:nvSpPr>
        <p:spPr>
          <a:xfrm>
            <a:off x="8077089" y="2394053"/>
            <a:ext cx="3671999" cy="4032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tlCol="0" anchor="t"/>
          <a:lstStyle/>
          <a:p>
            <a:pPr>
              <a:spcBef>
                <a:spcPts val="800"/>
              </a:spcBef>
            </a:pPr>
            <a:r>
              <a:rPr kumimoji="1" lang="ja-JP" altLang="en-US" sz="1400" b="1">
                <a:solidFill>
                  <a:srgbClr val="004C88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ここに取り組み内容を記載</a:t>
            </a:r>
          </a:p>
          <a:p>
            <a:pPr>
              <a:spcBef>
                <a:spcPts val="3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  <a:p>
            <a:pPr>
              <a:spcBef>
                <a:spcPts val="2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  <a:p>
            <a:pPr>
              <a:spcBef>
                <a:spcPts val="3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  <a:p>
            <a:pPr>
              <a:spcBef>
                <a:spcPts val="800"/>
              </a:spcBef>
            </a:pPr>
            <a:r>
              <a:rPr kumimoji="1" lang="ja-JP" altLang="en-US" sz="1400" b="1">
                <a:solidFill>
                  <a:srgbClr val="004C88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ここに取り組み内容を記載</a:t>
            </a:r>
          </a:p>
          <a:p>
            <a:pPr>
              <a:spcBef>
                <a:spcPts val="3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  <a:p>
            <a:pPr>
              <a:spcBef>
                <a:spcPts val="2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  <a:p>
            <a:pPr>
              <a:spcBef>
                <a:spcPts val="3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  <a:p>
            <a:pPr>
              <a:spcBef>
                <a:spcPts val="800"/>
              </a:spcBef>
            </a:pPr>
            <a:r>
              <a:rPr kumimoji="1" lang="ja-JP" altLang="en-US" sz="1400" b="1">
                <a:solidFill>
                  <a:srgbClr val="004C88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ここに取り組み内容を記載</a:t>
            </a:r>
          </a:p>
          <a:p>
            <a:pPr>
              <a:spcBef>
                <a:spcPts val="3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  <a:p>
            <a:pPr>
              <a:spcBef>
                <a:spcPts val="2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  <a:p>
            <a:pPr>
              <a:spcBef>
                <a:spcPts val="300"/>
              </a:spcBef>
            </a:pPr>
            <a:r>
              <a:rPr kumimoji="1"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・取り組み内容の詳細を記載</a:t>
            </a: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A2D5DB37-248D-1595-E112-AE011E77A2DB}"/>
              </a:ext>
            </a:extLst>
          </p:cNvPr>
          <p:cNvGrpSpPr/>
          <p:nvPr/>
        </p:nvGrpSpPr>
        <p:grpSpPr>
          <a:xfrm>
            <a:off x="8652776" y="5768092"/>
            <a:ext cx="2517672" cy="437077"/>
            <a:chOff x="8732871" y="5801909"/>
            <a:chExt cx="2517672" cy="437077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4012DC38-30FC-9488-655D-D02DA388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32871" y="5801909"/>
              <a:ext cx="437077" cy="437077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3A540C71-FF39-FD7C-7B15-0B8D8D498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53020" y="5801909"/>
              <a:ext cx="437077" cy="437077"/>
            </a:xfrm>
            <a:prstGeom prst="rect">
              <a:avLst/>
            </a:prstGeom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8C042973-B51B-811B-913B-B94BCE8AC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3169" y="5801909"/>
              <a:ext cx="437077" cy="437077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944CED9D-FCE0-EEAC-9A0D-575BFBCC1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93318" y="5801909"/>
              <a:ext cx="437077" cy="437077"/>
            </a:xfrm>
            <a:prstGeom prst="rect">
              <a:avLst/>
            </a:prstGeom>
          </p:spPr>
        </p:pic>
        <p:pic>
          <p:nvPicPr>
            <p:cNvPr id="31" name="図 30" descr="アイコン&#10;&#10;自動的に生成された説明">
              <a:extLst>
                <a:ext uri="{FF2B5EF4-FFF2-40B4-BE49-F238E27FC236}">
                  <a16:creationId xmlns:a16="http://schemas.microsoft.com/office/drawing/2014/main" id="{D8E4A9DF-9738-AB91-FB5A-EBB453598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13466" y="5801909"/>
              <a:ext cx="437077" cy="437077"/>
            </a:xfrm>
            <a:prstGeom prst="rect">
              <a:avLst/>
            </a:prstGeom>
          </p:spPr>
        </p:pic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711DEEA0-F5B1-159B-3957-E5D81966DF69}"/>
              </a:ext>
            </a:extLst>
          </p:cNvPr>
          <p:cNvGrpSpPr/>
          <p:nvPr/>
        </p:nvGrpSpPr>
        <p:grpSpPr>
          <a:xfrm>
            <a:off x="754942" y="5768092"/>
            <a:ext cx="3044164" cy="437077"/>
            <a:chOff x="4573180" y="6310496"/>
            <a:chExt cx="3044164" cy="437077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9B3F0030-A0F8-2B4D-8706-3A11A2976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73180" y="6310496"/>
              <a:ext cx="437077" cy="437077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CFE5CFCE-1F44-E627-D0BE-81477AD6D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94597" y="6310496"/>
              <a:ext cx="437077" cy="437077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9BA9C55E-3EA7-DE0D-4894-227961BB6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16014" y="6310496"/>
              <a:ext cx="437077" cy="437077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8FEBA6F0-6B4F-01BE-A16D-6BAF4DB07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37431" y="6310496"/>
              <a:ext cx="437077" cy="437077"/>
            </a:xfrm>
            <a:prstGeom prst="rect">
              <a:avLst/>
            </a:prstGeom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75F55BE9-1E56-29D3-2093-6072367F5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658848" y="6310496"/>
              <a:ext cx="437077" cy="437077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64A7288D-2879-785D-1F17-F8F715684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180267" y="6310496"/>
              <a:ext cx="437077" cy="437077"/>
            </a:xfrm>
            <a:prstGeom prst="rect">
              <a:avLst/>
            </a:prstGeom>
          </p:spPr>
        </p:pic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90C97D28-42DE-DCA1-831B-FDC41AF65C2C}"/>
              </a:ext>
            </a:extLst>
          </p:cNvPr>
          <p:cNvGrpSpPr/>
          <p:nvPr/>
        </p:nvGrpSpPr>
        <p:grpSpPr>
          <a:xfrm>
            <a:off x="4573180" y="5768092"/>
            <a:ext cx="3044164" cy="437077"/>
            <a:chOff x="8227515" y="5455114"/>
            <a:chExt cx="3044164" cy="437077"/>
          </a:xfrm>
        </p:grpSpPr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75317F8B-3D48-8924-44A4-E631549A5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227515" y="5455114"/>
              <a:ext cx="437077" cy="437077"/>
            </a:xfrm>
            <a:prstGeom prst="rect">
              <a:avLst/>
            </a:prstGeom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C66038C9-8670-5B6D-7C49-3ED02E74F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749250" y="5455114"/>
              <a:ext cx="437077" cy="437077"/>
            </a:xfrm>
            <a:prstGeom prst="rect">
              <a:avLst/>
            </a:prstGeom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A1C798F2-5492-F114-C3A4-B47B19632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270985" y="5455114"/>
              <a:ext cx="437077" cy="437077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A270F109-6E08-5360-AC65-2B1D3565B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792720" y="5455114"/>
              <a:ext cx="437077" cy="437077"/>
            </a:xfrm>
            <a:prstGeom prst="rect">
              <a:avLst/>
            </a:prstGeom>
          </p:spPr>
        </p:pic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CF345952-D2A2-5B61-7066-DAE123ED9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314455" y="5455114"/>
              <a:ext cx="437077" cy="437077"/>
            </a:xfrm>
            <a:prstGeom prst="rect">
              <a:avLst/>
            </a:prstGeom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2B396C8B-6A76-C334-02F8-9CD43E5F5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834602" y="5455114"/>
              <a:ext cx="437077" cy="437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86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>
            <a:extLst>
              <a:ext uri="{FF2B5EF4-FFF2-40B4-BE49-F238E27FC236}">
                <a16:creationId xmlns:a16="http://schemas.microsoft.com/office/drawing/2014/main" id="{9BE4EB70-ACD6-2955-2024-6A5B9E0C9DB9}"/>
              </a:ext>
            </a:extLst>
          </p:cNvPr>
          <p:cNvSpPr/>
          <p:nvPr/>
        </p:nvSpPr>
        <p:spPr>
          <a:xfrm>
            <a:off x="4073523" y="724255"/>
            <a:ext cx="7783513" cy="546576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>
              <a:spcBef>
                <a:spcPts val="2400"/>
              </a:spcBef>
            </a:pPr>
            <a:r>
              <a:rPr lang="ja-JP" altLang="en-US" sz="28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前中期経営計画振り返り</a:t>
            </a:r>
            <a:endParaRPr lang="en-US" altLang="ja-JP" sz="2800" b="1" spc="30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2400"/>
              </a:spcBef>
            </a:pPr>
            <a:r>
              <a:rPr lang="ja-JP" altLang="en-US" sz="28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目指す姿</a:t>
            </a:r>
            <a:endParaRPr lang="en-US" altLang="ja-JP" sz="2800" b="1" spc="30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2400"/>
              </a:spcBef>
            </a:pPr>
            <a:r>
              <a:rPr lang="ja-JP" altLang="en-US" sz="28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ロードマップ</a:t>
            </a:r>
            <a:endParaRPr lang="en-US" altLang="ja-JP" sz="2800" b="1" spc="30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2400"/>
              </a:spcBef>
            </a:pPr>
            <a:r>
              <a:rPr lang="ja-JP" altLang="en-US" sz="28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戦略の詳細</a:t>
            </a:r>
            <a:endParaRPr lang="en-US" altLang="ja-JP" sz="2800" b="1" spc="30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2400"/>
              </a:spcBef>
            </a:pPr>
            <a:r>
              <a:rPr lang="ja-JP" altLang="en-US" sz="28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事業別戦略</a:t>
            </a:r>
            <a:endParaRPr lang="en-US" altLang="ja-JP" sz="2800" b="1" spc="30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2400"/>
              </a:spcBef>
            </a:pPr>
            <a:r>
              <a:rPr lang="en-US" altLang="ja-JP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APPENDIX</a:t>
            </a:r>
            <a:endParaRPr lang="ja-JP" altLang="en-US" sz="2800" b="1" spc="30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73A798-AAB4-E04F-6A01-4D68D49A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/>
              <a:t>© Cone Inc.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A38B26-F136-7F66-1046-4BB2D235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A2DCA020-0569-D3FD-30A5-7A70FC947BDD}"/>
              </a:ext>
            </a:extLst>
          </p:cNvPr>
          <p:cNvSpPr/>
          <p:nvPr/>
        </p:nvSpPr>
        <p:spPr>
          <a:xfrm>
            <a:off x="9049348" y="1376363"/>
            <a:ext cx="1314542" cy="46588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P00</a:t>
            </a:r>
            <a:endParaRPr kumimoji="1" lang="ja-JP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B18D7E7C-99A2-A400-EF0F-53ECC611C8C6}"/>
              </a:ext>
            </a:extLst>
          </p:cNvPr>
          <p:cNvSpPr/>
          <p:nvPr/>
        </p:nvSpPr>
        <p:spPr>
          <a:xfrm>
            <a:off x="9049348" y="2113262"/>
            <a:ext cx="1314542" cy="46588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P00</a:t>
            </a:r>
            <a:endParaRPr kumimoji="1" lang="ja-JP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2CD2462C-4679-99F1-2FA5-E614C37BB0F2}"/>
              </a:ext>
            </a:extLst>
          </p:cNvPr>
          <p:cNvSpPr/>
          <p:nvPr/>
        </p:nvSpPr>
        <p:spPr>
          <a:xfrm>
            <a:off x="9049348" y="2850161"/>
            <a:ext cx="1314542" cy="46588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P00</a:t>
            </a:r>
            <a:endParaRPr kumimoji="1" lang="ja-JP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E3C54BBD-E0DE-2DC5-83ED-41D1EC0DEA46}"/>
              </a:ext>
            </a:extLst>
          </p:cNvPr>
          <p:cNvSpPr/>
          <p:nvPr/>
        </p:nvSpPr>
        <p:spPr>
          <a:xfrm>
            <a:off x="9049348" y="3587060"/>
            <a:ext cx="1314542" cy="46588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P00</a:t>
            </a:r>
            <a:endParaRPr kumimoji="1" lang="ja-JP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C14CA78F-1A8E-2722-5940-BFEFFE7A4157}"/>
              </a:ext>
            </a:extLst>
          </p:cNvPr>
          <p:cNvSpPr/>
          <p:nvPr/>
        </p:nvSpPr>
        <p:spPr>
          <a:xfrm>
            <a:off x="9049348" y="4323959"/>
            <a:ext cx="1314542" cy="46588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P00</a:t>
            </a:r>
            <a:endParaRPr kumimoji="1" lang="ja-JP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1F81B5AB-8B9E-2CA3-37F5-384FE0174926}"/>
              </a:ext>
            </a:extLst>
          </p:cNvPr>
          <p:cNvSpPr/>
          <p:nvPr/>
        </p:nvSpPr>
        <p:spPr>
          <a:xfrm>
            <a:off x="9049348" y="5060856"/>
            <a:ext cx="1314542" cy="46588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P00</a:t>
            </a:r>
            <a:endParaRPr kumimoji="1" lang="ja-JP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890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A14FB-D443-5DD1-2888-78EF2F6AF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ドーナツ 7">
            <a:extLst>
              <a:ext uri="{FF2B5EF4-FFF2-40B4-BE49-F238E27FC236}">
                <a16:creationId xmlns:a16="http://schemas.microsoft.com/office/drawing/2014/main" id="{4ADF4213-92CC-736F-B348-6C429A52DDA7}"/>
              </a:ext>
            </a:extLst>
          </p:cNvPr>
          <p:cNvSpPr/>
          <p:nvPr/>
        </p:nvSpPr>
        <p:spPr>
          <a:xfrm>
            <a:off x="5608924" y="3134052"/>
            <a:ext cx="831273" cy="831273"/>
          </a:xfrm>
          <a:prstGeom prst="donut">
            <a:avLst>
              <a:gd name="adj" fmla="val 18533"/>
            </a:avLst>
          </a:prstGeom>
          <a:solidFill>
            <a:srgbClr val="1A96F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99A3D848-F310-5DF6-649C-F32E02054326}"/>
              </a:ext>
            </a:extLst>
          </p:cNvPr>
          <p:cNvSpPr/>
          <p:nvPr/>
        </p:nvSpPr>
        <p:spPr>
          <a:xfrm>
            <a:off x="5542424" y="4315751"/>
            <a:ext cx="964277" cy="831273"/>
          </a:xfrm>
          <a:custGeom>
            <a:avLst/>
            <a:gdLst>
              <a:gd name="connsiteX0" fmla="*/ 438308 w 876615"/>
              <a:gd name="connsiteY0" fmla="*/ 0 h 755703"/>
              <a:gd name="connsiteX1" fmla="*/ 876615 w 876615"/>
              <a:gd name="connsiteY1" fmla="*/ 755703 h 755703"/>
              <a:gd name="connsiteX2" fmla="*/ 0 w 876615"/>
              <a:gd name="connsiteY2" fmla="*/ 755703 h 755703"/>
              <a:gd name="connsiteX3" fmla="*/ 438308 w 876615"/>
              <a:gd name="connsiteY3" fmla="*/ 0 h 755703"/>
              <a:gd name="connsiteX4" fmla="*/ 438308 w 876615"/>
              <a:gd name="connsiteY4" fmla="*/ 185778 h 755703"/>
              <a:gd name="connsiteX5" fmla="*/ 166153 w 876615"/>
              <a:gd name="connsiteY5" fmla="*/ 655010 h 755703"/>
              <a:gd name="connsiteX6" fmla="*/ 710462 w 876615"/>
              <a:gd name="connsiteY6" fmla="*/ 655010 h 755703"/>
              <a:gd name="connsiteX7" fmla="*/ 438308 w 876615"/>
              <a:gd name="connsiteY7" fmla="*/ 185778 h 75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6615" h="755703">
                <a:moveTo>
                  <a:pt x="438308" y="0"/>
                </a:moveTo>
                <a:lnTo>
                  <a:pt x="876615" y="755703"/>
                </a:lnTo>
                <a:lnTo>
                  <a:pt x="0" y="755703"/>
                </a:lnTo>
                <a:lnTo>
                  <a:pt x="438308" y="0"/>
                </a:lnTo>
                <a:close/>
                <a:moveTo>
                  <a:pt x="438308" y="185778"/>
                </a:moveTo>
                <a:lnTo>
                  <a:pt x="166153" y="655010"/>
                </a:lnTo>
                <a:lnTo>
                  <a:pt x="710462" y="655010"/>
                </a:lnTo>
                <a:lnTo>
                  <a:pt x="438308" y="1857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5" name="十字形 14">
            <a:extLst>
              <a:ext uri="{FF2B5EF4-FFF2-40B4-BE49-F238E27FC236}">
                <a16:creationId xmlns:a16="http://schemas.microsoft.com/office/drawing/2014/main" id="{AED342A7-19F8-1D98-D6DD-2804C48D06C4}"/>
              </a:ext>
            </a:extLst>
          </p:cNvPr>
          <p:cNvSpPr/>
          <p:nvPr/>
        </p:nvSpPr>
        <p:spPr>
          <a:xfrm rot="2700069">
            <a:off x="5521641" y="5388868"/>
            <a:ext cx="1005840" cy="1005840"/>
          </a:xfrm>
          <a:prstGeom prst="plus">
            <a:avLst>
              <a:gd name="adj" fmla="val 41114"/>
            </a:avLst>
          </a:prstGeom>
          <a:solidFill>
            <a:schemeClr val="tx1">
              <a:lumMod val="50000"/>
              <a:lumOff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28FF532-A4C0-5398-847F-A71DAC16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前中期経営計画振り返り（定性目標</a:t>
            </a:r>
            <a:r>
              <a:rPr kumimoji="1" lang="en-US" altLang="ja-JP" dirty="0" err="1"/>
              <a:t>ver</a:t>
            </a:r>
            <a:r>
              <a:rPr kumimoji="1" lang="ja-JP" altLang="en-US"/>
              <a:t>）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9A4CE1-36ED-7B01-0064-0F186B85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9175458-2479-2B0C-3429-419B2775E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1D9F15-3925-D47A-9FD2-05D05C4C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59" y="1161028"/>
            <a:ext cx="11272482" cy="829816"/>
          </a:xfrm>
        </p:spPr>
        <p:txBody>
          <a:bodyPr anchor="ctr"/>
          <a:lstStyle/>
          <a:p>
            <a:pPr algn="ctr"/>
            <a:r>
              <a:rPr lang="en-US" altLang="ja-JP"/>
              <a:t>〜〜〜</a:t>
            </a:r>
            <a:r>
              <a:rPr lang="ja-JP" altLang="en-US"/>
              <a:t>及び</a:t>
            </a:r>
            <a:r>
              <a:rPr lang="en-US" altLang="ja-JP"/>
              <a:t>〜〜〜</a:t>
            </a:r>
            <a:r>
              <a:rPr lang="ja-JP" altLang="en-US"/>
              <a:t>の増収で、売上目標を大幅に達成</a:t>
            </a:r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D396016D-2A51-08B5-FC93-1FC3B18C2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327085"/>
              </p:ext>
            </p:extLst>
          </p:nvPr>
        </p:nvGraphicFramePr>
        <p:xfrm>
          <a:off x="459758" y="2168525"/>
          <a:ext cx="11289330" cy="424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3110">
                  <a:extLst>
                    <a:ext uri="{9D8B030D-6E8A-4147-A177-3AD203B41FA5}">
                      <a16:colId xmlns:a16="http://schemas.microsoft.com/office/drawing/2014/main" val="1196665096"/>
                    </a:ext>
                  </a:extLst>
                </a:gridCol>
                <a:gridCol w="3763110">
                  <a:extLst>
                    <a:ext uri="{9D8B030D-6E8A-4147-A177-3AD203B41FA5}">
                      <a16:colId xmlns:a16="http://schemas.microsoft.com/office/drawing/2014/main" val="676172402"/>
                    </a:ext>
                  </a:extLst>
                </a:gridCol>
                <a:gridCol w="3763110">
                  <a:extLst>
                    <a:ext uri="{9D8B030D-6E8A-4147-A177-3AD203B41FA5}">
                      <a16:colId xmlns:a16="http://schemas.microsoft.com/office/drawing/2014/main" val="2910157154"/>
                    </a:ext>
                  </a:extLst>
                </a:gridCol>
              </a:tblGrid>
              <a:tr h="80008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kumimoji="1" lang="en-US" altLang="ja-JP" sz="1600" b="1" i="0">
                          <a:solidFill>
                            <a:schemeClr val="bg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2023</a:t>
                      </a:r>
                      <a:r>
                        <a:rPr kumimoji="1" lang="ja-JP" altLang="en-US" sz="1600" b="1" i="0">
                          <a:solidFill>
                            <a:schemeClr val="bg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年度</a:t>
                      </a:r>
                      <a:endParaRPr kumimoji="1" lang="en-US" altLang="ja-JP" b="1" i="0">
                        <a:solidFill>
                          <a:schemeClr val="bg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kumimoji="1" lang="ja-JP" altLang="en-US" sz="2000" b="1" i="0">
                          <a:solidFill>
                            <a:schemeClr val="bg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前中期経営計画目標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kumimoji="1" lang="en-US" altLang="ja-JP" sz="1600" b="1" i="0">
                          <a:solidFill>
                            <a:schemeClr val="bg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2023</a:t>
                      </a:r>
                      <a:r>
                        <a:rPr kumimoji="1" lang="ja-JP" altLang="en-US" sz="1600" b="1" i="0">
                          <a:solidFill>
                            <a:schemeClr val="bg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年度</a:t>
                      </a:r>
                      <a:endParaRPr kumimoji="1" lang="en-US" altLang="ja-JP" sz="1600" b="1" i="0">
                        <a:solidFill>
                          <a:schemeClr val="bg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kumimoji="1" lang="ja-JP" altLang="en-US" sz="2000" b="1" i="0">
                          <a:solidFill>
                            <a:schemeClr val="bg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実績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kumimoji="1" lang="ja-JP" altLang="en-US" sz="2000" b="1" i="0">
                          <a:solidFill>
                            <a:schemeClr val="bg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課題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646796"/>
                  </a:ext>
                </a:extLst>
              </a:tr>
              <a:tr h="11493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◯◯◯と◯◯◯による</a:t>
                      </a:r>
                      <a:endParaRPr kumimoji="1" lang="en-US" altLang="ja-JP" sz="20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  <a:p>
                      <a:pPr algn="ctr"/>
                      <a:r>
                        <a:rPr kumimoji="1" lang="ja-JP" altLang="en-US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◯◯◯の実現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i="0">
                          <a:solidFill>
                            <a:srgbClr val="1A96F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〜〜</a:t>
                      </a:r>
                      <a:r>
                        <a:rPr kumimoji="1" lang="ja-JP" altLang="en-US" sz="2000" b="1" i="0">
                          <a:solidFill>
                            <a:srgbClr val="1A96F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により</a:t>
                      </a:r>
                      <a:r>
                        <a:rPr kumimoji="1" lang="en-US" altLang="ja-JP" sz="2000" b="1" i="0">
                          <a:solidFill>
                            <a:srgbClr val="1A96F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〜〜</a:t>
                      </a:r>
                      <a:r>
                        <a:rPr kumimoji="1" lang="ja-JP" altLang="en-US" sz="2000" b="1" i="0">
                          <a:solidFill>
                            <a:srgbClr val="1A96F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を達成</a:t>
                      </a:r>
                      <a:endParaRPr kumimoji="1" lang="en-US" altLang="ja-JP" sz="2000" b="1" i="0">
                        <a:solidFill>
                          <a:srgbClr val="1A96F0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-</a:t>
                      </a:r>
                      <a:endParaRPr kumimoji="1" lang="ja-JP" altLang="en-US" sz="20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88748"/>
                  </a:ext>
                </a:extLst>
              </a:tr>
              <a:tr h="11493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◯◯◯と◯◯◯による</a:t>
                      </a:r>
                      <a:endParaRPr kumimoji="1" lang="en-US" altLang="ja-JP" sz="20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  <a:p>
                      <a:pPr algn="ctr"/>
                      <a:r>
                        <a:rPr kumimoji="1" lang="ja-JP" altLang="en-US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◯◯◯の実現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〜〜</a:t>
                      </a:r>
                      <a:r>
                        <a:rPr kumimoji="1" lang="ja-JP" altLang="en-US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により</a:t>
                      </a:r>
                      <a:r>
                        <a:rPr kumimoji="1" lang="en-US" altLang="ja-JP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〜〜</a:t>
                      </a:r>
                      <a:r>
                        <a:rPr kumimoji="1" lang="ja-JP" altLang="en-US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を達成</a:t>
                      </a:r>
                      <a:endParaRPr kumimoji="1" lang="en-US" altLang="ja-JP" sz="20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  <a:p>
                      <a:pPr algn="ctr"/>
                      <a:r>
                        <a:rPr kumimoji="1" lang="en-US" altLang="ja-JP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〜〜</a:t>
                      </a:r>
                      <a:r>
                        <a:rPr kumimoji="1" lang="ja-JP" altLang="en-US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により</a:t>
                      </a:r>
                      <a:r>
                        <a:rPr kumimoji="1" lang="en-US" altLang="ja-JP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〜〜</a:t>
                      </a:r>
                      <a:r>
                        <a:rPr kumimoji="1" lang="ja-JP" altLang="en-US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は未達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◯◯と◯◯の向上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44849"/>
                  </a:ext>
                </a:extLst>
              </a:tr>
              <a:tr h="11493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◯◯◯と◯◯◯による</a:t>
                      </a:r>
                      <a:endParaRPr kumimoji="1" lang="en-US" altLang="ja-JP" sz="20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  <a:p>
                      <a:pPr algn="ctr"/>
                      <a:r>
                        <a:rPr kumimoji="1" lang="ja-JP" altLang="en-US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◯◯◯の実現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〜〜</a:t>
                      </a:r>
                      <a:r>
                        <a:rPr kumimoji="1" lang="ja-JP" altLang="en-US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により</a:t>
                      </a:r>
                      <a:r>
                        <a:rPr kumimoji="1" lang="en-US" altLang="ja-JP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〜〜</a:t>
                      </a:r>
                      <a:r>
                        <a:rPr kumimoji="1" lang="ja-JP" altLang="en-US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は未達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◯◯と◯◯の向上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175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80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2756B-D7A0-2646-48A5-E05F6718F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3FB7A3-93B3-7777-EC1E-F4DD10F4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前中期経営計画振り返り（定量目標</a:t>
            </a:r>
            <a:r>
              <a:rPr kumimoji="1" lang="en-US" altLang="ja-JP" err="1"/>
              <a:t>ver</a:t>
            </a:r>
            <a:r>
              <a:rPr kumimoji="1" lang="ja-JP" altLang="en-US"/>
              <a:t>）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413FB6-F4BF-EAC9-93F2-6FBA33BF1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F189758-7F11-3183-0711-8EC3797B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BD38F0-006E-6C8D-C225-285D83033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59" y="1161028"/>
            <a:ext cx="11272482" cy="829816"/>
          </a:xfrm>
        </p:spPr>
        <p:txBody>
          <a:bodyPr anchor="ctr"/>
          <a:lstStyle/>
          <a:p>
            <a:pPr algn="ctr"/>
            <a:r>
              <a:rPr lang="en-US" altLang="ja-JP"/>
              <a:t>〜〜〜</a:t>
            </a:r>
            <a:r>
              <a:rPr lang="ja-JP" altLang="en-US"/>
              <a:t>及び</a:t>
            </a:r>
            <a:r>
              <a:rPr lang="en-US" altLang="ja-JP"/>
              <a:t>〜〜〜</a:t>
            </a:r>
            <a:r>
              <a:rPr lang="ja-JP" altLang="en-US"/>
              <a:t>の増収で、売上目標を大幅に達成</a:t>
            </a:r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281E479B-1627-EDD7-ECC6-9A32FB865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86691"/>
              </p:ext>
            </p:extLst>
          </p:nvPr>
        </p:nvGraphicFramePr>
        <p:xfrm>
          <a:off x="459758" y="2168525"/>
          <a:ext cx="11272480" cy="424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120">
                  <a:extLst>
                    <a:ext uri="{9D8B030D-6E8A-4147-A177-3AD203B41FA5}">
                      <a16:colId xmlns:a16="http://schemas.microsoft.com/office/drawing/2014/main" val="1570632992"/>
                    </a:ext>
                  </a:extLst>
                </a:gridCol>
                <a:gridCol w="2818120">
                  <a:extLst>
                    <a:ext uri="{9D8B030D-6E8A-4147-A177-3AD203B41FA5}">
                      <a16:colId xmlns:a16="http://schemas.microsoft.com/office/drawing/2014/main" val="1196665096"/>
                    </a:ext>
                  </a:extLst>
                </a:gridCol>
                <a:gridCol w="2818120">
                  <a:extLst>
                    <a:ext uri="{9D8B030D-6E8A-4147-A177-3AD203B41FA5}">
                      <a16:colId xmlns:a16="http://schemas.microsoft.com/office/drawing/2014/main" val="676172402"/>
                    </a:ext>
                  </a:extLst>
                </a:gridCol>
                <a:gridCol w="2818120">
                  <a:extLst>
                    <a:ext uri="{9D8B030D-6E8A-4147-A177-3AD203B41FA5}">
                      <a16:colId xmlns:a16="http://schemas.microsoft.com/office/drawing/2014/main" val="2910157154"/>
                    </a:ext>
                  </a:extLst>
                </a:gridCol>
              </a:tblGrid>
              <a:tr h="84963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（億円）</a:t>
                      </a:r>
                    </a:p>
                  </a:txBody>
                  <a:tcPr marB="144000" anchor="b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kumimoji="1" lang="en-US" altLang="ja-JP" sz="16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2023</a:t>
                      </a:r>
                      <a:r>
                        <a:rPr kumimoji="1" lang="ja-JP" altLang="en-US" sz="16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年度</a:t>
                      </a:r>
                      <a:endParaRPr kumimoji="1" lang="en-US" altLang="ja-JP" sz="16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kumimoji="1" lang="ja-JP" altLang="en-US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前中期経営計画目標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kumimoji="1" lang="en-US" altLang="ja-JP" sz="1600" b="1" i="0">
                          <a:solidFill>
                            <a:schemeClr val="bg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2023</a:t>
                      </a:r>
                      <a:r>
                        <a:rPr kumimoji="1" lang="ja-JP" altLang="en-US" sz="1600" b="1" i="0">
                          <a:solidFill>
                            <a:schemeClr val="bg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年度</a:t>
                      </a:r>
                      <a:endParaRPr kumimoji="1" lang="en-US" altLang="ja-JP" sz="1600" b="1" i="0">
                        <a:solidFill>
                          <a:schemeClr val="bg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kumimoji="1" lang="ja-JP" altLang="en-US" sz="2000" b="1" i="0">
                          <a:solidFill>
                            <a:schemeClr val="bg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実績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目標対比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646796"/>
                  </a:ext>
                </a:extLst>
              </a:tr>
              <a:tr h="849630">
                <a:tc>
                  <a:txBody>
                    <a:bodyPr/>
                    <a:lstStyle/>
                    <a:p>
                      <a:r>
                        <a:rPr kumimoji="1" lang="ja-JP" altLang="en-US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売上高</a:t>
                      </a:r>
                      <a:endParaRPr kumimoji="1" lang="en-US" altLang="ja-JP" sz="20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360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1,000</a:t>
                      </a:r>
                      <a:endParaRPr kumimoji="1" lang="ja-JP" altLang="en-US" sz="24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R="36000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i="0">
                          <a:solidFill>
                            <a:srgbClr val="1A96F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1,500</a:t>
                      </a:r>
                      <a:endParaRPr kumimoji="1" lang="ja-JP" altLang="en-US" sz="2400" b="1" i="0">
                        <a:solidFill>
                          <a:srgbClr val="1A96F0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R="360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>
                        <a:alpha val="95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</a:t>
                      </a:r>
                      <a:r>
                        <a:rPr kumimoji="1" lang="en-US" altLang="ja-JP" sz="18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%</a:t>
                      </a:r>
                      <a:endParaRPr kumimoji="1" lang="ja-JP" altLang="en-US" sz="24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R="360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88748"/>
                  </a:ext>
                </a:extLst>
              </a:tr>
              <a:tr h="849630">
                <a:tc>
                  <a:txBody>
                    <a:bodyPr/>
                    <a:lstStyle/>
                    <a:p>
                      <a:r>
                        <a:rPr kumimoji="1" lang="ja-JP" altLang="en-US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◯◯</a:t>
                      </a:r>
                    </a:p>
                  </a:txBody>
                  <a:tcPr marL="360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000</a:t>
                      </a:r>
                      <a:endParaRPr kumimoji="1" lang="ja-JP" altLang="en-US" sz="24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R="36000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i="0">
                          <a:solidFill>
                            <a:srgbClr val="1A96F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000</a:t>
                      </a:r>
                      <a:endParaRPr kumimoji="1" lang="ja-JP" altLang="en-US" sz="2400" b="1" i="0">
                        <a:solidFill>
                          <a:srgbClr val="1A96F0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R="360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>
                        <a:alpha val="95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00</a:t>
                      </a:r>
                      <a:r>
                        <a:rPr kumimoji="1" lang="en-US" altLang="ja-JP" sz="18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%</a:t>
                      </a:r>
                      <a:endParaRPr kumimoji="1" lang="ja-JP" altLang="en-US" sz="24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R="360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44849"/>
                  </a:ext>
                </a:extLst>
              </a:tr>
              <a:tr h="849630">
                <a:tc>
                  <a:txBody>
                    <a:bodyPr/>
                    <a:lstStyle/>
                    <a:p>
                      <a:r>
                        <a:rPr kumimoji="1" lang="ja-JP" altLang="en-US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◯◯</a:t>
                      </a:r>
                    </a:p>
                  </a:txBody>
                  <a:tcPr marL="360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000</a:t>
                      </a:r>
                      <a:endParaRPr kumimoji="1" lang="ja-JP" altLang="en-US" sz="24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R="36000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i="0">
                          <a:solidFill>
                            <a:srgbClr val="1A96F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000</a:t>
                      </a:r>
                      <a:endParaRPr kumimoji="1" lang="ja-JP" altLang="en-US" sz="2400" b="1" i="0">
                        <a:solidFill>
                          <a:srgbClr val="1A96F0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R="360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>
                        <a:alpha val="95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00</a:t>
                      </a:r>
                      <a:r>
                        <a:rPr kumimoji="1" lang="en-US" altLang="ja-JP" sz="18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%</a:t>
                      </a:r>
                      <a:endParaRPr kumimoji="1" lang="ja-JP" altLang="en-US" sz="24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R="360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175079"/>
                  </a:ext>
                </a:extLst>
              </a:tr>
              <a:tr h="849630">
                <a:tc>
                  <a:txBody>
                    <a:bodyPr/>
                    <a:lstStyle/>
                    <a:p>
                      <a:r>
                        <a:rPr kumimoji="1" lang="ja-JP" altLang="en-US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◯◯</a:t>
                      </a:r>
                    </a:p>
                  </a:txBody>
                  <a:tcPr marL="360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000</a:t>
                      </a:r>
                      <a:endParaRPr kumimoji="1" lang="ja-JP" altLang="en-US" sz="24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R="36000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i="0">
                          <a:solidFill>
                            <a:srgbClr val="1A96F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000</a:t>
                      </a:r>
                      <a:endParaRPr kumimoji="1" lang="ja-JP" altLang="en-US" sz="2400" b="1" i="0">
                        <a:solidFill>
                          <a:srgbClr val="1A96F0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R="360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>
                        <a:alpha val="95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00</a:t>
                      </a:r>
                      <a:r>
                        <a:rPr kumimoji="1" lang="en-US" altLang="ja-JP" sz="18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%</a:t>
                      </a:r>
                      <a:endParaRPr kumimoji="1" lang="ja-JP" altLang="en-US" sz="24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R="360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966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25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EEEEE0-D5C5-D079-D6F2-BB0310BDA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外部環境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265509-7B23-CE0B-9C4E-CFAEC85DC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kumimoji="1" lang="en-US" altLang="ja-JP"/>
              <a:t>COVID-19</a:t>
            </a:r>
            <a:r>
              <a:rPr kumimoji="1" lang="ja-JP" altLang="en-US"/>
              <a:t>の流行をきっかけに、価値観やライフスタイルが大きく変化。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5FE5BE-702B-D3F8-2361-148EFCD3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3FEC0B0-9722-10E5-FAE1-1A0715579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B0BBD869-8654-FC1E-5F26-67B75F740F6C}"/>
              </a:ext>
            </a:extLst>
          </p:cNvPr>
          <p:cNvSpPr/>
          <p:nvPr/>
        </p:nvSpPr>
        <p:spPr>
          <a:xfrm>
            <a:off x="442912" y="2478939"/>
            <a:ext cx="3666334" cy="36663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0" rtlCol="0" anchor="t"/>
          <a:lstStyle/>
          <a:p>
            <a:pPr algn="ctr">
              <a:spcBef>
                <a:spcPts val="3000"/>
              </a:spcBef>
            </a:pPr>
            <a:r>
              <a:rPr lang="ja-JP" altLang="en-US" sz="2400" b="1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オンライン化の進展</a:t>
            </a:r>
            <a:endParaRPr lang="en-US" altLang="ja-JP" sz="2400" b="1">
              <a:solidFill>
                <a:srgbClr val="1A96F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spcBef>
                <a:spcPts val="30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ここに詳細説明テキストが入ります</a:t>
            </a:r>
            <a:endParaRPr lang="en-US" altLang="ja-JP" sz="16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ここに詳細説明テキストが入ります</a:t>
            </a:r>
            <a:endParaRPr lang="en-US" altLang="ja-JP" sz="16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ここに詳細説明テキストが入ります</a:t>
            </a:r>
            <a:endParaRPr kumimoji="1" lang="ja-JP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53863A95-BFB2-CB14-65CB-1475E6F6B598}"/>
              </a:ext>
            </a:extLst>
          </p:cNvPr>
          <p:cNvSpPr/>
          <p:nvPr/>
        </p:nvSpPr>
        <p:spPr>
          <a:xfrm>
            <a:off x="4245986" y="2478939"/>
            <a:ext cx="3666334" cy="36663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0" rtlCol="0" anchor="t"/>
          <a:lstStyle/>
          <a:p>
            <a:pPr algn="ctr">
              <a:spcBef>
                <a:spcPts val="3000"/>
              </a:spcBef>
            </a:pPr>
            <a:r>
              <a:rPr kumimoji="1" lang="ja-JP" altLang="en-US" sz="2400" b="1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健康志向</a:t>
            </a:r>
            <a:r>
              <a:rPr lang="ja-JP" altLang="en-US" sz="2400" b="1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の向上</a:t>
            </a:r>
            <a:endParaRPr lang="en-US" altLang="ja-JP" sz="2400" b="1">
              <a:solidFill>
                <a:srgbClr val="1A96F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spcBef>
                <a:spcPts val="30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ここに詳細説明テキストが入ります</a:t>
            </a:r>
            <a:endParaRPr lang="en-US" altLang="ja-JP" sz="16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ここに詳細説明テキストが入ります</a:t>
            </a:r>
            <a:endParaRPr lang="en-US" altLang="ja-JP" sz="16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ここに詳細説明テキストが入ります</a:t>
            </a:r>
            <a:endParaRPr lang="en-US" altLang="ja-JP" sz="16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19BCB37C-00DD-A606-AFEA-95584335CE94}"/>
              </a:ext>
            </a:extLst>
          </p:cNvPr>
          <p:cNvSpPr/>
          <p:nvPr/>
        </p:nvSpPr>
        <p:spPr>
          <a:xfrm>
            <a:off x="8049061" y="2478939"/>
            <a:ext cx="3666334" cy="36663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0" rtlCol="0" anchor="t"/>
          <a:lstStyle/>
          <a:p>
            <a:pPr algn="ctr">
              <a:spcBef>
                <a:spcPts val="3000"/>
              </a:spcBef>
            </a:pPr>
            <a:r>
              <a:rPr kumimoji="1" lang="ja-JP" altLang="en-US" sz="2400" b="1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環境</a:t>
            </a:r>
            <a:r>
              <a:rPr lang="ja-JP" altLang="en-US" sz="2400" b="1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問題への関心</a:t>
            </a:r>
            <a:endParaRPr kumimoji="1" lang="en-US" altLang="ja-JP" sz="2400" b="1">
              <a:solidFill>
                <a:srgbClr val="1A96F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spcBef>
                <a:spcPts val="30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ここに詳細説明テキストが入ります</a:t>
            </a:r>
            <a:endParaRPr lang="en-US" altLang="ja-JP" sz="16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ここに詳細説明テキストが入ります</a:t>
            </a:r>
            <a:endParaRPr lang="en-US" altLang="ja-JP" sz="16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ここに詳細説明テキストが入ります</a:t>
            </a:r>
            <a:endParaRPr kumimoji="1" lang="ja-JP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3" name="グラフィックス 12" descr="ノート PC 単色塗りつぶし">
            <a:extLst>
              <a:ext uri="{FF2B5EF4-FFF2-40B4-BE49-F238E27FC236}">
                <a16:creationId xmlns:a16="http://schemas.microsoft.com/office/drawing/2014/main" id="{BECD263B-3CFA-3907-A53C-6949F08EB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4387" y="2609643"/>
            <a:ext cx="1543384" cy="1543384"/>
          </a:xfrm>
          <a:prstGeom prst="rect">
            <a:avLst/>
          </a:prstGeom>
        </p:spPr>
      </p:pic>
      <p:pic>
        <p:nvPicPr>
          <p:cNvPr id="19" name="グラフィックス 18" descr="手のひらと植物 単色塗りつぶし">
            <a:extLst>
              <a:ext uri="{FF2B5EF4-FFF2-40B4-BE49-F238E27FC236}">
                <a16:creationId xmlns:a16="http://schemas.microsoft.com/office/drawing/2014/main" id="{AF9C4FC8-D275-6F8E-2C6C-7DAA5FBA11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2842" y="2711949"/>
            <a:ext cx="1338773" cy="1338773"/>
          </a:xfrm>
          <a:prstGeom prst="rect">
            <a:avLst/>
          </a:prstGeom>
        </p:spPr>
      </p:pic>
      <p:pic>
        <p:nvPicPr>
          <p:cNvPr id="21" name="グラフィックス 20" descr="脈打つハート 単色塗りつぶし">
            <a:extLst>
              <a:ext uri="{FF2B5EF4-FFF2-40B4-BE49-F238E27FC236}">
                <a16:creationId xmlns:a16="http://schemas.microsoft.com/office/drawing/2014/main" id="{A9970A98-203F-46B2-63EF-567F3E427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26614" y="2711949"/>
            <a:ext cx="1338773" cy="13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3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59BD2-8377-4946-79A6-BC226ABA3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B1B126-97F1-08C8-008C-3BAC454D7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外部環境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476257-2C2D-2A2D-46A9-A2BFB9F86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kumimoji="1" lang="en-US" altLang="ja-JP"/>
              <a:t>COVID-19</a:t>
            </a:r>
            <a:r>
              <a:rPr kumimoji="1" lang="ja-JP" altLang="en-US"/>
              <a:t>の流行をきっかけに、テレワーク導入企業や導入を検討する企業が増えています。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319067-68D7-A838-74BF-65FFA7937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ED803F2-1ECB-E006-71E8-89AA11E0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6</a:t>
            </a:fld>
            <a:endParaRPr lang="ja-JP" altLang="en-US"/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6FF90146-062E-6C38-9088-7E370CC20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381417"/>
              </p:ext>
            </p:extLst>
          </p:nvPr>
        </p:nvGraphicFramePr>
        <p:xfrm>
          <a:off x="457200" y="2168525"/>
          <a:ext cx="11272482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角丸四角形 6">
            <a:extLst>
              <a:ext uri="{FF2B5EF4-FFF2-40B4-BE49-F238E27FC236}">
                <a16:creationId xmlns:a16="http://schemas.microsoft.com/office/drawing/2014/main" id="{594629AF-E395-5433-4D6A-0BF38D183E91}"/>
              </a:ext>
            </a:extLst>
          </p:cNvPr>
          <p:cNvSpPr/>
          <p:nvPr/>
        </p:nvSpPr>
        <p:spPr>
          <a:xfrm>
            <a:off x="6096000" y="6519943"/>
            <a:ext cx="5636241" cy="24783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ja-JP" sz="1200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r>
              <a:rPr lang="ja-JP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出典：</a:t>
            </a:r>
            <a:r>
              <a:rPr lang="en-US" altLang="ja-JP" sz="1200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〜〜〜</a:t>
            </a:r>
            <a:r>
              <a:rPr lang="ja-JP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（</a:t>
            </a:r>
            <a:r>
              <a:rPr lang="en-US" altLang="ja-JP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htttps</a:t>
            </a:r>
            <a:r>
              <a:rPr lang="en-US" altLang="ja-JP" sz="1200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://</a:t>
            </a:r>
            <a:r>
              <a:rPr lang="en-US" altLang="ja-JP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xxxxx</a:t>
            </a:r>
            <a:r>
              <a:rPr lang="ja-JP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）</a:t>
            </a:r>
            <a:endParaRPr kumimoji="1" lang="ja-JP" altLang="en-US" sz="1200">
              <a:solidFill>
                <a:schemeClr val="tx1">
                  <a:lumMod val="50000"/>
                  <a:lumOff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988A5E9C-EB4D-AE56-703B-93269AAED9F1}"/>
              </a:ext>
            </a:extLst>
          </p:cNvPr>
          <p:cNvSpPr/>
          <p:nvPr/>
        </p:nvSpPr>
        <p:spPr>
          <a:xfrm>
            <a:off x="442913" y="2168525"/>
            <a:ext cx="2800801" cy="573026"/>
          </a:xfrm>
          <a:prstGeom prst="roundRect">
            <a:avLst>
              <a:gd name="adj" fmla="val 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ja-JP" altLang="ja-JP" sz="16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テレワーク導入率の推移</a:t>
            </a:r>
            <a:endParaRPr lang="en-US" altLang="ja-JP" sz="16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単位：</a:t>
            </a:r>
            <a:r>
              <a:rPr lang="en-US" altLang="ja-JP" sz="1000">
                <a:solidFill>
                  <a:schemeClr val="tx1">
                    <a:lumMod val="50000"/>
                    <a:lumOff val="50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%</a:t>
            </a:r>
            <a:endParaRPr lang="ja-JP" altLang="ja-JP" sz="1000">
              <a:solidFill>
                <a:schemeClr val="tx1">
                  <a:lumMod val="50000"/>
                  <a:lumOff val="50000"/>
                </a:schemeClr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290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E7B8E-5108-329D-E110-A6CC5A711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8CA0A4-B431-D682-E17A-AFD83E74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目指す姿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E94CE0-BE75-F73B-C752-9E38C549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1A440E1-0BF7-BA72-C346-8894522B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7</a:t>
            </a:fld>
            <a:endParaRPr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E180882F-BAA0-919E-2221-6E41D40C8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396046"/>
              </p:ext>
            </p:extLst>
          </p:nvPr>
        </p:nvGraphicFramePr>
        <p:xfrm>
          <a:off x="442913" y="1673037"/>
          <a:ext cx="11289330" cy="2446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3110">
                  <a:extLst>
                    <a:ext uri="{9D8B030D-6E8A-4147-A177-3AD203B41FA5}">
                      <a16:colId xmlns:a16="http://schemas.microsoft.com/office/drawing/2014/main" val="1196665096"/>
                    </a:ext>
                  </a:extLst>
                </a:gridCol>
                <a:gridCol w="3763110">
                  <a:extLst>
                    <a:ext uri="{9D8B030D-6E8A-4147-A177-3AD203B41FA5}">
                      <a16:colId xmlns:a16="http://schemas.microsoft.com/office/drawing/2014/main" val="676172402"/>
                    </a:ext>
                  </a:extLst>
                </a:gridCol>
                <a:gridCol w="3763110">
                  <a:extLst>
                    <a:ext uri="{9D8B030D-6E8A-4147-A177-3AD203B41FA5}">
                      <a16:colId xmlns:a16="http://schemas.microsoft.com/office/drawing/2014/main" val="2910157154"/>
                    </a:ext>
                  </a:extLst>
                </a:gridCol>
              </a:tblGrid>
              <a:tr h="56835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kumimoji="1" lang="en-US" altLang="ja-JP" sz="12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2023</a:t>
                      </a:r>
                      <a:r>
                        <a:rPr kumimoji="1" lang="ja-JP" altLang="en-US" sz="12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年度</a:t>
                      </a:r>
                      <a:endParaRPr kumimoji="1" lang="en-US" altLang="ja-JP" sz="12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前中期経営計画目標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kumimoji="1" lang="en-US" altLang="ja-JP" sz="12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2023</a:t>
                      </a:r>
                      <a:r>
                        <a:rPr kumimoji="1" lang="ja-JP" altLang="en-US" sz="12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年度</a:t>
                      </a:r>
                      <a:endParaRPr kumimoji="1" lang="en-US" altLang="ja-JP" sz="12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実績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課題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646796"/>
                  </a:ext>
                </a:extLst>
              </a:tr>
              <a:tr h="6261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◯◯◯と◯◯◯による</a:t>
                      </a:r>
                      <a:endParaRPr kumimoji="1" lang="en-US" altLang="ja-JP" sz="14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◯◯◯の実現</a:t>
                      </a:r>
                    </a:p>
                  </a:txBody>
                  <a:tcPr marL="72000" marR="7200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i="0">
                          <a:solidFill>
                            <a:srgbClr val="1A96F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〜〜</a:t>
                      </a:r>
                      <a:r>
                        <a:rPr kumimoji="1" lang="ja-JP" altLang="en-US" sz="1400" b="1" i="0">
                          <a:solidFill>
                            <a:srgbClr val="1A96F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により</a:t>
                      </a:r>
                      <a:r>
                        <a:rPr kumimoji="1" lang="en-US" altLang="ja-JP" sz="1400" b="1" i="0">
                          <a:solidFill>
                            <a:srgbClr val="1A96F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〜〜</a:t>
                      </a:r>
                      <a:r>
                        <a:rPr kumimoji="1" lang="ja-JP" altLang="en-US" sz="1400" b="1" i="0">
                          <a:solidFill>
                            <a:srgbClr val="1A96F0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を達成</a:t>
                      </a:r>
                      <a:endParaRPr kumimoji="1" lang="en-US" altLang="ja-JP" sz="1400" b="1" i="0">
                        <a:solidFill>
                          <a:srgbClr val="1A96F0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72000" marR="72000"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-</a:t>
                      </a:r>
                      <a:endParaRPr kumimoji="1" lang="ja-JP" altLang="en-US" sz="14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72000" marR="72000"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88748"/>
                  </a:ext>
                </a:extLst>
              </a:tr>
              <a:tr h="6261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◯◯◯と◯◯◯による</a:t>
                      </a:r>
                      <a:endParaRPr kumimoji="1" lang="en-US" altLang="ja-JP" sz="14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◯◯◯の実現</a:t>
                      </a:r>
                    </a:p>
                  </a:txBody>
                  <a:tcPr marL="72000" marR="7200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〜〜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により</a:t>
                      </a:r>
                      <a:r>
                        <a:rPr kumimoji="1" lang="en-US" altLang="ja-JP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〜〜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を達成</a:t>
                      </a:r>
                      <a:endParaRPr kumimoji="1" lang="en-US" altLang="ja-JP" sz="14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  <a:p>
                      <a:pPr algn="ctr"/>
                      <a:r>
                        <a:rPr kumimoji="1" lang="en-US" altLang="ja-JP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〜〜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により</a:t>
                      </a:r>
                      <a:r>
                        <a:rPr kumimoji="1" lang="en-US" altLang="ja-JP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〜〜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は未達</a:t>
                      </a:r>
                    </a:p>
                  </a:txBody>
                  <a:tcPr marL="72000" marR="72000"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◯◯と◯◯の向上</a:t>
                      </a:r>
                    </a:p>
                  </a:txBody>
                  <a:tcPr marL="72000" marR="72000"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44849"/>
                  </a:ext>
                </a:extLst>
              </a:tr>
              <a:tr h="6261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◯◯◯と◯◯◯による</a:t>
                      </a:r>
                      <a:endParaRPr kumimoji="1" lang="en-US" altLang="ja-JP" sz="14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◯◯◯の実現</a:t>
                      </a:r>
                    </a:p>
                  </a:txBody>
                  <a:tcPr marL="72000" marR="7200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〜〜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により</a:t>
                      </a:r>
                      <a:r>
                        <a:rPr kumimoji="1" lang="en-US" altLang="ja-JP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〜〜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は未達</a:t>
                      </a:r>
                    </a:p>
                  </a:txBody>
                  <a:tcPr marL="72000" marR="72000"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◯◯と◯◯の向上</a:t>
                      </a:r>
                    </a:p>
                  </a:txBody>
                  <a:tcPr marL="72000" marR="72000"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175079"/>
                  </a:ext>
                </a:extLst>
              </a:tr>
            </a:tbl>
          </a:graphicData>
        </a:graphic>
      </p:graphicFrame>
      <p:sp>
        <p:nvSpPr>
          <p:cNvPr id="8" name="ドーナツ 7">
            <a:extLst>
              <a:ext uri="{FF2B5EF4-FFF2-40B4-BE49-F238E27FC236}">
                <a16:creationId xmlns:a16="http://schemas.microsoft.com/office/drawing/2014/main" id="{9F06E3AF-6076-DB72-6449-C11D6CD96224}"/>
              </a:ext>
            </a:extLst>
          </p:cNvPr>
          <p:cNvSpPr/>
          <p:nvPr/>
        </p:nvSpPr>
        <p:spPr>
          <a:xfrm>
            <a:off x="5874291" y="2344040"/>
            <a:ext cx="426575" cy="426575"/>
          </a:xfrm>
          <a:prstGeom prst="donut">
            <a:avLst>
              <a:gd name="adj" fmla="val 19729"/>
            </a:avLst>
          </a:prstGeom>
          <a:solidFill>
            <a:srgbClr val="1A96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187BA46C-81FD-516B-FE6E-B56620FB4BE6}"/>
              </a:ext>
            </a:extLst>
          </p:cNvPr>
          <p:cNvSpPr/>
          <p:nvPr/>
        </p:nvSpPr>
        <p:spPr>
          <a:xfrm>
            <a:off x="5862657" y="2984211"/>
            <a:ext cx="449842" cy="387795"/>
          </a:xfrm>
          <a:custGeom>
            <a:avLst/>
            <a:gdLst>
              <a:gd name="connsiteX0" fmla="*/ 438308 w 876615"/>
              <a:gd name="connsiteY0" fmla="*/ 0 h 755703"/>
              <a:gd name="connsiteX1" fmla="*/ 876615 w 876615"/>
              <a:gd name="connsiteY1" fmla="*/ 755703 h 755703"/>
              <a:gd name="connsiteX2" fmla="*/ 0 w 876615"/>
              <a:gd name="connsiteY2" fmla="*/ 755703 h 755703"/>
              <a:gd name="connsiteX3" fmla="*/ 438308 w 876615"/>
              <a:gd name="connsiteY3" fmla="*/ 0 h 755703"/>
              <a:gd name="connsiteX4" fmla="*/ 438308 w 876615"/>
              <a:gd name="connsiteY4" fmla="*/ 185778 h 755703"/>
              <a:gd name="connsiteX5" fmla="*/ 166153 w 876615"/>
              <a:gd name="connsiteY5" fmla="*/ 655010 h 755703"/>
              <a:gd name="connsiteX6" fmla="*/ 710462 w 876615"/>
              <a:gd name="connsiteY6" fmla="*/ 655010 h 755703"/>
              <a:gd name="connsiteX7" fmla="*/ 438308 w 876615"/>
              <a:gd name="connsiteY7" fmla="*/ 185778 h 75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6615" h="755703">
                <a:moveTo>
                  <a:pt x="438308" y="0"/>
                </a:moveTo>
                <a:lnTo>
                  <a:pt x="876615" y="755703"/>
                </a:lnTo>
                <a:lnTo>
                  <a:pt x="0" y="755703"/>
                </a:lnTo>
                <a:lnTo>
                  <a:pt x="438308" y="0"/>
                </a:lnTo>
                <a:close/>
                <a:moveTo>
                  <a:pt x="438308" y="185778"/>
                </a:moveTo>
                <a:lnTo>
                  <a:pt x="166153" y="655010"/>
                </a:lnTo>
                <a:lnTo>
                  <a:pt x="710462" y="655010"/>
                </a:lnTo>
                <a:lnTo>
                  <a:pt x="438308" y="1857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5" name="十字形 14">
            <a:extLst>
              <a:ext uri="{FF2B5EF4-FFF2-40B4-BE49-F238E27FC236}">
                <a16:creationId xmlns:a16="http://schemas.microsoft.com/office/drawing/2014/main" id="{3BF4A436-7B9D-4302-AAFA-22B78DA753DA}"/>
              </a:ext>
            </a:extLst>
          </p:cNvPr>
          <p:cNvSpPr/>
          <p:nvPr/>
        </p:nvSpPr>
        <p:spPr>
          <a:xfrm rot="2700069">
            <a:off x="5874291" y="3615724"/>
            <a:ext cx="426575" cy="426575"/>
          </a:xfrm>
          <a:prstGeom prst="plus">
            <a:avLst>
              <a:gd name="adj" fmla="val 40686"/>
            </a:avLst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1334EA53-B1D4-FD96-1616-44C44389FDD0}"/>
              </a:ext>
            </a:extLst>
          </p:cNvPr>
          <p:cNvSpPr/>
          <p:nvPr/>
        </p:nvSpPr>
        <p:spPr>
          <a:xfrm>
            <a:off x="442913" y="1174752"/>
            <a:ext cx="11289329" cy="41116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前中期経営計画振り返り</a:t>
            </a:r>
          </a:p>
        </p:txBody>
      </p:sp>
      <p:sp>
        <p:nvSpPr>
          <p:cNvPr id="12" name="三角形 11">
            <a:extLst>
              <a:ext uri="{FF2B5EF4-FFF2-40B4-BE49-F238E27FC236}">
                <a16:creationId xmlns:a16="http://schemas.microsoft.com/office/drawing/2014/main" id="{63AFF26F-7FC0-3065-35DB-0D6154378DD8}"/>
              </a:ext>
            </a:extLst>
          </p:cNvPr>
          <p:cNvSpPr/>
          <p:nvPr/>
        </p:nvSpPr>
        <p:spPr>
          <a:xfrm rot="10800000">
            <a:off x="5766693" y="4286017"/>
            <a:ext cx="658614" cy="18090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920ACD06-C697-2688-B618-1E28E5DB6E63}"/>
              </a:ext>
            </a:extLst>
          </p:cNvPr>
          <p:cNvSpPr/>
          <p:nvPr/>
        </p:nvSpPr>
        <p:spPr>
          <a:xfrm>
            <a:off x="442913" y="4622298"/>
            <a:ext cx="11289329" cy="411161"/>
          </a:xfrm>
          <a:prstGeom prst="roundRect">
            <a:avLst>
              <a:gd name="adj" fmla="val 50000"/>
            </a:avLst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2028</a:t>
            </a:r>
            <a:r>
              <a:rPr kumimoji="1" lang="ja-JP" altLang="en-US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年までに目指す姿</a:t>
            </a:r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C1E92AF3-A853-5C19-EB86-05A25631E355}"/>
              </a:ext>
            </a:extLst>
          </p:cNvPr>
          <p:cNvSpPr/>
          <p:nvPr/>
        </p:nvSpPr>
        <p:spPr>
          <a:xfrm>
            <a:off x="442913" y="5170757"/>
            <a:ext cx="5570349" cy="1253387"/>
          </a:xfrm>
          <a:prstGeom prst="roundRect">
            <a:avLst>
              <a:gd name="adj" fmla="val 0"/>
            </a:avLst>
          </a:prstGeom>
          <a:solidFill>
            <a:srgbClr val="1A96F0">
              <a:alpha val="1033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i="0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◯◯◯と◯◯◯による</a:t>
            </a:r>
            <a:endParaRPr kumimoji="1" lang="en-US" altLang="ja-JP" sz="2400" b="1" i="0">
              <a:solidFill>
                <a:srgbClr val="1A96F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kumimoji="1" lang="ja-JP" altLang="en-US" sz="2400" b="1" i="0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◯◯◯の実現</a:t>
            </a:r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3CBF98F8-82AA-E3B8-86F7-7D3EA801E4DD}"/>
              </a:ext>
            </a:extLst>
          </p:cNvPr>
          <p:cNvSpPr/>
          <p:nvPr/>
        </p:nvSpPr>
        <p:spPr>
          <a:xfrm>
            <a:off x="6161894" y="5170757"/>
            <a:ext cx="5570349" cy="1253387"/>
          </a:xfrm>
          <a:prstGeom prst="roundRect">
            <a:avLst>
              <a:gd name="adj" fmla="val 0"/>
            </a:avLst>
          </a:prstGeom>
          <a:solidFill>
            <a:srgbClr val="1A96F0">
              <a:alpha val="1033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i="0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◯◯◯と◯◯◯による</a:t>
            </a:r>
            <a:endParaRPr kumimoji="1" lang="en-US" altLang="ja-JP" sz="2400" b="1" i="0">
              <a:solidFill>
                <a:srgbClr val="1A96F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kumimoji="1" lang="ja-JP" altLang="en-US" sz="2400" b="1" i="0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◯◯◯の実現</a:t>
            </a:r>
          </a:p>
        </p:txBody>
      </p:sp>
    </p:spTree>
    <p:extLst>
      <p:ext uri="{BB962C8B-B14F-4D97-AF65-F5344CB8AC3E}">
        <p14:creationId xmlns:p14="http://schemas.microsoft.com/office/powerpoint/2010/main" val="151206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71A35-6C7E-2C64-9BA8-FC8881924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73C8DC-41F1-FB7B-CF7F-7B0FC5B3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目指す姿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DF3A9D-ED9C-9D8E-277F-9B32C92E0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D90708D-0633-CD23-7471-1025E867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11" name="右矢印 10">
            <a:extLst>
              <a:ext uri="{FF2B5EF4-FFF2-40B4-BE49-F238E27FC236}">
                <a16:creationId xmlns:a16="http://schemas.microsoft.com/office/drawing/2014/main" id="{CA38D236-2EF6-B996-7294-820EB2422CEA}"/>
              </a:ext>
            </a:extLst>
          </p:cNvPr>
          <p:cNvSpPr/>
          <p:nvPr/>
        </p:nvSpPr>
        <p:spPr>
          <a:xfrm rot="20760000">
            <a:off x="2529430" y="-1664111"/>
            <a:ext cx="6684206" cy="484632"/>
          </a:xfrm>
          <a:prstGeom prst="rightArrow">
            <a:avLst>
              <a:gd name="adj1" fmla="val 38766"/>
              <a:gd name="adj2" fmla="val 78958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  <a:cs typeface="FUTURA MEDIUM" panose="020B0602020204020303" pitchFamily="34" charset="-79"/>
              <a:sym typeface="Poppins"/>
            </a:endParaRPr>
          </a:p>
        </p:txBody>
      </p:sp>
      <p:sp>
        <p:nvSpPr>
          <p:cNvPr id="20" name="Google Shape;314;p21">
            <a:extLst>
              <a:ext uri="{FF2B5EF4-FFF2-40B4-BE49-F238E27FC236}">
                <a16:creationId xmlns:a16="http://schemas.microsoft.com/office/drawing/2014/main" id="{9F7FDBD4-B476-4376-72DF-0F9E7997C1A0}"/>
              </a:ext>
            </a:extLst>
          </p:cNvPr>
          <p:cNvSpPr/>
          <p:nvPr/>
        </p:nvSpPr>
        <p:spPr>
          <a:xfrm>
            <a:off x="906075" y="3741878"/>
            <a:ext cx="1703246" cy="170324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altLang="en-US" sz="2400" b="1" u="none" strike="noStrike" cap="none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Meiryo"/>
                <a:sym typeface="Meiryo"/>
              </a:rPr>
              <a:t>現在</a:t>
            </a:r>
            <a:endParaRPr sz="2400" b="1" u="none" strike="noStrike" cap="none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  <a:cs typeface="Meiryo"/>
              <a:sym typeface="Meiryo"/>
            </a:endParaRPr>
          </a:p>
        </p:txBody>
      </p:sp>
      <p:sp>
        <p:nvSpPr>
          <p:cNvPr id="21" name="Google Shape;317;p21">
            <a:extLst>
              <a:ext uri="{FF2B5EF4-FFF2-40B4-BE49-F238E27FC236}">
                <a16:creationId xmlns:a16="http://schemas.microsoft.com/office/drawing/2014/main" id="{C37E15E1-13C9-42B7-615D-7E8F15DF209C}"/>
              </a:ext>
            </a:extLst>
          </p:cNvPr>
          <p:cNvSpPr/>
          <p:nvPr/>
        </p:nvSpPr>
        <p:spPr>
          <a:xfrm>
            <a:off x="8342785" y="1162508"/>
            <a:ext cx="3430986" cy="34309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2000" b="1" u="none" strike="noStrike" cap="none">
                <a:solidFill>
                  <a:schemeClr val="l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Meiryo"/>
                <a:sym typeface="Meiryo"/>
              </a:rPr>
              <a:t> 2050</a:t>
            </a:r>
            <a:r>
              <a:rPr lang="ja-JP" altLang="en-US" sz="2000" b="1" u="none" strike="noStrike" cap="none">
                <a:solidFill>
                  <a:schemeClr val="l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Meiryo"/>
                <a:sym typeface="Meiryo"/>
              </a:rPr>
              <a:t>ビジョン</a:t>
            </a:r>
            <a:endParaRPr sz="3200" b="1" u="none" strike="noStrike" cap="none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sz="3200" b="1" u="none" strike="noStrike" cap="none">
                <a:solidFill>
                  <a:schemeClr val="l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Meiryo"/>
                <a:sym typeface="Meiryo"/>
              </a:rPr>
              <a:t>〇〇な</a:t>
            </a:r>
            <a:br>
              <a:rPr lang="en-US" altLang="ja-JP" sz="3200" b="1" dirty="0">
                <a:solidFill>
                  <a:schemeClr val="l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Meiryo"/>
                <a:sym typeface="Meiryo"/>
              </a:rPr>
            </a:br>
            <a:r>
              <a:rPr lang="ja-JP" altLang="en-US" sz="3200" b="1" u="none" strike="noStrike" cap="none">
                <a:solidFill>
                  <a:schemeClr val="l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Meiryo"/>
                <a:sym typeface="Meiryo"/>
              </a:rPr>
              <a:t>〇〇の実現</a:t>
            </a:r>
            <a:endParaRPr lang="en-US" altLang="ja-JP" sz="3200" b="1" u="none" strike="noStrike" cap="none" dirty="0">
              <a:solidFill>
                <a:schemeClr val="lt1"/>
              </a:solidFill>
              <a:latin typeface="Yu Gothic" panose="020B0400000000000000" pitchFamily="34" charset="-128"/>
              <a:ea typeface="Yu Gothic" panose="020B0400000000000000" pitchFamily="34" charset="-128"/>
              <a:cs typeface="Meiryo"/>
              <a:sym typeface="Meiryo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DC370C6-A83C-E58B-0F9B-F7E1668055C8}"/>
              </a:ext>
            </a:extLst>
          </p:cNvPr>
          <p:cNvSpPr/>
          <p:nvPr/>
        </p:nvSpPr>
        <p:spPr>
          <a:xfrm rot="15498625">
            <a:off x="4761676" y="1018873"/>
            <a:ext cx="1428754" cy="5821360"/>
          </a:xfrm>
          <a:custGeom>
            <a:avLst/>
            <a:gdLst>
              <a:gd name="connsiteX0" fmla="*/ 1408120 w 1408120"/>
              <a:gd name="connsiteY0" fmla="*/ 5388084 h 6430908"/>
              <a:gd name="connsiteX1" fmla="*/ 704060 w 1408120"/>
              <a:gd name="connsiteY1" fmla="*/ 6430908 h 6430908"/>
              <a:gd name="connsiteX2" fmla="*/ 0 w 1408120"/>
              <a:gd name="connsiteY2" fmla="*/ 5388084 h 6430908"/>
              <a:gd name="connsiteX3" fmla="*/ 252046 w 1408120"/>
              <a:gd name="connsiteY3" fmla="*/ 5388084 h 6430908"/>
              <a:gd name="connsiteX4" fmla="*/ 688365 w 1408120"/>
              <a:gd name="connsiteY4" fmla="*/ 0 h 6430908"/>
              <a:gd name="connsiteX5" fmla="*/ 1124684 w 1408120"/>
              <a:gd name="connsiteY5" fmla="*/ 5388084 h 643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8120" h="6430908">
                <a:moveTo>
                  <a:pt x="1408120" y="5388084"/>
                </a:moveTo>
                <a:lnTo>
                  <a:pt x="704060" y="6430908"/>
                </a:lnTo>
                <a:lnTo>
                  <a:pt x="0" y="5388084"/>
                </a:lnTo>
                <a:lnTo>
                  <a:pt x="252046" y="5388084"/>
                </a:lnTo>
                <a:lnTo>
                  <a:pt x="688365" y="0"/>
                </a:lnTo>
                <a:lnTo>
                  <a:pt x="1124684" y="5388084"/>
                </a:lnTo>
                <a:close/>
              </a:path>
            </a:pathLst>
          </a:custGeom>
          <a:solidFill>
            <a:srgbClr val="1A96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Google Shape;319;p21">
            <a:extLst>
              <a:ext uri="{FF2B5EF4-FFF2-40B4-BE49-F238E27FC236}">
                <a16:creationId xmlns:a16="http://schemas.microsoft.com/office/drawing/2014/main" id="{6E652564-5F55-4BD6-26AF-F9B46C74125A}"/>
              </a:ext>
            </a:extLst>
          </p:cNvPr>
          <p:cNvSpPr/>
          <p:nvPr/>
        </p:nvSpPr>
        <p:spPr>
          <a:xfrm>
            <a:off x="4058291" y="2226524"/>
            <a:ext cx="2835525" cy="2835521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rgbClr val="1A96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600" b="1" u="none" strike="noStrike" cap="none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Meiryo"/>
                <a:sym typeface="Meiryo"/>
              </a:rPr>
              <a:t>2025-2028</a:t>
            </a:r>
            <a:endParaRPr sz="2400" b="1" u="none" strike="noStrike" cap="none" dirty="0">
              <a:solidFill>
                <a:srgbClr val="1A96F0"/>
              </a:solidFill>
              <a:latin typeface="Yu Gothic" panose="020B0400000000000000" pitchFamily="34" charset="-128"/>
              <a:ea typeface="Yu Gothic" panose="020B0400000000000000" pitchFamily="34" charset="-128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sz="2000" b="1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Meiryo"/>
                <a:sym typeface="Meiryo"/>
              </a:rPr>
              <a:t>中期経営計画</a:t>
            </a:r>
            <a:endParaRPr lang="en-US" altLang="ja-JP" sz="2000" b="1" dirty="0">
              <a:solidFill>
                <a:srgbClr val="1A96F0"/>
              </a:solidFill>
              <a:latin typeface="Yu Gothic" panose="020B0400000000000000" pitchFamily="34" charset="-128"/>
              <a:ea typeface="Yu Gothic" panose="020B0400000000000000" pitchFamily="34" charset="-128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sz="3200" b="1" u="none" strike="noStrike" cap="none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Meiryo"/>
                <a:sym typeface="Meiryo"/>
              </a:rPr>
              <a:t>〇〇による</a:t>
            </a:r>
            <a:br>
              <a:rPr lang="en-US" altLang="ja-JP" sz="3200" b="1" u="none" strike="noStrike" cap="none" dirty="0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Meiryo"/>
                <a:sym typeface="Meiryo"/>
              </a:rPr>
            </a:br>
            <a:r>
              <a:rPr lang="ja-JP" altLang="en-US" sz="3200" b="1" u="none" strike="noStrike" cap="none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Meiryo"/>
                <a:sym typeface="Meiryo"/>
              </a:rPr>
              <a:t>〇〇の実行</a:t>
            </a:r>
            <a:endParaRPr sz="3200" b="1" u="none" strike="noStrike" cap="none" dirty="0">
              <a:solidFill>
                <a:srgbClr val="1A96F0"/>
              </a:solidFill>
              <a:latin typeface="Yu Gothic" panose="020B0400000000000000" pitchFamily="34" charset="-128"/>
              <a:ea typeface="Yu Gothic" panose="020B0400000000000000" pitchFamily="34" charset="-128"/>
              <a:cs typeface="Meiryo"/>
              <a:sym typeface="Meiryo"/>
            </a:endParaRPr>
          </a:p>
        </p:txBody>
      </p:sp>
      <p:sp>
        <p:nvSpPr>
          <p:cNvPr id="19" name="Google Shape;330;p21">
            <a:extLst>
              <a:ext uri="{FF2B5EF4-FFF2-40B4-BE49-F238E27FC236}">
                <a16:creationId xmlns:a16="http://schemas.microsoft.com/office/drawing/2014/main" id="{0893F84C-6727-D240-4EF9-1DCC90E4CFBA}"/>
              </a:ext>
            </a:extLst>
          </p:cNvPr>
          <p:cNvSpPr/>
          <p:nvPr/>
        </p:nvSpPr>
        <p:spPr>
          <a:xfrm>
            <a:off x="8758644" y="4573460"/>
            <a:ext cx="2599268" cy="1032184"/>
          </a:xfrm>
          <a:prstGeom prst="roundRect">
            <a:avLst>
              <a:gd name="adj" fmla="val 0"/>
            </a:avLst>
          </a:prstGeom>
          <a:solidFill>
            <a:schemeClr val="bg1">
              <a:alpha val="0"/>
            </a:schemeClr>
          </a:solidFill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algn="ctr">
              <a:spcBef>
                <a:spcPts val="300"/>
              </a:spcBef>
              <a:buClr>
                <a:srgbClr val="000000"/>
              </a:buClr>
              <a:buSzPts val="1100"/>
            </a:pPr>
            <a:r>
              <a:rPr lang="ja-JP" altLang="en-US" sz="1600" b="1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Meiryo"/>
              </a:rPr>
              <a:t>ここに補足説明が入ります。</a:t>
            </a:r>
            <a:endParaRPr lang="en-US" altLang="ja-JP" sz="1600" b="1" dirty="0">
              <a:solidFill>
                <a:srgbClr val="1A96F0"/>
              </a:solidFill>
              <a:latin typeface="Yu Gothic" panose="020B0400000000000000" pitchFamily="34" charset="-128"/>
              <a:ea typeface="Yu Gothic" panose="020B0400000000000000" pitchFamily="34" charset="-128"/>
              <a:sym typeface="Meiryo"/>
            </a:endParaRPr>
          </a:p>
          <a:p>
            <a:pPr algn="ctr">
              <a:spcBef>
                <a:spcPts val="300"/>
              </a:spcBef>
              <a:buClr>
                <a:srgbClr val="000000"/>
              </a:buClr>
              <a:buSzPts val="1100"/>
            </a:pPr>
            <a:r>
              <a:rPr lang="ja-JP" altLang="en-US" sz="1600" b="1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Meiryo"/>
              </a:rPr>
              <a:t>ここに補足説明が入ります。</a:t>
            </a:r>
          </a:p>
        </p:txBody>
      </p:sp>
      <p:sp>
        <p:nvSpPr>
          <p:cNvPr id="25" name="Google Shape;330;p21">
            <a:extLst>
              <a:ext uri="{FF2B5EF4-FFF2-40B4-BE49-F238E27FC236}">
                <a16:creationId xmlns:a16="http://schemas.microsoft.com/office/drawing/2014/main" id="{FEDE6579-5924-C19B-7096-620D049E2124}"/>
              </a:ext>
            </a:extLst>
          </p:cNvPr>
          <p:cNvSpPr/>
          <p:nvPr/>
        </p:nvSpPr>
        <p:spPr>
          <a:xfrm>
            <a:off x="4176419" y="5062045"/>
            <a:ext cx="2599268" cy="1032184"/>
          </a:xfrm>
          <a:prstGeom prst="roundRect">
            <a:avLst>
              <a:gd name="adj" fmla="val 0"/>
            </a:avLst>
          </a:prstGeom>
          <a:solidFill>
            <a:schemeClr val="bg1">
              <a:alpha val="0"/>
            </a:schemeClr>
          </a:solidFill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algn="ctr">
              <a:spcBef>
                <a:spcPts val="300"/>
              </a:spcBef>
              <a:buClr>
                <a:srgbClr val="000000"/>
              </a:buClr>
              <a:buSzPts val="1100"/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Meiryo"/>
              </a:rPr>
              <a:t>ここに補足説明が入ります。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sym typeface="Meiryo"/>
            </a:endParaRPr>
          </a:p>
          <a:p>
            <a:pPr algn="ctr">
              <a:spcBef>
                <a:spcPts val="300"/>
              </a:spcBef>
              <a:buClr>
                <a:srgbClr val="000000"/>
              </a:buClr>
              <a:buSzPts val="1100"/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Meiryo"/>
              </a:rPr>
              <a:t>ここに補足説明が入ります。</a:t>
            </a:r>
          </a:p>
        </p:txBody>
      </p:sp>
      <p:sp>
        <p:nvSpPr>
          <p:cNvPr id="26" name="Google Shape;330;p21">
            <a:extLst>
              <a:ext uri="{FF2B5EF4-FFF2-40B4-BE49-F238E27FC236}">
                <a16:creationId xmlns:a16="http://schemas.microsoft.com/office/drawing/2014/main" id="{55AA40E7-1AFD-C159-DC30-D160E9C98A8D}"/>
              </a:ext>
            </a:extLst>
          </p:cNvPr>
          <p:cNvSpPr/>
          <p:nvPr/>
        </p:nvSpPr>
        <p:spPr>
          <a:xfrm>
            <a:off x="458064" y="5385361"/>
            <a:ext cx="2599268" cy="1032184"/>
          </a:xfrm>
          <a:prstGeom prst="roundRect">
            <a:avLst>
              <a:gd name="adj" fmla="val 0"/>
            </a:avLst>
          </a:prstGeom>
          <a:solidFill>
            <a:schemeClr val="bg1">
              <a:alpha val="0"/>
            </a:schemeClr>
          </a:solidFill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algn="ctr">
              <a:spcBef>
                <a:spcPts val="300"/>
              </a:spcBef>
              <a:buClr>
                <a:srgbClr val="000000"/>
              </a:buClr>
              <a:buSzPts val="1100"/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Meiryo"/>
              </a:rPr>
              <a:t>ここに補足説明が入ります。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sym typeface="Meiryo"/>
            </a:endParaRPr>
          </a:p>
          <a:p>
            <a:pPr algn="ctr">
              <a:spcBef>
                <a:spcPts val="300"/>
              </a:spcBef>
              <a:buClr>
                <a:srgbClr val="000000"/>
              </a:buClr>
              <a:buSzPts val="1100"/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Meiryo"/>
              </a:rPr>
              <a:t>ここに補足説明が入ります。</a:t>
            </a:r>
          </a:p>
        </p:txBody>
      </p:sp>
    </p:spTree>
    <p:extLst>
      <p:ext uri="{BB962C8B-B14F-4D97-AF65-F5344CB8AC3E}">
        <p14:creationId xmlns:p14="http://schemas.microsoft.com/office/powerpoint/2010/main" val="255903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DBF0C-5C30-C120-8C8C-BE292351D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ロードマップ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C2D6AF-7B44-2982-1368-AC7C6CBAF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/>
              <a:t>©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7599BD4-9A9C-89C2-2150-A63708733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9</a:t>
            </a:fld>
            <a:endParaRPr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5F98685-DC65-0708-884B-BF88EAC61EA8}"/>
              </a:ext>
            </a:extLst>
          </p:cNvPr>
          <p:cNvGrpSpPr/>
          <p:nvPr/>
        </p:nvGrpSpPr>
        <p:grpSpPr>
          <a:xfrm>
            <a:off x="442913" y="1160462"/>
            <a:ext cx="11337408" cy="573025"/>
            <a:chOff x="442913" y="1160463"/>
            <a:chExt cx="11187498" cy="100806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右矢印 6">
              <a:extLst>
                <a:ext uri="{FF2B5EF4-FFF2-40B4-BE49-F238E27FC236}">
                  <a16:creationId xmlns:a16="http://schemas.microsoft.com/office/drawing/2014/main" id="{7B83C214-A650-1EBE-5735-42B66577F3A4}"/>
                </a:ext>
              </a:extLst>
            </p:cNvPr>
            <p:cNvSpPr/>
            <p:nvPr/>
          </p:nvSpPr>
          <p:spPr>
            <a:xfrm>
              <a:off x="442913" y="1160463"/>
              <a:ext cx="3598735" cy="1008062"/>
            </a:xfrm>
            <a:prstGeom prst="rightArrow">
              <a:avLst>
                <a:gd name="adj1" fmla="val 10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2026</a:t>
              </a:r>
              <a:r>
                <a:rPr kumimoji="1" lang="ja-JP" altLang="en-US" sz="20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年</a:t>
              </a:r>
            </a:p>
          </p:txBody>
        </p:sp>
        <p:sp>
          <p:nvSpPr>
            <p:cNvPr id="8" name="右矢印 7">
              <a:extLst>
                <a:ext uri="{FF2B5EF4-FFF2-40B4-BE49-F238E27FC236}">
                  <a16:creationId xmlns:a16="http://schemas.microsoft.com/office/drawing/2014/main" id="{C8A07A60-622B-287B-7226-C4B6ABB180B1}"/>
                </a:ext>
              </a:extLst>
            </p:cNvPr>
            <p:cNvSpPr/>
            <p:nvPr/>
          </p:nvSpPr>
          <p:spPr>
            <a:xfrm>
              <a:off x="4237295" y="1160463"/>
              <a:ext cx="3598735" cy="1008062"/>
            </a:xfrm>
            <a:prstGeom prst="rightArrow">
              <a:avLst>
                <a:gd name="adj1" fmla="val 10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2027</a:t>
              </a:r>
              <a:r>
                <a:rPr kumimoji="1" lang="ja-JP" altLang="en-US" sz="20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年</a:t>
              </a:r>
            </a:p>
          </p:txBody>
        </p:sp>
        <p:sp>
          <p:nvSpPr>
            <p:cNvPr id="9" name="右矢印 8">
              <a:extLst>
                <a:ext uri="{FF2B5EF4-FFF2-40B4-BE49-F238E27FC236}">
                  <a16:creationId xmlns:a16="http://schemas.microsoft.com/office/drawing/2014/main" id="{E62ED04F-2561-B59A-7EAE-61F6E377C9A8}"/>
                </a:ext>
              </a:extLst>
            </p:cNvPr>
            <p:cNvSpPr/>
            <p:nvPr/>
          </p:nvSpPr>
          <p:spPr>
            <a:xfrm>
              <a:off x="8031676" y="1160463"/>
              <a:ext cx="3598735" cy="1008062"/>
            </a:xfrm>
            <a:prstGeom prst="rightArrow">
              <a:avLst>
                <a:gd name="adj1" fmla="val 10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2028</a:t>
              </a:r>
              <a:r>
                <a:rPr kumimoji="1" lang="ja-JP" altLang="en-US" sz="20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年</a:t>
              </a:r>
            </a:p>
          </p:txBody>
        </p:sp>
      </p:grp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7637F484-BD97-2DBB-38D7-F84D8B9ADCA7}"/>
              </a:ext>
            </a:extLst>
          </p:cNvPr>
          <p:cNvSpPr/>
          <p:nvPr/>
        </p:nvSpPr>
        <p:spPr>
          <a:xfrm>
            <a:off x="442912" y="1877786"/>
            <a:ext cx="3646957" cy="453889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F5D56B19-147D-8A75-1DED-ADF7BB4F4FF2}"/>
              </a:ext>
            </a:extLst>
          </p:cNvPr>
          <p:cNvSpPr/>
          <p:nvPr/>
        </p:nvSpPr>
        <p:spPr>
          <a:xfrm>
            <a:off x="4292241" y="1877786"/>
            <a:ext cx="3646957" cy="453889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12703B99-A564-A5E3-713D-F0E3B6BF5671}"/>
              </a:ext>
            </a:extLst>
          </p:cNvPr>
          <p:cNvSpPr/>
          <p:nvPr/>
        </p:nvSpPr>
        <p:spPr>
          <a:xfrm>
            <a:off x="8141570" y="1877786"/>
            <a:ext cx="3646957" cy="453889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BB59ED27-4E27-004F-BB59-4FC82303B590}"/>
              </a:ext>
            </a:extLst>
          </p:cNvPr>
          <p:cNvSpPr/>
          <p:nvPr/>
        </p:nvSpPr>
        <p:spPr>
          <a:xfrm>
            <a:off x="1221209" y="2089161"/>
            <a:ext cx="2090361" cy="2090361"/>
          </a:xfrm>
          <a:prstGeom prst="ellipse">
            <a:avLst/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重点テーマ</a:t>
            </a:r>
            <a:endParaRPr kumimoji="1" lang="en-US" altLang="ja-JP" sz="12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2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〇〇による</a:t>
            </a:r>
            <a:endParaRPr lang="en-US" altLang="ja-JP" sz="20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kumimoji="1" lang="ja-JP" altLang="en-US" sz="2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〇〇の整備</a:t>
            </a:r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2A74C967-0058-03D4-AB0D-FBB2CE86D200}"/>
              </a:ext>
            </a:extLst>
          </p:cNvPr>
          <p:cNvSpPr/>
          <p:nvPr/>
        </p:nvSpPr>
        <p:spPr>
          <a:xfrm>
            <a:off x="5072772" y="2089161"/>
            <a:ext cx="2090361" cy="2090361"/>
          </a:xfrm>
          <a:prstGeom prst="ellipse">
            <a:avLst/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重点テーマ</a:t>
            </a:r>
            <a:endParaRPr kumimoji="1" lang="en-US" altLang="ja-JP" sz="12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2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〇〇による</a:t>
            </a:r>
            <a:endParaRPr lang="en-US" altLang="ja-JP" sz="20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kumimoji="1" lang="ja-JP" altLang="en-US" sz="2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〇〇の変革</a:t>
            </a: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76C66F81-2CA8-0A25-81B4-4AEEEEE4D9AA}"/>
              </a:ext>
            </a:extLst>
          </p:cNvPr>
          <p:cNvSpPr/>
          <p:nvPr/>
        </p:nvSpPr>
        <p:spPr>
          <a:xfrm>
            <a:off x="8924335" y="2089161"/>
            <a:ext cx="2090361" cy="2090361"/>
          </a:xfrm>
          <a:prstGeom prst="ellipse">
            <a:avLst/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重点テーマ</a:t>
            </a:r>
            <a:endParaRPr kumimoji="1" lang="en-US" altLang="ja-JP" sz="12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2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〇〇による</a:t>
            </a:r>
            <a:endParaRPr lang="en-US" altLang="ja-JP" sz="20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kumimoji="1" lang="ja-JP" altLang="en-US" sz="2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〇〇の実行</a:t>
            </a:r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4163A78C-F050-9EDB-5148-F2B96CE93445}"/>
              </a:ext>
            </a:extLst>
          </p:cNvPr>
          <p:cNvSpPr/>
          <p:nvPr/>
        </p:nvSpPr>
        <p:spPr>
          <a:xfrm>
            <a:off x="610389" y="4547218"/>
            <a:ext cx="3312000" cy="34636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具体的なアクションや戦略を記載</a:t>
            </a:r>
          </a:p>
        </p:txBody>
      </p:sp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B38703CF-FD2A-F188-5391-844BEC947421}"/>
              </a:ext>
            </a:extLst>
          </p:cNvPr>
          <p:cNvSpPr/>
          <p:nvPr/>
        </p:nvSpPr>
        <p:spPr>
          <a:xfrm>
            <a:off x="610389" y="5004418"/>
            <a:ext cx="3312000" cy="34636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具体的なアクションや戦略を記載</a:t>
            </a:r>
          </a:p>
        </p:txBody>
      </p: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B9D9DE54-2819-2B4E-69E3-826CF3EEE66C}"/>
              </a:ext>
            </a:extLst>
          </p:cNvPr>
          <p:cNvSpPr/>
          <p:nvPr/>
        </p:nvSpPr>
        <p:spPr>
          <a:xfrm>
            <a:off x="610389" y="5461618"/>
            <a:ext cx="3312000" cy="34636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具体的なアクションや戦略を記載</a:t>
            </a:r>
          </a:p>
        </p:txBody>
      </p:sp>
      <p:sp>
        <p:nvSpPr>
          <p:cNvPr id="22" name="角丸四角形 21">
            <a:extLst>
              <a:ext uri="{FF2B5EF4-FFF2-40B4-BE49-F238E27FC236}">
                <a16:creationId xmlns:a16="http://schemas.microsoft.com/office/drawing/2014/main" id="{A945459A-2712-AD6E-4CCF-E4A0877BD089}"/>
              </a:ext>
            </a:extLst>
          </p:cNvPr>
          <p:cNvSpPr/>
          <p:nvPr/>
        </p:nvSpPr>
        <p:spPr>
          <a:xfrm>
            <a:off x="610389" y="5918818"/>
            <a:ext cx="3312000" cy="34636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具体的なアクションや戦略を記載</a:t>
            </a:r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3214F4A8-08A2-1896-7F48-ACD05088BBBC}"/>
              </a:ext>
            </a:extLst>
          </p:cNvPr>
          <p:cNvSpPr/>
          <p:nvPr/>
        </p:nvSpPr>
        <p:spPr>
          <a:xfrm>
            <a:off x="4456675" y="4547218"/>
            <a:ext cx="3312000" cy="34636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具体的なアクションや戦略を記載</a:t>
            </a:r>
          </a:p>
        </p:txBody>
      </p:sp>
      <p:sp>
        <p:nvSpPr>
          <p:cNvPr id="24" name="角丸四角形 23">
            <a:extLst>
              <a:ext uri="{FF2B5EF4-FFF2-40B4-BE49-F238E27FC236}">
                <a16:creationId xmlns:a16="http://schemas.microsoft.com/office/drawing/2014/main" id="{F11D6589-C9EC-22EB-481F-31D560A4A0BE}"/>
              </a:ext>
            </a:extLst>
          </p:cNvPr>
          <p:cNvSpPr/>
          <p:nvPr/>
        </p:nvSpPr>
        <p:spPr>
          <a:xfrm>
            <a:off x="4456675" y="5004418"/>
            <a:ext cx="3312000" cy="34636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具体的なアクションや戦略を記載</a:t>
            </a:r>
          </a:p>
        </p:txBody>
      </p: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F7F07365-8534-7EE6-2245-797BE027FFFD}"/>
              </a:ext>
            </a:extLst>
          </p:cNvPr>
          <p:cNvSpPr/>
          <p:nvPr/>
        </p:nvSpPr>
        <p:spPr>
          <a:xfrm>
            <a:off x="4456675" y="5461618"/>
            <a:ext cx="3312000" cy="34636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具体的なアクションや戦略を記載</a:t>
            </a:r>
          </a:p>
        </p:txBody>
      </p:sp>
      <p:sp>
        <p:nvSpPr>
          <p:cNvPr id="26" name="角丸四角形 25">
            <a:extLst>
              <a:ext uri="{FF2B5EF4-FFF2-40B4-BE49-F238E27FC236}">
                <a16:creationId xmlns:a16="http://schemas.microsoft.com/office/drawing/2014/main" id="{8814A2BF-EA6A-B80C-D2D8-DB64F2E8843D}"/>
              </a:ext>
            </a:extLst>
          </p:cNvPr>
          <p:cNvSpPr/>
          <p:nvPr/>
        </p:nvSpPr>
        <p:spPr>
          <a:xfrm>
            <a:off x="4456675" y="5918818"/>
            <a:ext cx="3312000" cy="34636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具体的なアクションや戦略を記載</a:t>
            </a:r>
          </a:p>
        </p:txBody>
      </p:sp>
      <p:sp>
        <p:nvSpPr>
          <p:cNvPr id="27" name="角丸四角形 26">
            <a:extLst>
              <a:ext uri="{FF2B5EF4-FFF2-40B4-BE49-F238E27FC236}">
                <a16:creationId xmlns:a16="http://schemas.microsoft.com/office/drawing/2014/main" id="{D56B315D-B8D1-4BD0-1166-7E91DD0BD493}"/>
              </a:ext>
            </a:extLst>
          </p:cNvPr>
          <p:cNvSpPr/>
          <p:nvPr/>
        </p:nvSpPr>
        <p:spPr>
          <a:xfrm>
            <a:off x="8309048" y="4547218"/>
            <a:ext cx="3312000" cy="34636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具体的なアクションや戦略を記載</a:t>
            </a:r>
          </a:p>
        </p:txBody>
      </p:sp>
      <p:sp>
        <p:nvSpPr>
          <p:cNvPr id="28" name="角丸四角形 27">
            <a:extLst>
              <a:ext uri="{FF2B5EF4-FFF2-40B4-BE49-F238E27FC236}">
                <a16:creationId xmlns:a16="http://schemas.microsoft.com/office/drawing/2014/main" id="{A52905FD-FF8C-3FF7-DCEA-3E4BD7D9855F}"/>
              </a:ext>
            </a:extLst>
          </p:cNvPr>
          <p:cNvSpPr/>
          <p:nvPr/>
        </p:nvSpPr>
        <p:spPr>
          <a:xfrm>
            <a:off x="8309048" y="5004418"/>
            <a:ext cx="3312000" cy="34636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具体的なアクションや戦略を記載</a:t>
            </a:r>
          </a:p>
        </p:txBody>
      </p: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D6F89027-5441-B6C6-F771-CD3D9D2A46EC}"/>
              </a:ext>
            </a:extLst>
          </p:cNvPr>
          <p:cNvSpPr/>
          <p:nvPr/>
        </p:nvSpPr>
        <p:spPr>
          <a:xfrm>
            <a:off x="8309048" y="5461618"/>
            <a:ext cx="3312000" cy="34636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具体的なアクションや戦略を記載</a:t>
            </a:r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FDB4C52B-19B5-D733-6545-E57D9C38211F}"/>
              </a:ext>
            </a:extLst>
          </p:cNvPr>
          <p:cNvSpPr/>
          <p:nvPr/>
        </p:nvSpPr>
        <p:spPr>
          <a:xfrm>
            <a:off x="8309048" y="5918818"/>
            <a:ext cx="3312000" cy="34636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具体的なアクションや戦略を記載</a:t>
            </a:r>
          </a:p>
        </p:txBody>
      </p:sp>
    </p:spTree>
    <p:extLst>
      <p:ext uri="{BB962C8B-B14F-4D97-AF65-F5344CB8AC3E}">
        <p14:creationId xmlns:p14="http://schemas.microsoft.com/office/powerpoint/2010/main" val="284227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kumimoji="1" b="1">
            <a:solidFill>
              <a:schemeClr val="tx1">
                <a:lumMod val="75000"/>
                <a:lumOff val="25000"/>
              </a:schemeClr>
            </a:solidFill>
            <a:latin typeface="Yu Gothic" panose="020B0400000000000000" pitchFamily="34" charset="-128"/>
            <a:ea typeface="Yu Gothic" panose="020B0400000000000000" pitchFamily="34" charset="-128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6986</TotalTime>
  <Words>1356</Words>
  <Application>Microsoft Macintosh PowerPoint</Application>
  <PresentationFormat>ワイド画面</PresentationFormat>
  <Paragraphs>259</Paragraphs>
  <Slides>14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Meiryo UI</vt:lpstr>
      <vt:lpstr>Yu Gothic</vt:lpstr>
      <vt:lpstr>Yu Gothic</vt:lpstr>
      <vt:lpstr>游ゴシック Light</vt:lpstr>
      <vt:lpstr>Yu Gothic Medium</vt:lpstr>
      <vt:lpstr>Arial</vt:lpstr>
      <vt:lpstr>Futura Medium</vt:lpstr>
      <vt:lpstr>Futura Medium</vt:lpstr>
      <vt:lpstr>Office テーマ</vt:lpstr>
      <vt:lpstr>PowerPoint プレゼンテーション</vt:lpstr>
      <vt:lpstr>PowerPoint プレゼンテーション</vt:lpstr>
      <vt:lpstr>前中期経営計画振り返り（定性目標ver）</vt:lpstr>
      <vt:lpstr>前中期経営計画振り返り（定量目標ver）</vt:lpstr>
      <vt:lpstr>外部環境</vt:lpstr>
      <vt:lpstr>外部環境</vt:lpstr>
      <vt:lpstr>目指す姿</vt:lpstr>
      <vt:lpstr>目指す姿</vt:lpstr>
      <vt:lpstr>ロードマップ</vt:lpstr>
      <vt:lpstr>戦略の詳細（定性ver）</vt:lpstr>
      <vt:lpstr>戦略の詳細（定量ver）</vt:lpstr>
      <vt:lpstr>事業別戦略</vt:lpstr>
      <vt:lpstr>PowerPoint プレゼンテーション</vt:lpstr>
      <vt:lpstr>ESG・EDGsの取り組み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湯淺 春樹</dc:creator>
  <cp:lastModifiedBy>たなか はる</cp:lastModifiedBy>
  <cp:revision>62</cp:revision>
  <dcterms:created xsi:type="dcterms:W3CDTF">2022-02-02T08:34:32Z</dcterms:created>
  <dcterms:modified xsi:type="dcterms:W3CDTF">2024-12-19T10:41:56Z</dcterms:modified>
</cp:coreProperties>
</file>