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363" r:id="rId3"/>
    <p:sldId id="365" r:id="rId4"/>
    <p:sldId id="369" r:id="rId5"/>
    <p:sldId id="366" r:id="rId6"/>
    <p:sldId id="367" r:id="rId7"/>
    <p:sldId id="368" r:id="rId8"/>
    <p:sldId id="372" r:id="rId9"/>
    <p:sldId id="371" r:id="rId10"/>
    <p:sldId id="343" r:id="rId11"/>
    <p:sldId id="345" r:id="rId12"/>
    <p:sldId id="346" r:id="rId13"/>
    <p:sldId id="266" r:id="rId14"/>
    <p:sldId id="347"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p:restoredTop sz="95928"/>
  </p:normalViewPr>
  <p:slideViewPr>
    <p:cSldViewPr snapToGrid="0" snapToObjects="1" showGuides="1">
      <p:cViewPr varScale="1">
        <p:scale>
          <a:sx n="105" d="100"/>
          <a:sy n="105" d="100"/>
        </p:scale>
        <p:origin x="984" y="200"/>
      </p:cViewPr>
      <p:guideLst>
        <p:guide orient="horz" pos="3816"/>
        <p:guide pos="3840"/>
      </p:guideLst>
    </p:cSldViewPr>
  </p:slideViewPr>
  <p:notesTextViewPr>
    <p:cViewPr>
      <p:scale>
        <a:sx n="45" d="100"/>
        <a:sy n="4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AABC-0567-344A-B233-0D8A45B152CA}" type="datetimeFigureOut">
              <a:rPr kumimoji="1" lang="ja-JP" altLang="en-US" smtClean="0"/>
              <a:t>2023/2/17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060FC-E6A1-AA46-9E7C-9AD58BC524E7}" type="slidenum">
              <a:rPr kumimoji="1" lang="ja-JP" altLang="en-US" smtClean="0"/>
              <a:t>‹#›</a:t>
            </a:fld>
            <a:endParaRPr kumimoji="1" lang="ja-JP" altLang="en-US"/>
          </a:p>
        </p:txBody>
      </p:sp>
    </p:spTree>
    <p:extLst>
      <p:ext uri="{BB962C8B-B14F-4D97-AF65-F5344CB8AC3E}">
        <p14:creationId xmlns:p14="http://schemas.microsoft.com/office/powerpoint/2010/main" val="12949521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solidFill>
        <a:effectLst/>
      </p:bgPr>
    </p:b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7D580735-8E71-9244-985D-4A105AB0F589}"/>
              </a:ext>
            </a:extLst>
          </p:cNvPr>
          <p:cNvSpPr/>
          <p:nvPr userDrawn="1"/>
        </p:nvSpPr>
        <p:spPr>
          <a:xfrm>
            <a:off x="0" y="0"/>
            <a:ext cx="12192000" cy="6858000"/>
          </a:xfrm>
          <a:prstGeom prst="roundRect">
            <a:avLst>
              <a:gd name="adj" fmla="val 0"/>
            </a:avLst>
          </a:prstGeom>
          <a:solidFill>
            <a:srgbClr val="00B0F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角丸四角形 1">
            <a:extLst>
              <a:ext uri="{FF2B5EF4-FFF2-40B4-BE49-F238E27FC236}">
                <a16:creationId xmlns:a16="http://schemas.microsoft.com/office/drawing/2014/main" id="{8D6A230F-4E4D-054A-B1B1-AD08C162770C}"/>
              </a:ext>
            </a:extLst>
          </p:cNvPr>
          <p:cNvSpPr/>
          <p:nvPr userDrawn="1"/>
        </p:nvSpPr>
        <p:spPr>
          <a:xfrm>
            <a:off x="101600" y="86360"/>
            <a:ext cx="11988800" cy="668528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026894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024E6FD8-BE55-96C7-90DA-D1DE6D1772D2}"/>
              </a:ext>
            </a:extLst>
          </p:cNvPr>
          <p:cNvSpPr>
            <a:spLocks noGrp="1"/>
          </p:cNvSpPr>
          <p:nvPr>
            <p:ph type="title"/>
          </p:nvPr>
        </p:nvSpPr>
        <p:spPr>
          <a:xfrm>
            <a:off x="335665" y="195600"/>
            <a:ext cx="11444657" cy="573026"/>
          </a:xfrm>
        </p:spPr>
        <p:txBody>
          <a:bodyPr tIns="72000">
            <a:normAutofit/>
          </a:bodyPr>
          <a:lstStyle>
            <a:lvl1pPr>
              <a:defRPr sz="2400" b="1" i="0" spc="3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defRPr>
            </a:lvl1pPr>
          </a:lstStyle>
          <a:p>
            <a:r>
              <a:rPr kumimoji="1" lang="ja-JP" altLang="en-US"/>
              <a:t>マスター タイトルの書式設定</a:t>
            </a:r>
          </a:p>
        </p:txBody>
      </p:sp>
      <p:sp>
        <p:nvSpPr>
          <p:cNvPr id="15" name="コンテンツ プレースホルダー 2">
            <a:extLst>
              <a:ext uri="{FF2B5EF4-FFF2-40B4-BE49-F238E27FC236}">
                <a16:creationId xmlns:a16="http://schemas.microsoft.com/office/drawing/2014/main" id="{AABFED33-CA80-1515-821D-187943F32B36}"/>
              </a:ext>
            </a:extLst>
          </p:cNvPr>
          <p:cNvSpPr>
            <a:spLocks noGrp="1"/>
          </p:cNvSpPr>
          <p:nvPr>
            <p:ph idx="1"/>
          </p:nvPr>
        </p:nvSpPr>
        <p:spPr>
          <a:xfrm>
            <a:off x="459759" y="1161028"/>
            <a:ext cx="11272482" cy="829816"/>
          </a:xfrm>
        </p:spPr>
        <p:txBody>
          <a:bodyPr tIns="144000">
            <a:normAutofit/>
          </a:bodyPr>
          <a:lstStyle>
            <a:lvl1pPr marL="0" indent="0">
              <a:spcBef>
                <a:spcPts val="600"/>
              </a:spcBef>
              <a:buNone/>
              <a:defRPr sz="1800" b="1" i="0" spc="3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defRPr>
            </a:lvl1pPr>
            <a:lvl2pPr>
              <a:defRPr b="1" i="0">
                <a:solidFill>
                  <a:schemeClr val="tx1">
                    <a:lumMod val="75000"/>
                    <a:lumOff val="25000"/>
                  </a:schemeClr>
                </a:solidFill>
                <a:latin typeface="Yu Gothic" panose="020B0400000000000000" pitchFamily="34" charset="-128"/>
                <a:ea typeface="Yu Gothic" panose="020B0400000000000000" pitchFamily="34" charset="-128"/>
              </a:defRPr>
            </a:lvl2pPr>
            <a:lvl3pPr>
              <a:defRPr b="1" i="0">
                <a:solidFill>
                  <a:schemeClr val="tx1">
                    <a:lumMod val="75000"/>
                    <a:lumOff val="25000"/>
                  </a:schemeClr>
                </a:solidFill>
                <a:latin typeface="Yu Gothic" panose="020B0400000000000000" pitchFamily="34" charset="-128"/>
                <a:ea typeface="Yu Gothic" panose="020B0400000000000000" pitchFamily="34" charset="-128"/>
              </a:defRPr>
            </a:lvl3pPr>
            <a:lvl4pPr>
              <a:defRPr b="1" i="0">
                <a:solidFill>
                  <a:schemeClr val="tx1">
                    <a:lumMod val="75000"/>
                    <a:lumOff val="25000"/>
                  </a:schemeClr>
                </a:solidFill>
                <a:latin typeface="Yu Gothic" panose="020B0400000000000000" pitchFamily="34" charset="-128"/>
                <a:ea typeface="Yu Gothic" panose="020B0400000000000000" pitchFamily="34" charset="-128"/>
              </a:defRPr>
            </a:lvl4pPr>
            <a:lvl5pPr>
              <a:defRPr b="1" i="0">
                <a:solidFill>
                  <a:schemeClr val="tx1">
                    <a:lumMod val="75000"/>
                    <a:lumOff val="25000"/>
                  </a:schemeClr>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endParaRPr kumimoji="1" lang="en-US" altLang="ja-JP" dirty="0"/>
          </a:p>
        </p:txBody>
      </p:sp>
      <p:sp>
        <p:nvSpPr>
          <p:cNvPr id="16" name="日付プレースホルダー 3">
            <a:extLst>
              <a:ext uri="{FF2B5EF4-FFF2-40B4-BE49-F238E27FC236}">
                <a16:creationId xmlns:a16="http://schemas.microsoft.com/office/drawing/2014/main" id="{3B89E066-52BA-BAAA-FE25-A3D8FC7198AF}"/>
              </a:ext>
            </a:extLst>
          </p:cNvPr>
          <p:cNvSpPr>
            <a:spLocks noGrp="1"/>
          </p:cNvSpPr>
          <p:nvPr>
            <p:ph type="dt" sz="half" idx="10"/>
          </p:nvPr>
        </p:nvSpPr>
        <p:spPr>
          <a:xfrm>
            <a:off x="132144" y="6519944"/>
            <a:ext cx="2743200" cy="247831"/>
          </a:xfrm>
        </p:spPr>
        <p:txBody>
          <a:bodyPr/>
          <a:lstStyle>
            <a:lvl1pPr>
              <a:defRPr sz="900" b="0" i="0">
                <a:latin typeface="Futura Medium" panose="020B0602020204020303" pitchFamily="34" charset="-79"/>
                <a:cs typeface="Futura Medium" panose="020B0602020204020303" pitchFamily="34" charset="-79"/>
              </a:defRPr>
            </a:lvl1pPr>
          </a:lstStyle>
          <a:p>
            <a:r>
              <a:rPr lang="en-US" altLang="ja-JP"/>
              <a:t>© 2022 CONE inc.</a:t>
            </a:r>
            <a:endParaRPr lang="ja-JP" altLang="en-US"/>
          </a:p>
        </p:txBody>
      </p:sp>
      <p:sp>
        <p:nvSpPr>
          <p:cNvPr id="17" name="スライド番号プレースホルダー 5">
            <a:extLst>
              <a:ext uri="{FF2B5EF4-FFF2-40B4-BE49-F238E27FC236}">
                <a16:creationId xmlns:a16="http://schemas.microsoft.com/office/drawing/2014/main" id="{0CE64C7F-82AE-8E8B-60DC-873B19AD899E}"/>
              </a:ext>
            </a:extLst>
          </p:cNvPr>
          <p:cNvSpPr>
            <a:spLocks noGrp="1"/>
          </p:cNvSpPr>
          <p:nvPr>
            <p:ph type="sldNum" sz="quarter" idx="12"/>
          </p:nvPr>
        </p:nvSpPr>
        <p:spPr>
          <a:xfrm>
            <a:off x="9316656" y="6519943"/>
            <a:ext cx="2743200" cy="247831"/>
          </a:xfrm>
        </p:spPr>
        <p:txBody>
          <a:bodyPr/>
          <a:lstStyle>
            <a:lvl1pPr>
              <a:defRPr sz="1000" b="0" i="0">
                <a:latin typeface="Futura Medium" panose="020B0602020204020303" pitchFamily="34" charset="-79"/>
                <a:cs typeface="Futura Medium" panose="020B0602020204020303" pitchFamily="34" charset="-79"/>
              </a:defRPr>
            </a:lvl1pPr>
          </a:lstStyle>
          <a:p>
            <a:fld id="{E310EA0D-2252-9045-A82C-BA460C3629D0}" type="slidenum">
              <a:rPr lang="ja-JP" altLang="en-US" smtClean="0"/>
              <a:pPr/>
              <a:t>‹#›</a:t>
            </a:fld>
            <a:endParaRPr lang="ja-JP" altLang="en-US"/>
          </a:p>
        </p:txBody>
      </p:sp>
      <p:cxnSp>
        <p:nvCxnSpPr>
          <p:cNvPr id="18" name="直線コネクタ 17">
            <a:extLst>
              <a:ext uri="{FF2B5EF4-FFF2-40B4-BE49-F238E27FC236}">
                <a16:creationId xmlns:a16="http://schemas.microsoft.com/office/drawing/2014/main" id="{84CD65F1-B50B-DA92-D479-EA2905BF1162}"/>
              </a:ext>
            </a:extLst>
          </p:cNvPr>
          <p:cNvCxnSpPr>
            <a:cxnSpLocks/>
          </p:cNvCxnSpPr>
          <p:nvPr userDrawn="1"/>
        </p:nvCxnSpPr>
        <p:spPr>
          <a:xfrm>
            <a:off x="326020" y="891247"/>
            <a:ext cx="11539960" cy="0"/>
          </a:xfrm>
          <a:prstGeom prst="line">
            <a:avLst/>
          </a:prstGeom>
          <a:ln w="25400" cap="rnd">
            <a:solidFill>
              <a:srgbClr val="1A96F0"/>
            </a:solidFill>
          </a:ln>
        </p:spPr>
        <p:style>
          <a:lnRef idx="1">
            <a:schemeClr val="accent1"/>
          </a:lnRef>
          <a:fillRef idx="0">
            <a:schemeClr val="accent1"/>
          </a:fillRef>
          <a:effectRef idx="0">
            <a:schemeClr val="accent1"/>
          </a:effectRef>
          <a:fontRef idx="minor">
            <a:schemeClr val="tx1"/>
          </a:fontRef>
        </p:style>
      </p:cxnSp>
      <p:pic>
        <p:nvPicPr>
          <p:cNvPr id="19" name="グラフィックス 18">
            <a:extLst>
              <a:ext uri="{FF2B5EF4-FFF2-40B4-BE49-F238E27FC236}">
                <a16:creationId xmlns:a16="http://schemas.microsoft.com/office/drawing/2014/main" id="{264F9BA2-F659-3471-070A-733DBF979FF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34446" b="-7734"/>
          <a:stretch/>
        </p:blipFill>
        <p:spPr>
          <a:xfrm>
            <a:off x="11138737" y="363828"/>
            <a:ext cx="733025" cy="257640"/>
          </a:xfrm>
          <a:prstGeom prst="rect">
            <a:avLst/>
          </a:prstGeom>
        </p:spPr>
      </p:pic>
    </p:spTree>
    <p:extLst>
      <p:ext uri="{BB962C8B-B14F-4D97-AF65-F5344CB8AC3E}">
        <p14:creationId xmlns:p14="http://schemas.microsoft.com/office/powerpoint/2010/main" val="159962804"/>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257" userDrawn="1">
          <p15:clr>
            <a:srgbClr val="FBAE40"/>
          </p15:clr>
        </p15:guide>
        <p15:guide id="3" pos="7423" userDrawn="1">
          <p15:clr>
            <a:srgbClr val="FBAE40"/>
          </p15:clr>
        </p15:guide>
        <p15:guide id="4" orient="horz" pos="1457" userDrawn="1">
          <p15:clr>
            <a:srgbClr val="FBAE40"/>
          </p15:clr>
        </p15:guide>
        <p15:guide id="5" orient="horz" pos="40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角丸四角形 6">
            <a:extLst>
              <a:ext uri="{FF2B5EF4-FFF2-40B4-BE49-F238E27FC236}">
                <a16:creationId xmlns:a16="http://schemas.microsoft.com/office/drawing/2014/main" id="{CF8C3AD5-1223-0EF0-3C57-0B97BF17317C}"/>
              </a:ext>
            </a:extLst>
          </p:cNvPr>
          <p:cNvSpPr/>
          <p:nvPr userDrawn="1"/>
        </p:nvSpPr>
        <p:spPr>
          <a:xfrm>
            <a:off x="0" y="0"/>
            <a:ext cx="12192000" cy="6858000"/>
          </a:xfrm>
          <a:prstGeom prst="roundRect">
            <a:avLst>
              <a:gd name="adj" fmla="val 0"/>
            </a:avLst>
          </a:prstGeom>
          <a:solidFill>
            <a:schemeClr val="accent2"/>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2" name="グラフィックス 1">
            <a:extLst>
              <a:ext uri="{FF2B5EF4-FFF2-40B4-BE49-F238E27FC236}">
                <a16:creationId xmlns:a16="http://schemas.microsoft.com/office/drawing/2014/main" id="{4A474CD3-66FA-119E-ED1D-61890906E53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3537" b="-36758"/>
          <a:stretch/>
        </p:blipFill>
        <p:spPr>
          <a:xfrm>
            <a:off x="11113535" y="363827"/>
            <a:ext cx="743185" cy="327053"/>
          </a:xfrm>
          <a:prstGeom prst="rect">
            <a:avLst/>
          </a:prstGeom>
        </p:spPr>
      </p:pic>
      <p:sp>
        <p:nvSpPr>
          <p:cNvPr id="3" name="日付プレースホルダー 3">
            <a:extLst>
              <a:ext uri="{FF2B5EF4-FFF2-40B4-BE49-F238E27FC236}">
                <a16:creationId xmlns:a16="http://schemas.microsoft.com/office/drawing/2014/main" id="{B9F9871A-C5A7-7FA8-59AA-00E9FF66C95F}"/>
              </a:ext>
            </a:extLst>
          </p:cNvPr>
          <p:cNvSpPr>
            <a:spLocks noGrp="1"/>
          </p:cNvSpPr>
          <p:nvPr>
            <p:ph type="dt" sz="half" idx="10"/>
          </p:nvPr>
        </p:nvSpPr>
        <p:spPr>
          <a:xfrm>
            <a:off x="132144" y="6519944"/>
            <a:ext cx="2743200" cy="247831"/>
          </a:xfrm>
        </p:spPr>
        <p:txBody>
          <a:bodyPr/>
          <a:lstStyle>
            <a:lvl1pPr>
              <a:defRPr sz="900" b="0" i="0">
                <a:solidFill>
                  <a:schemeClr val="bg1"/>
                </a:solidFill>
                <a:latin typeface="Futura Medium" panose="020B0602020204020303" pitchFamily="34" charset="-79"/>
                <a:cs typeface="Futura Medium" panose="020B0602020204020303" pitchFamily="34" charset="-79"/>
              </a:defRPr>
            </a:lvl1pPr>
          </a:lstStyle>
          <a:p>
            <a:r>
              <a:rPr lang="en-US" altLang="ja-JP"/>
              <a:t>© 2022 CONE inc.</a:t>
            </a:r>
            <a:endParaRPr lang="ja-JP" altLang="en-US"/>
          </a:p>
        </p:txBody>
      </p:sp>
      <p:sp>
        <p:nvSpPr>
          <p:cNvPr id="8" name="スライド番号プレースホルダー 5">
            <a:extLst>
              <a:ext uri="{FF2B5EF4-FFF2-40B4-BE49-F238E27FC236}">
                <a16:creationId xmlns:a16="http://schemas.microsoft.com/office/drawing/2014/main" id="{67B743F0-8591-22CA-D150-851C497CFA78}"/>
              </a:ext>
            </a:extLst>
          </p:cNvPr>
          <p:cNvSpPr>
            <a:spLocks noGrp="1"/>
          </p:cNvSpPr>
          <p:nvPr>
            <p:ph type="sldNum" sz="quarter" idx="12"/>
          </p:nvPr>
        </p:nvSpPr>
        <p:spPr>
          <a:xfrm>
            <a:off x="9316656" y="6519943"/>
            <a:ext cx="2743200" cy="247831"/>
          </a:xfrm>
        </p:spPr>
        <p:txBody>
          <a:bodyPr/>
          <a:lstStyle>
            <a:lvl1pPr>
              <a:defRPr sz="1000" b="0" i="0">
                <a:solidFill>
                  <a:schemeClr val="bg1"/>
                </a:solidFill>
                <a:latin typeface="Futura Medium" panose="020B0602020204020303" pitchFamily="34" charset="-79"/>
                <a:cs typeface="Futura Medium" panose="020B0602020204020303" pitchFamily="34" charset="-79"/>
              </a:defRPr>
            </a:lvl1pPr>
          </a:lstStyle>
          <a:p>
            <a:fld id="{E310EA0D-2252-9045-A82C-BA460C3629D0}" type="slidenum">
              <a:rPr lang="ja-JP" altLang="en-US" smtClean="0"/>
              <a:pPr/>
              <a:t>‹#›</a:t>
            </a:fld>
            <a:endParaRPr lang="ja-JP" altLang="en-US"/>
          </a:p>
        </p:txBody>
      </p:sp>
    </p:spTree>
    <p:extLst>
      <p:ext uri="{BB962C8B-B14F-4D97-AF65-F5344CB8AC3E}">
        <p14:creationId xmlns:p14="http://schemas.microsoft.com/office/powerpoint/2010/main" val="1953085641"/>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257" userDrawn="1">
          <p15:clr>
            <a:srgbClr val="FBAE40"/>
          </p15:clr>
        </p15:guide>
        <p15:guide id="3" pos="7423" userDrawn="1">
          <p15:clr>
            <a:srgbClr val="FBAE40"/>
          </p15:clr>
        </p15:guide>
        <p15:guide id="4" orient="horz" pos="1457" userDrawn="1">
          <p15:clr>
            <a:srgbClr val="FBAE40"/>
          </p15:clr>
        </p15:guide>
        <p15:guide id="5" orient="horz" pos="404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E594B8F-1A84-E349-8729-19944B41EA0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5F32ED3-D0FB-C04D-BEE8-CC518A1C19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6C4C8E-1A50-8640-955B-086282CB8C6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Copyright © GIG SALES inc. All Rights Reserved</a:t>
            </a:r>
            <a:endParaRPr kumimoji="1" lang="ja-JP" altLang="en-US"/>
          </a:p>
        </p:txBody>
      </p:sp>
      <p:sp>
        <p:nvSpPr>
          <p:cNvPr id="5" name="フッター プレースホルダー 4">
            <a:extLst>
              <a:ext uri="{FF2B5EF4-FFF2-40B4-BE49-F238E27FC236}">
                <a16:creationId xmlns:a16="http://schemas.microsoft.com/office/drawing/2014/main" id="{53923EF0-B501-5448-B333-2CD1404CD53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1E6EA5-AA50-CE4E-92E5-946512CD2549}"/>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C3DF-4846-4849-8A20-571E55575559}" type="slidenum">
              <a:rPr kumimoji="1" lang="ja-JP" altLang="en-US" smtClean="0"/>
              <a:t>‹#›</a:t>
            </a:fld>
            <a:endParaRPr kumimoji="1" lang="ja-JP" altLang="en-US"/>
          </a:p>
        </p:txBody>
      </p:sp>
    </p:spTree>
    <p:extLst>
      <p:ext uri="{BB962C8B-B14F-4D97-AF65-F5344CB8AC3E}">
        <p14:creationId xmlns:p14="http://schemas.microsoft.com/office/powerpoint/2010/main" val="391378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6470713-BFDD-2AAF-A1DD-91B6FE7AC3D9}"/>
              </a:ext>
            </a:extLst>
          </p:cNvPr>
          <p:cNvSpPr txBox="1"/>
          <p:nvPr/>
        </p:nvSpPr>
        <p:spPr>
          <a:xfrm>
            <a:off x="1295400" y="2851919"/>
            <a:ext cx="6865171" cy="1154162"/>
          </a:xfrm>
          <a:prstGeom prst="rect">
            <a:avLst/>
          </a:prstGeom>
          <a:noFill/>
        </p:spPr>
        <p:txBody>
          <a:bodyPr wrap="square" rtlCol="0">
            <a:spAutoFit/>
          </a:bodyPr>
          <a:lstStyle/>
          <a:p>
            <a:pPr>
              <a:spcBef>
                <a:spcPts val="600"/>
              </a:spcBef>
            </a:pPr>
            <a:r>
              <a:rPr kumimoji="1" lang="en-US" altLang="ja-JP" sz="3200" b="1" dirty="0">
                <a:solidFill>
                  <a:schemeClr val="tx1">
                    <a:lumMod val="85000"/>
                    <a:lumOff val="15000"/>
                  </a:schemeClr>
                </a:solidFill>
                <a:latin typeface="Century Gothic" panose="020B0502020202020204" pitchFamily="34" charset="0"/>
              </a:rPr>
              <a:t>(</a:t>
            </a:r>
            <a:r>
              <a:rPr kumimoji="1" lang="ja-JP" altLang="en-US" sz="3200" b="1">
                <a:solidFill>
                  <a:schemeClr val="tx1">
                    <a:lumMod val="85000"/>
                    <a:lumOff val="15000"/>
                  </a:schemeClr>
                </a:solidFill>
                <a:latin typeface="Century Gothic" panose="020B0502020202020204" pitchFamily="34" charset="0"/>
              </a:rPr>
              <a:t>サービス名</a:t>
            </a:r>
            <a:r>
              <a:rPr kumimoji="1" lang="en-US" altLang="ja-JP" sz="3200" b="1" dirty="0">
                <a:solidFill>
                  <a:schemeClr val="tx1">
                    <a:lumMod val="85000"/>
                    <a:lumOff val="15000"/>
                  </a:schemeClr>
                </a:solidFill>
                <a:latin typeface="Century Gothic" panose="020B0502020202020204" pitchFamily="34" charset="0"/>
              </a:rPr>
              <a:t>)</a:t>
            </a:r>
            <a:r>
              <a:rPr kumimoji="1" lang="ja-JP" altLang="en-US" sz="3200" b="1">
                <a:solidFill>
                  <a:schemeClr val="tx1">
                    <a:lumMod val="85000"/>
                    <a:lumOff val="15000"/>
                  </a:schemeClr>
                </a:solidFill>
                <a:latin typeface="Century Gothic" panose="020B0502020202020204" pitchFamily="34" charset="0"/>
              </a:rPr>
              <a:t>の導入</a:t>
            </a:r>
            <a:endParaRPr lang="en-US" altLang="ja-JP" sz="3200" b="1" dirty="0">
              <a:solidFill>
                <a:schemeClr val="tx1">
                  <a:lumMod val="85000"/>
                  <a:lumOff val="15000"/>
                </a:schemeClr>
              </a:solidFill>
              <a:latin typeface="Century Gothic" panose="020B0502020202020204" pitchFamily="34" charset="0"/>
            </a:endParaRPr>
          </a:p>
          <a:p>
            <a:pPr>
              <a:spcBef>
                <a:spcPts val="600"/>
              </a:spcBef>
            </a:pPr>
            <a:r>
              <a:rPr lang="ja-JP" altLang="en-US" sz="3200" b="1">
                <a:solidFill>
                  <a:schemeClr val="tx1">
                    <a:lumMod val="85000"/>
                    <a:lumOff val="15000"/>
                  </a:schemeClr>
                </a:solidFill>
                <a:latin typeface="Century Gothic" panose="020B0502020202020204" pitchFamily="34" charset="0"/>
              </a:rPr>
              <a:t>キックオフミーティング</a:t>
            </a:r>
            <a:endParaRPr kumimoji="1" lang="ja-JP" altLang="en-US" sz="3200" b="1">
              <a:solidFill>
                <a:schemeClr val="tx1">
                  <a:lumMod val="85000"/>
                  <a:lumOff val="15000"/>
                </a:schemeClr>
              </a:solidFill>
              <a:latin typeface="Century Gothic" panose="020B0502020202020204" pitchFamily="34" charset="0"/>
            </a:endParaRPr>
          </a:p>
        </p:txBody>
      </p:sp>
      <p:pic>
        <p:nvPicPr>
          <p:cNvPr id="7" name="図 6" descr="コンピューターの画面&#10;&#10;自動的に生成された説明">
            <a:extLst>
              <a:ext uri="{FF2B5EF4-FFF2-40B4-BE49-F238E27FC236}">
                <a16:creationId xmlns:a16="http://schemas.microsoft.com/office/drawing/2014/main" id="{7747331E-E324-C782-57F4-DB470742430B}"/>
              </a:ext>
            </a:extLst>
          </p:cNvPr>
          <p:cNvPicPr>
            <a:picLocks noChangeAspect="1"/>
          </p:cNvPicPr>
          <p:nvPr/>
        </p:nvPicPr>
        <p:blipFill>
          <a:blip r:embed="rId3"/>
          <a:stretch>
            <a:fillRect/>
          </a:stretch>
        </p:blipFill>
        <p:spPr>
          <a:xfrm>
            <a:off x="6259287" y="702385"/>
            <a:ext cx="7456170" cy="5490600"/>
          </a:xfrm>
          <a:prstGeom prst="rect">
            <a:avLst/>
          </a:prstGeom>
        </p:spPr>
      </p:pic>
      <p:sp>
        <p:nvSpPr>
          <p:cNvPr id="8" name="正方形/長方形 7">
            <a:extLst>
              <a:ext uri="{FF2B5EF4-FFF2-40B4-BE49-F238E27FC236}">
                <a16:creationId xmlns:a16="http://schemas.microsoft.com/office/drawing/2014/main" id="{EB71EDEF-33AC-F06C-E4E4-44A93D1982D6}"/>
              </a:ext>
            </a:extLst>
          </p:cNvPr>
          <p:cNvSpPr/>
          <p:nvPr/>
        </p:nvSpPr>
        <p:spPr>
          <a:xfrm>
            <a:off x="1295400" y="2090057"/>
            <a:ext cx="1023257" cy="4354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lumMod val="75000"/>
                    <a:lumOff val="25000"/>
                  </a:schemeClr>
                </a:solidFill>
                <a:latin typeface="Century Gothic" panose="020B0502020202020204" pitchFamily="34" charset="0"/>
              </a:rPr>
              <a:t>ロゴ</a:t>
            </a:r>
          </a:p>
        </p:txBody>
      </p:sp>
      <p:sp>
        <p:nvSpPr>
          <p:cNvPr id="9" name="テキスト ボックス 8">
            <a:extLst>
              <a:ext uri="{FF2B5EF4-FFF2-40B4-BE49-F238E27FC236}">
                <a16:creationId xmlns:a16="http://schemas.microsoft.com/office/drawing/2014/main" id="{51AE69D3-136F-D1DF-B758-AEB5A0241FE0}"/>
              </a:ext>
            </a:extLst>
          </p:cNvPr>
          <p:cNvSpPr txBox="1"/>
          <p:nvPr/>
        </p:nvSpPr>
        <p:spPr>
          <a:xfrm>
            <a:off x="1295400" y="4200659"/>
            <a:ext cx="6865171" cy="338554"/>
          </a:xfrm>
          <a:prstGeom prst="rect">
            <a:avLst/>
          </a:prstGeom>
          <a:noFill/>
        </p:spPr>
        <p:txBody>
          <a:bodyPr wrap="square" rtlCol="0">
            <a:spAutoFit/>
          </a:bodyPr>
          <a:lstStyle/>
          <a:p>
            <a:pPr>
              <a:spcBef>
                <a:spcPts val="600"/>
              </a:spcBef>
            </a:pPr>
            <a:r>
              <a:rPr lang="ja-JP" altLang="en-US" sz="1600" b="1">
                <a:solidFill>
                  <a:schemeClr val="tx1">
                    <a:lumMod val="85000"/>
                    <a:lumOff val="15000"/>
                  </a:schemeClr>
                </a:solidFill>
                <a:latin typeface="Century Gothic" panose="020B0502020202020204" pitchFamily="34" charset="0"/>
              </a:rPr>
              <a:t>〇〇株式会社</a:t>
            </a:r>
            <a:r>
              <a:rPr lang="en-US" altLang="ja-JP" sz="1600" b="1" dirty="0">
                <a:solidFill>
                  <a:schemeClr val="tx1">
                    <a:lumMod val="85000"/>
                    <a:lumOff val="15000"/>
                  </a:schemeClr>
                </a:solidFill>
                <a:latin typeface="Century Gothic" panose="020B0502020202020204" pitchFamily="34" charset="0"/>
              </a:rPr>
              <a:t> </a:t>
            </a:r>
            <a:r>
              <a:rPr lang="ja-JP" altLang="en-US" sz="1600" b="1">
                <a:solidFill>
                  <a:schemeClr val="tx1">
                    <a:lumMod val="85000"/>
                    <a:lumOff val="15000"/>
                  </a:schemeClr>
                </a:solidFill>
                <a:latin typeface="Century Gothic" panose="020B0502020202020204" pitchFamily="34" charset="0"/>
              </a:rPr>
              <a:t>〇〇さま</a:t>
            </a:r>
            <a:r>
              <a:rPr lang="en-US" altLang="ja-JP" sz="1600" b="1" dirty="0">
                <a:solidFill>
                  <a:schemeClr val="tx1">
                    <a:lumMod val="85000"/>
                    <a:lumOff val="15000"/>
                  </a:schemeClr>
                </a:solidFill>
                <a:latin typeface="Century Gothic" panose="020B0502020202020204" pitchFamily="34" charset="0"/>
              </a:rPr>
              <a:t> × </a:t>
            </a:r>
            <a:r>
              <a:rPr lang="ja-JP" altLang="en-US" sz="1600" b="1">
                <a:solidFill>
                  <a:schemeClr val="tx1">
                    <a:lumMod val="85000"/>
                    <a:lumOff val="15000"/>
                  </a:schemeClr>
                </a:solidFill>
                <a:latin typeface="Century Gothic" panose="020B0502020202020204" pitchFamily="34" charset="0"/>
              </a:rPr>
              <a:t>〇〇株式会社</a:t>
            </a:r>
            <a:r>
              <a:rPr lang="en-US" altLang="ja-JP" sz="1600" b="1" dirty="0">
                <a:solidFill>
                  <a:schemeClr val="tx1">
                    <a:lumMod val="85000"/>
                    <a:lumOff val="15000"/>
                  </a:schemeClr>
                </a:solidFill>
                <a:latin typeface="Century Gothic" panose="020B0502020202020204" pitchFamily="34" charset="0"/>
              </a:rPr>
              <a:t> </a:t>
            </a:r>
            <a:r>
              <a:rPr lang="ja-JP" altLang="en-US" sz="1600" b="1">
                <a:solidFill>
                  <a:schemeClr val="tx1">
                    <a:lumMod val="85000"/>
                    <a:lumOff val="15000"/>
                  </a:schemeClr>
                </a:solidFill>
                <a:latin typeface="Century Gothic" panose="020B0502020202020204" pitchFamily="34" charset="0"/>
              </a:rPr>
              <a:t>〇〇</a:t>
            </a:r>
            <a:endParaRPr kumimoji="1" lang="ja-JP" altLang="en-US" sz="1600" b="1">
              <a:solidFill>
                <a:schemeClr val="tx1">
                  <a:lumMod val="85000"/>
                  <a:lumOff val="15000"/>
                </a:schemeClr>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D031FE-76E8-302B-04F0-C8736911CA26}"/>
              </a:ext>
            </a:extLst>
          </p:cNvPr>
          <p:cNvSpPr>
            <a:spLocks noGrp="1"/>
          </p:cNvSpPr>
          <p:nvPr>
            <p:ph type="dt" sz="half" idx="10"/>
          </p:nvPr>
        </p:nvSpPr>
        <p:spPr/>
        <p:txBody>
          <a:bodyPr/>
          <a:lstStyle/>
          <a:p>
            <a:r>
              <a:rPr lang="en-US" altLang="ja-JP"/>
              <a:t>© 2022 CONE inc.</a:t>
            </a:r>
            <a:endParaRPr lang="ja-JP" altLang="en-US"/>
          </a:p>
        </p:txBody>
      </p:sp>
      <p:sp>
        <p:nvSpPr>
          <p:cNvPr id="3" name="スライド番号プレースホルダー 2">
            <a:extLst>
              <a:ext uri="{FF2B5EF4-FFF2-40B4-BE49-F238E27FC236}">
                <a16:creationId xmlns:a16="http://schemas.microsoft.com/office/drawing/2014/main" id="{6A982EFE-581A-4A73-A95C-3C107DF26B6E}"/>
              </a:ext>
            </a:extLst>
          </p:cNvPr>
          <p:cNvSpPr>
            <a:spLocks noGrp="1"/>
          </p:cNvSpPr>
          <p:nvPr>
            <p:ph type="sldNum" sz="quarter" idx="12"/>
          </p:nvPr>
        </p:nvSpPr>
        <p:spPr/>
        <p:txBody>
          <a:bodyPr/>
          <a:lstStyle/>
          <a:p>
            <a:fld id="{E310EA0D-2252-9045-A82C-BA460C3629D0}" type="slidenum">
              <a:rPr lang="ja-JP" altLang="en-US" smtClean="0"/>
              <a:pPr/>
              <a:t>10</a:t>
            </a:fld>
            <a:endParaRPr lang="ja-JP" altLang="en-US"/>
          </a:p>
        </p:txBody>
      </p:sp>
      <p:grpSp>
        <p:nvGrpSpPr>
          <p:cNvPr id="4" name="グループ化 3">
            <a:extLst>
              <a:ext uri="{FF2B5EF4-FFF2-40B4-BE49-F238E27FC236}">
                <a16:creationId xmlns:a16="http://schemas.microsoft.com/office/drawing/2014/main" id="{71D9A9E4-F509-4641-3E62-772E4111F5D4}"/>
              </a:ext>
            </a:extLst>
          </p:cNvPr>
          <p:cNvGrpSpPr/>
          <p:nvPr/>
        </p:nvGrpSpPr>
        <p:grpSpPr>
          <a:xfrm>
            <a:off x="2329090" y="2312876"/>
            <a:ext cx="7533817" cy="2260825"/>
            <a:chOff x="2329090" y="2292860"/>
            <a:chExt cx="7533817" cy="2260825"/>
          </a:xfrm>
        </p:grpSpPr>
        <p:pic>
          <p:nvPicPr>
            <p:cNvPr id="5" name="図 4">
              <a:extLst>
                <a:ext uri="{FF2B5EF4-FFF2-40B4-BE49-F238E27FC236}">
                  <a16:creationId xmlns:a16="http://schemas.microsoft.com/office/drawing/2014/main" id="{33FDF749-E393-7E34-A89C-B71D1605E69D}"/>
                </a:ext>
              </a:extLst>
            </p:cNvPr>
            <p:cNvPicPr>
              <a:picLocks noChangeAspect="1"/>
            </p:cNvPicPr>
            <p:nvPr/>
          </p:nvPicPr>
          <p:blipFill>
            <a:blip r:embed="rId2"/>
            <a:stretch>
              <a:fillRect/>
            </a:stretch>
          </p:blipFill>
          <p:spPr>
            <a:xfrm>
              <a:off x="5102325" y="3021430"/>
              <a:ext cx="1987351" cy="670154"/>
            </a:xfrm>
            <a:prstGeom prst="rect">
              <a:avLst/>
            </a:prstGeom>
          </p:spPr>
        </p:pic>
        <p:sp>
          <p:nvSpPr>
            <p:cNvPr id="6" name="角丸四角形 5">
              <a:extLst>
                <a:ext uri="{FF2B5EF4-FFF2-40B4-BE49-F238E27FC236}">
                  <a16:creationId xmlns:a16="http://schemas.microsoft.com/office/drawing/2014/main" id="{59CA1DF6-D150-A43E-6A27-67530B273A7B}"/>
                </a:ext>
              </a:extLst>
            </p:cNvPr>
            <p:cNvSpPr/>
            <p:nvPr/>
          </p:nvSpPr>
          <p:spPr>
            <a:xfrm>
              <a:off x="2329090" y="4015399"/>
              <a:ext cx="7533817" cy="5382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b="1" spc="300">
                  <a:latin typeface="FUTURA MEDIUM" panose="020B0602020204020303" pitchFamily="34" charset="-79"/>
                  <a:ea typeface="Yu Gothic" panose="020B0400000000000000" pitchFamily="34" charset="-128"/>
                  <a:cs typeface="FUTURA MEDIUM" panose="020B0602020204020303" pitchFamily="34" charset="-79"/>
                </a:rPr>
                <a:t>これより前のページまでがテンプレで、ここから</a:t>
              </a:r>
              <a:r>
                <a:rPr lang="en-US" altLang="ja-JP" b="1" spc="300" dirty="0">
                  <a:latin typeface="FUTURA MEDIUM" panose="020B0602020204020303" pitchFamily="34" charset="-79"/>
                  <a:ea typeface="Yu Gothic" panose="020B0400000000000000" pitchFamily="34" charset="-128"/>
                  <a:cs typeface="FUTURA MEDIUM" panose="020B0602020204020303" pitchFamily="34" charset="-79"/>
                </a:rPr>
                <a:t>PR</a:t>
              </a:r>
              <a:r>
                <a:rPr lang="ja-JP" altLang="en-US" b="1" spc="300">
                  <a:latin typeface="FUTURA MEDIUM" panose="020B0602020204020303" pitchFamily="34" charset="-79"/>
                  <a:ea typeface="Yu Gothic" panose="020B0400000000000000" pitchFamily="34" charset="-128"/>
                  <a:cs typeface="FUTURA MEDIUM" panose="020B0602020204020303" pitchFamily="34" charset="-79"/>
                </a:rPr>
                <a:t>です！</a:t>
              </a:r>
              <a:endParaRPr kumimoji="1" lang="ja-JP" altLang="en-US" b="1" spc="300">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7" name="角丸四角形 6">
              <a:extLst>
                <a:ext uri="{FF2B5EF4-FFF2-40B4-BE49-F238E27FC236}">
                  <a16:creationId xmlns:a16="http://schemas.microsoft.com/office/drawing/2014/main" id="{6C5902FB-CD0A-0B0A-EDBA-D52615C063C6}"/>
                </a:ext>
              </a:extLst>
            </p:cNvPr>
            <p:cNvSpPr/>
            <p:nvPr/>
          </p:nvSpPr>
          <p:spPr>
            <a:xfrm>
              <a:off x="3259824" y="2292860"/>
              <a:ext cx="5672351" cy="43333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spc="300">
                  <a:solidFill>
                    <a:schemeClr val="bg1"/>
                  </a:solidFill>
                  <a:latin typeface="DIN Condensed" pitchFamily="2" charset="0"/>
                  <a:ea typeface="Yu Gothic" panose="020B0400000000000000" pitchFamily="34" charset="-128"/>
                </a:rPr>
                <a:t>資料作成代行サービス</a:t>
              </a:r>
              <a:endParaRPr kumimoji="1" lang="ja-JP" altLang="en-US" sz="2000" b="1" spc="300">
                <a:solidFill>
                  <a:schemeClr val="bg1"/>
                </a:solidFill>
                <a:latin typeface="DIN Condensed" pitchFamily="2" charset="0"/>
                <a:ea typeface="Yu Gothic" panose="020B0400000000000000" pitchFamily="34" charset="-128"/>
              </a:endParaRPr>
            </a:p>
          </p:txBody>
        </p:sp>
      </p:grpSp>
    </p:spTree>
    <p:extLst>
      <p:ext uri="{BB962C8B-B14F-4D97-AF65-F5344CB8AC3E}">
        <p14:creationId xmlns:p14="http://schemas.microsoft.com/office/powerpoint/2010/main" val="275595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2322E2-989A-7908-5D06-1171BC8B30E6}"/>
              </a:ext>
            </a:extLst>
          </p:cNvPr>
          <p:cNvSpPr>
            <a:spLocks noGrp="1"/>
          </p:cNvSpPr>
          <p:nvPr>
            <p:ph type="title"/>
          </p:nvPr>
        </p:nvSpPr>
        <p:spPr/>
        <p:txBody>
          <a:bodyPr/>
          <a:lstStyle/>
          <a:p>
            <a:r>
              <a:rPr lang="en-US" altLang="ja-JP" dirty="0"/>
              <a:t>c</a:t>
            </a:r>
            <a:r>
              <a:rPr kumimoji="1" lang="en-US" altLang="ja-JP" dirty="0"/>
              <a:t>-slide</a:t>
            </a:r>
            <a:r>
              <a:rPr kumimoji="1" lang="ja-JP" altLang="en-US"/>
              <a:t>の特徴</a:t>
            </a:r>
          </a:p>
        </p:txBody>
      </p:sp>
      <p:sp>
        <p:nvSpPr>
          <p:cNvPr id="3" name="コンテンツ プレースホルダー 2">
            <a:extLst>
              <a:ext uri="{FF2B5EF4-FFF2-40B4-BE49-F238E27FC236}">
                <a16:creationId xmlns:a16="http://schemas.microsoft.com/office/drawing/2014/main" id="{984B89B0-AD2F-1DA5-B550-9270B99A3537}"/>
              </a:ext>
            </a:extLst>
          </p:cNvPr>
          <p:cNvSpPr>
            <a:spLocks noGrp="1"/>
          </p:cNvSpPr>
          <p:nvPr>
            <p:ph idx="1"/>
          </p:nvPr>
        </p:nvSpPr>
        <p:spPr/>
        <p:txBody>
          <a:bodyPr/>
          <a:lstStyle/>
          <a:p>
            <a:r>
              <a:rPr lang="en-US" altLang="ja-JP" dirty="0"/>
              <a:t>c-slide</a:t>
            </a:r>
            <a:r>
              <a:rPr lang="ja-JP" altLang="en-US"/>
              <a:t>は、資料作成のプロが資料の構成からデザインまでをご提案します。</a:t>
            </a:r>
            <a:endParaRPr lang="en-US" altLang="ja-JP" dirty="0"/>
          </a:p>
          <a:p>
            <a:r>
              <a:rPr lang="ja-JP" altLang="en-US"/>
              <a:t>独自のオペレーション体制により、業界最安水準で最短</a:t>
            </a:r>
            <a:r>
              <a:rPr lang="en-US" altLang="ja-JP" dirty="0"/>
              <a:t>2</a:t>
            </a:r>
            <a:r>
              <a:rPr lang="ja-JP" altLang="en-US"/>
              <a:t>日でご納品が可能です。</a:t>
            </a:r>
          </a:p>
        </p:txBody>
      </p:sp>
      <p:sp>
        <p:nvSpPr>
          <p:cNvPr id="4" name="日付プレースホルダー 3">
            <a:extLst>
              <a:ext uri="{FF2B5EF4-FFF2-40B4-BE49-F238E27FC236}">
                <a16:creationId xmlns:a16="http://schemas.microsoft.com/office/drawing/2014/main" id="{DF61A0FF-CF1F-47F9-74E8-D86FA671754D}"/>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89167BBB-2D1C-DFF9-D5E4-EFA854EAC8A5}"/>
              </a:ext>
            </a:extLst>
          </p:cNvPr>
          <p:cNvSpPr>
            <a:spLocks noGrp="1"/>
          </p:cNvSpPr>
          <p:nvPr>
            <p:ph type="sldNum" sz="quarter" idx="12"/>
          </p:nvPr>
        </p:nvSpPr>
        <p:spPr/>
        <p:txBody>
          <a:bodyPr/>
          <a:lstStyle/>
          <a:p>
            <a:fld id="{E310EA0D-2252-9045-A82C-BA460C3629D0}" type="slidenum">
              <a:rPr lang="ja-JP" altLang="en-US" smtClean="0"/>
              <a:pPr/>
              <a:t>11</a:t>
            </a:fld>
            <a:endParaRPr lang="ja-JP" altLang="en-US"/>
          </a:p>
        </p:txBody>
      </p:sp>
      <p:sp>
        <p:nvSpPr>
          <p:cNvPr id="13" name="角丸四角形 12">
            <a:extLst>
              <a:ext uri="{FF2B5EF4-FFF2-40B4-BE49-F238E27FC236}">
                <a16:creationId xmlns:a16="http://schemas.microsoft.com/office/drawing/2014/main" id="{6A60D051-68B9-7F37-AC95-9E88860F4DC6}"/>
              </a:ext>
            </a:extLst>
          </p:cNvPr>
          <p:cNvSpPr/>
          <p:nvPr/>
        </p:nvSpPr>
        <p:spPr>
          <a:xfrm>
            <a:off x="4368378" y="2426485"/>
            <a:ext cx="3472090" cy="363961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b"/>
          <a:lstStyle/>
          <a:p>
            <a:pPr algn="ctr">
              <a:spcBef>
                <a:spcPts val="300"/>
              </a:spcBef>
            </a:pPr>
            <a:r>
              <a:rPr lang="en-US" altLang="ja-JP" sz="2000" b="1"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¥3,000/P</a:t>
            </a:r>
            <a:r>
              <a:rPr lang="ja-JP" altLang="en-US" sz="2000" b="1">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からご提供</a:t>
            </a:r>
            <a:endParaRPr kumimoji="1" lang="en-US" altLang="ja-JP" sz="2000" b="1"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15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最安値水準のページ単価</a:t>
            </a:r>
            <a:r>
              <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¥3,000</a:t>
            </a: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から</a:t>
            </a: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300"/>
              </a:spcBef>
            </a:pPr>
            <a:r>
              <a:rPr kumimoji="1"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ご提供。オプション料金一切なしで</a:t>
            </a:r>
            <a:endParaRPr kumimoji="1"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3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かかる費用はページ単価のみ</a:t>
            </a:r>
            <a:endParaRPr kumimoji="1"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4" name="角丸四角形 13">
            <a:extLst>
              <a:ext uri="{FF2B5EF4-FFF2-40B4-BE49-F238E27FC236}">
                <a16:creationId xmlns:a16="http://schemas.microsoft.com/office/drawing/2014/main" id="{72654685-CB38-A3CB-8852-5B180A2D8A6A}"/>
              </a:ext>
            </a:extLst>
          </p:cNvPr>
          <p:cNvSpPr/>
          <p:nvPr/>
        </p:nvSpPr>
        <p:spPr>
          <a:xfrm>
            <a:off x="8276998" y="2426485"/>
            <a:ext cx="3472090" cy="363961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b"/>
          <a:lstStyle/>
          <a:p>
            <a:pPr algn="ctr">
              <a:spcBef>
                <a:spcPts val="300"/>
              </a:spcBef>
            </a:pPr>
            <a:r>
              <a:rPr lang="ja-JP" altLang="en-US" sz="2000" b="1">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最短</a:t>
            </a:r>
            <a:r>
              <a:rPr lang="en-US" altLang="ja-JP" sz="2000" b="1"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2</a:t>
            </a:r>
            <a:r>
              <a:rPr lang="ja-JP" altLang="en-US" sz="2000" b="1">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日で納品可能</a:t>
            </a:r>
            <a:endParaRPr kumimoji="1" lang="en-US" altLang="ja-JP" sz="2000" b="1"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15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リデザインのみのライトプランの場合</a:t>
            </a: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3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資料のご共有から初稿提出まで</a:t>
            </a: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3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最短</a:t>
            </a:r>
            <a:r>
              <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2</a:t>
            </a: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日で対応可能</a:t>
            </a: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15" name="グラフィックス 14" descr="月毎カレンダー 単色塗りつぶし">
            <a:extLst>
              <a:ext uri="{FF2B5EF4-FFF2-40B4-BE49-F238E27FC236}">
                <a16:creationId xmlns:a16="http://schemas.microsoft.com/office/drawing/2014/main" id="{6760EC23-E3CB-23E4-6F9E-9124D81133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04510" y="2837810"/>
            <a:ext cx="1217066" cy="1217066"/>
          </a:xfrm>
          <a:prstGeom prst="rect">
            <a:avLst/>
          </a:prstGeom>
        </p:spPr>
      </p:pic>
      <p:pic>
        <p:nvPicPr>
          <p:cNvPr id="16" name="グラフィックス 15" descr="翼の付いたお金 単色塗りつぶし">
            <a:extLst>
              <a:ext uri="{FF2B5EF4-FFF2-40B4-BE49-F238E27FC236}">
                <a16:creationId xmlns:a16="http://schemas.microsoft.com/office/drawing/2014/main" id="{C67374EC-B7D5-F059-9137-060B132E1A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7466" y="2822169"/>
            <a:ext cx="1217066" cy="1217066"/>
          </a:xfrm>
          <a:prstGeom prst="rect">
            <a:avLst/>
          </a:prstGeom>
        </p:spPr>
      </p:pic>
      <p:sp>
        <p:nvSpPr>
          <p:cNvPr id="18" name="角丸四角形 17">
            <a:extLst>
              <a:ext uri="{FF2B5EF4-FFF2-40B4-BE49-F238E27FC236}">
                <a16:creationId xmlns:a16="http://schemas.microsoft.com/office/drawing/2014/main" id="{0F223F50-B8CA-EFBC-8B89-B0922420AE26}"/>
              </a:ext>
            </a:extLst>
          </p:cNvPr>
          <p:cNvSpPr/>
          <p:nvPr/>
        </p:nvSpPr>
        <p:spPr>
          <a:xfrm>
            <a:off x="442912" y="2426485"/>
            <a:ext cx="3472090" cy="3639618"/>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b"/>
          <a:lstStyle/>
          <a:p>
            <a:pPr algn="ctr">
              <a:spcBef>
                <a:spcPts val="300"/>
              </a:spcBef>
            </a:pPr>
            <a:r>
              <a:rPr lang="ja-JP" altLang="en-US" sz="2000" b="1">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構成からデザインまで</a:t>
            </a:r>
            <a:endParaRPr kumimoji="1" lang="en-US" altLang="ja-JP" sz="2000" b="1"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1500"/>
              </a:spcBef>
            </a:pPr>
            <a:r>
              <a:rPr kumimoji="1"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PPT</a:t>
            </a:r>
            <a:r>
              <a:rPr kumimoji="1"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資料作成のプロデザイナーが</a:t>
            </a:r>
            <a:endParaRPr kumimoji="1"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3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資料の目的に最適な構成から</a:t>
            </a: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spcBef>
                <a:spcPts val="300"/>
              </a:spcBef>
            </a:pPr>
            <a:r>
              <a:rPr lang="ja-JP" altLang="en-US" sz="1400" b="1">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rPr>
              <a:t>デザイン（見せ方）までをご提案</a:t>
            </a: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19" name="グラフィックス 18" descr="レイヤー (デザイン) 単色塗りつぶし">
            <a:extLst>
              <a:ext uri="{FF2B5EF4-FFF2-40B4-BE49-F238E27FC236}">
                <a16:creationId xmlns:a16="http://schemas.microsoft.com/office/drawing/2014/main" id="{E57F5E62-CC03-20F6-6188-83BA14898F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9571" y="2776957"/>
            <a:ext cx="1338773" cy="1338773"/>
          </a:xfrm>
          <a:prstGeom prst="rect">
            <a:avLst/>
          </a:prstGeom>
        </p:spPr>
      </p:pic>
    </p:spTree>
    <p:extLst>
      <p:ext uri="{BB962C8B-B14F-4D97-AF65-F5344CB8AC3E}">
        <p14:creationId xmlns:p14="http://schemas.microsoft.com/office/powerpoint/2010/main" val="314692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C877F2-18C0-8589-1A20-547C4B16B011}"/>
              </a:ext>
            </a:extLst>
          </p:cNvPr>
          <p:cNvSpPr>
            <a:spLocks noGrp="1"/>
          </p:cNvSpPr>
          <p:nvPr>
            <p:ph type="title"/>
          </p:nvPr>
        </p:nvSpPr>
        <p:spPr/>
        <p:txBody>
          <a:bodyPr/>
          <a:lstStyle/>
          <a:p>
            <a:r>
              <a:rPr kumimoji="1" lang="ja-JP" altLang="en-US"/>
              <a:t>料金プラン</a:t>
            </a:r>
          </a:p>
        </p:txBody>
      </p:sp>
      <p:sp>
        <p:nvSpPr>
          <p:cNvPr id="3" name="コンテンツ プレースホルダー 2">
            <a:extLst>
              <a:ext uri="{FF2B5EF4-FFF2-40B4-BE49-F238E27FC236}">
                <a16:creationId xmlns:a16="http://schemas.microsoft.com/office/drawing/2014/main" id="{02CA3A78-118F-0CF2-18AF-1DAD0C990681}"/>
              </a:ext>
            </a:extLst>
          </p:cNvPr>
          <p:cNvSpPr>
            <a:spLocks noGrp="1"/>
          </p:cNvSpPr>
          <p:nvPr>
            <p:ph idx="1"/>
          </p:nvPr>
        </p:nvSpPr>
        <p:spPr/>
        <p:txBody>
          <a:bodyPr/>
          <a:lstStyle/>
          <a:p>
            <a:r>
              <a:rPr kumimoji="1" lang="ja-JP" altLang="en-US"/>
              <a:t>業界最安水準のページ単価</a:t>
            </a:r>
            <a:r>
              <a:rPr kumimoji="1" lang="en-US" altLang="ja-JP" dirty="0"/>
              <a:t>¥3,000</a:t>
            </a:r>
            <a:r>
              <a:rPr kumimoji="1" lang="ja-JP" altLang="en-US"/>
              <a:t>からお受けすることが可能です。</a:t>
            </a:r>
            <a:endParaRPr kumimoji="1" lang="en-US" altLang="ja-JP" dirty="0"/>
          </a:p>
          <a:p>
            <a:r>
              <a:rPr kumimoji="1" lang="ja-JP" altLang="en-US"/>
              <a:t>オプション料金は一切かからず、グラフ作成や特急での制作も料金に含まれています。</a:t>
            </a:r>
          </a:p>
        </p:txBody>
      </p:sp>
      <p:sp>
        <p:nvSpPr>
          <p:cNvPr id="4" name="日付プレースホルダー 3">
            <a:extLst>
              <a:ext uri="{FF2B5EF4-FFF2-40B4-BE49-F238E27FC236}">
                <a16:creationId xmlns:a16="http://schemas.microsoft.com/office/drawing/2014/main" id="{0D28AE58-02D0-A99F-DC4F-D00C12CCECEC}"/>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F83D205A-54DA-FBEB-D011-A9A9A3E04F6D}"/>
              </a:ext>
            </a:extLst>
          </p:cNvPr>
          <p:cNvSpPr>
            <a:spLocks noGrp="1"/>
          </p:cNvSpPr>
          <p:nvPr>
            <p:ph type="sldNum" sz="quarter" idx="12"/>
          </p:nvPr>
        </p:nvSpPr>
        <p:spPr/>
        <p:txBody>
          <a:bodyPr/>
          <a:lstStyle/>
          <a:p>
            <a:fld id="{E310EA0D-2252-9045-A82C-BA460C3629D0}" type="slidenum">
              <a:rPr lang="ja-JP" altLang="en-US" smtClean="0"/>
              <a:pPr/>
              <a:t>12</a:t>
            </a:fld>
            <a:endParaRPr lang="ja-JP" altLang="en-US"/>
          </a:p>
        </p:txBody>
      </p:sp>
      <p:graphicFrame>
        <p:nvGraphicFramePr>
          <p:cNvPr id="6" name="表 6">
            <a:extLst>
              <a:ext uri="{FF2B5EF4-FFF2-40B4-BE49-F238E27FC236}">
                <a16:creationId xmlns:a16="http://schemas.microsoft.com/office/drawing/2014/main" id="{D11B1E9D-4788-3F95-ACA1-CADDCFD7990D}"/>
              </a:ext>
            </a:extLst>
          </p:cNvPr>
          <p:cNvGraphicFramePr>
            <a:graphicFrameLocks noGrp="1"/>
          </p:cNvGraphicFramePr>
          <p:nvPr/>
        </p:nvGraphicFramePr>
        <p:xfrm>
          <a:off x="442912" y="2527823"/>
          <a:ext cx="11306175" cy="3455141"/>
        </p:xfrm>
        <a:graphic>
          <a:graphicData uri="http://schemas.openxmlformats.org/drawingml/2006/table">
            <a:tbl>
              <a:tblPr firstRow="1" bandRow="1">
                <a:tableStyleId>{5C22544A-7EE6-4342-B048-85BDC9FD1C3A}</a:tableStyleId>
              </a:tblPr>
              <a:tblGrid>
                <a:gridCol w="2005320">
                  <a:extLst>
                    <a:ext uri="{9D8B030D-6E8A-4147-A177-3AD203B41FA5}">
                      <a16:colId xmlns:a16="http://schemas.microsoft.com/office/drawing/2014/main" val="1626553921"/>
                    </a:ext>
                  </a:extLst>
                </a:gridCol>
                <a:gridCol w="2123768">
                  <a:extLst>
                    <a:ext uri="{9D8B030D-6E8A-4147-A177-3AD203B41FA5}">
                      <a16:colId xmlns:a16="http://schemas.microsoft.com/office/drawing/2014/main" val="575610589"/>
                    </a:ext>
                  </a:extLst>
                </a:gridCol>
                <a:gridCol w="2045110">
                  <a:extLst>
                    <a:ext uri="{9D8B030D-6E8A-4147-A177-3AD203B41FA5}">
                      <a16:colId xmlns:a16="http://schemas.microsoft.com/office/drawing/2014/main" val="508045020"/>
                    </a:ext>
                  </a:extLst>
                </a:gridCol>
                <a:gridCol w="2054942">
                  <a:extLst>
                    <a:ext uri="{9D8B030D-6E8A-4147-A177-3AD203B41FA5}">
                      <a16:colId xmlns:a16="http://schemas.microsoft.com/office/drawing/2014/main" val="1767133630"/>
                    </a:ext>
                  </a:extLst>
                </a:gridCol>
                <a:gridCol w="3077035">
                  <a:extLst>
                    <a:ext uri="{9D8B030D-6E8A-4147-A177-3AD203B41FA5}">
                      <a16:colId xmlns:a16="http://schemas.microsoft.com/office/drawing/2014/main" val="927325803"/>
                    </a:ext>
                  </a:extLst>
                </a:gridCol>
              </a:tblGrid>
              <a:tr h="385286">
                <a:tc>
                  <a:txBody>
                    <a:bodyPr/>
                    <a:lstStyle/>
                    <a:p>
                      <a:pPr algn="ctr"/>
                      <a:r>
                        <a:rPr kumimoji="1" lang="ja-JP" altLang="en-US" sz="1200" b="1" i="0">
                          <a:latin typeface="FUTURA MEDIUM" panose="020B0602020204020303" pitchFamily="34" charset="-79"/>
                          <a:ea typeface="Yu Gothic" panose="020B0400000000000000" pitchFamily="34" charset="-128"/>
                          <a:cs typeface="FUTURA MEDIUM" panose="020B0602020204020303" pitchFamily="34" charset="-79"/>
                        </a:rPr>
                        <a:t>プラン</a:t>
                      </a:r>
                    </a:p>
                  </a:txBody>
                  <a:tcPr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96F0"/>
                    </a:solidFill>
                  </a:tcPr>
                </a:tc>
                <a:tc>
                  <a:txBody>
                    <a:bodyPr/>
                    <a:lstStyle/>
                    <a:p>
                      <a:pPr algn="ctr"/>
                      <a:r>
                        <a:rPr kumimoji="1" lang="ja-JP" altLang="en-US" sz="1200" b="1" i="0">
                          <a:latin typeface="FUTURA MEDIUM" panose="020B0602020204020303" pitchFamily="34" charset="-79"/>
                          <a:ea typeface="Yu Gothic" panose="020B0400000000000000" pitchFamily="34" charset="-128"/>
                          <a:cs typeface="FUTURA MEDIUM" panose="020B0602020204020303" pitchFamily="34" charset="-79"/>
                        </a:rPr>
                        <a:t>ページ単価</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96F0"/>
                    </a:solidFill>
                  </a:tcPr>
                </a:tc>
                <a:tc>
                  <a:txBody>
                    <a:bodyPr/>
                    <a:lstStyle/>
                    <a:p>
                      <a:pPr algn="ctr"/>
                      <a:r>
                        <a:rPr kumimoji="1" lang="ja-JP" altLang="en-US" sz="1200" b="1" i="0">
                          <a:latin typeface="FUTURA MEDIUM" panose="020B0602020204020303" pitchFamily="34" charset="-79"/>
                          <a:ea typeface="Yu Gothic" panose="020B0400000000000000" pitchFamily="34" charset="-128"/>
                          <a:cs typeface="FUTURA MEDIUM" panose="020B0602020204020303" pitchFamily="34" charset="-79"/>
                        </a:rPr>
                        <a:t>対応領域</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96F0"/>
                    </a:solidFill>
                  </a:tcPr>
                </a:tc>
                <a:tc>
                  <a:txBody>
                    <a:bodyPr/>
                    <a:lstStyle/>
                    <a:p>
                      <a:pPr algn="ctr"/>
                      <a:r>
                        <a:rPr kumimoji="1" lang="ja-JP" altLang="en-US" sz="1200" b="1" i="0">
                          <a:latin typeface="FUTURA MEDIUM" panose="020B0602020204020303" pitchFamily="34" charset="-79"/>
                          <a:ea typeface="Yu Gothic" panose="020B0400000000000000" pitchFamily="34" charset="-128"/>
                          <a:cs typeface="FUTURA MEDIUM" panose="020B0602020204020303" pitchFamily="34" charset="-79"/>
                        </a:rPr>
                        <a:t>制作期間</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96F0"/>
                    </a:solidFill>
                  </a:tcPr>
                </a:tc>
                <a:tc>
                  <a:txBody>
                    <a:bodyPr/>
                    <a:lstStyle/>
                    <a:p>
                      <a:pPr algn="ctr"/>
                      <a:r>
                        <a:rPr kumimoji="1" lang="ja-JP" altLang="en-US" sz="1200" b="1" i="0">
                          <a:latin typeface="FUTURA MEDIUM" panose="020B0602020204020303" pitchFamily="34" charset="-79"/>
                          <a:ea typeface="Yu Gothic" panose="020B0400000000000000" pitchFamily="34" charset="-128"/>
                          <a:cs typeface="FUTURA MEDIUM" panose="020B0602020204020303" pitchFamily="34" charset="-79"/>
                        </a:rPr>
                        <a:t>こんな方におすすめ</a:t>
                      </a:r>
                    </a:p>
                  </a:txBody>
                  <a:tcPr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96F0"/>
                    </a:solidFill>
                  </a:tcPr>
                </a:tc>
                <a:extLst>
                  <a:ext uri="{0D108BD9-81ED-4DB2-BD59-A6C34878D82A}">
                    <a16:rowId xmlns:a16="http://schemas.microsoft.com/office/drawing/2014/main" val="2648302612"/>
                  </a:ext>
                </a:extLst>
              </a:tr>
              <a:tr h="1023285">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ライトプラン</a:t>
                      </a: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kumimoji="1" lang="en-US" altLang="ja-JP" sz="2400" b="1" i="0"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3,000</a:t>
                      </a:r>
                      <a:r>
                        <a:rPr kumimoji="1" lang="ja-JP" altLang="en-US" sz="1600" b="1" i="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円</a:t>
                      </a:r>
                      <a:endParaRPr kumimoji="1" lang="ja-JP" altLang="en-US" sz="1100" b="1" i="0">
                        <a:solidFill>
                          <a:srgbClr val="1A96F0"/>
                        </a:solidFill>
                        <a:latin typeface="FUTURA MEDIUM" panose="020B0602020204020303" pitchFamily="34" charset="-79"/>
                        <a:ea typeface="Yu Gothic" panose="020B0400000000000000" pitchFamily="34" charset="-128"/>
                        <a:cs typeface="FUTURA MEDIUM" panose="020B0602020204020303" pitchFamily="34" charset="-79"/>
                      </a:endParaRPr>
                    </a:p>
                  </a:txBody>
                  <a:tcPr marR="251999"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リザインのみ</a:t>
                      </a:r>
                      <a:endParaRPr kumimoji="1" lang="en-US" altLang="ja-JP" sz="14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2〜5</a:t>
                      </a: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日</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既存の資料があり、</a:t>
                      </a:r>
                      <a:endParaRPr kumimoji="1" lang="en-US" altLang="ja-JP" sz="14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デザインだけを変えてほしい</a:t>
                      </a:r>
                    </a:p>
                  </a:txBody>
                  <a:tcPr anchor="ctr">
                    <a:lnL w="19050" cap="flat" cmpd="sng" algn="ctr">
                      <a:solidFill>
                        <a:schemeClr val="bg1">
                          <a:lumMod val="95000"/>
                        </a:schemeClr>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115599"/>
                  </a:ext>
                </a:extLst>
              </a:tr>
              <a:tr h="1023285">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スタンダードプラン</a:t>
                      </a: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kumimoji="1" lang="en-US" altLang="ja-JP" sz="2400" b="1" i="0"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5,000</a:t>
                      </a:r>
                      <a:r>
                        <a:rPr kumimoji="1" lang="ja-JP" altLang="en-US" sz="1600" b="1" i="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円</a:t>
                      </a:r>
                    </a:p>
                  </a:txBody>
                  <a:tcPr marR="251999"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ページ調整</a:t>
                      </a:r>
                      <a:endParaRPr kumimoji="1" lang="en-US" altLang="ja-JP" sz="14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リデザイン</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20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3〜7</a:t>
                      </a: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日</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既存の資料があるが、</a:t>
                      </a:r>
                      <a:endParaRPr kumimoji="1" lang="en-US" altLang="ja-JP" sz="14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構成から変えてほしい</a:t>
                      </a:r>
                    </a:p>
                  </a:txBody>
                  <a:tcPr anchor="ctr">
                    <a:lnL w="19050" cap="flat" cmpd="sng" algn="ctr">
                      <a:solidFill>
                        <a:schemeClr val="bg1">
                          <a:lumMod val="95000"/>
                        </a:schemeClr>
                      </a:solidFill>
                      <a:prstDash val="solid"/>
                      <a:round/>
                      <a:headEnd type="none" w="med" len="med"/>
                      <a:tailEnd type="none" w="med" len="med"/>
                    </a:lnL>
                    <a:lnR w="12700" cmpd="sng">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756345"/>
                  </a:ext>
                </a:extLst>
              </a:tr>
              <a:tr h="1023285">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ハイエンドプラン</a:t>
                      </a:r>
                    </a:p>
                  </a:txBody>
                  <a:tcPr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kumimoji="1" lang="en-US" altLang="ja-JP" sz="2400" b="1" i="0"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8,000</a:t>
                      </a:r>
                      <a:r>
                        <a:rPr kumimoji="1" lang="ja-JP" altLang="en-US" sz="1600" b="1" i="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円</a:t>
                      </a:r>
                      <a:r>
                        <a:rPr kumimoji="1" lang="en-US" altLang="ja-JP" sz="1600" b="1" i="0" dirty="0">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a:t>
                      </a:r>
                      <a:endParaRPr kumimoji="1" lang="ja-JP" altLang="en-US" sz="1400" b="1" i="0">
                        <a:solidFill>
                          <a:srgbClr val="1A96F0"/>
                        </a:solidFill>
                        <a:latin typeface="FUTURA MEDIUM" panose="020B0602020204020303" pitchFamily="34" charset="-79"/>
                        <a:ea typeface="Yu Gothic" panose="020B0400000000000000" pitchFamily="34" charset="-128"/>
                        <a:cs typeface="FUTURA MEDIUM" panose="020B0602020204020303" pitchFamily="34" charset="-79"/>
                      </a:endParaRPr>
                    </a:p>
                  </a:txBody>
                  <a:tcPr marR="251999"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ヒアリング</a:t>
                      </a:r>
                      <a:endParaRPr kumimoji="1" lang="en-US" altLang="ja-JP" sz="14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ストーリー設計</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en-US" altLang="ja-JP" sz="20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5〜10</a:t>
                      </a: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日</a:t>
                      </a:r>
                    </a:p>
                  </a:txBody>
                  <a:tcPr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既存の資料の有無に関わらず</a:t>
                      </a:r>
                      <a:endParaRPr kumimoji="1" lang="en-US" altLang="ja-JP" sz="1400" b="1" i="0"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lgn="ctr"/>
                      <a:r>
                        <a:rPr kumimoji="1" lang="ja-JP" altLang="en-US" sz="1400" b="1" i="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構成から提案が欲しい</a:t>
                      </a:r>
                    </a:p>
                  </a:txBody>
                  <a:tcPr anchor="ctr">
                    <a:lnL w="19050" cap="flat" cmpd="sng" algn="ctr">
                      <a:solidFill>
                        <a:schemeClr val="bg1">
                          <a:lumMod val="95000"/>
                        </a:schemeClr>
                      </a:solidFill>
                      <a:prstDash val="solid"/>
                      <a:round/>
                      <a:headEnd type="none" w="med" len="med"/>
                      <a:tailEnd type="none" w="med" len="med"/>
                    </a:lnL>
                    <a:lnR w="12700" cmpd="sng">
                      <a:noFill/>
                    </a:lnR>
                    <a:lnT w="19050" cap="flat" cmpd="sng" algn="ctr">
                      <a:solidFill>
                        <a:schemeClr val="bg1">
                          <a:lumMod val="9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0472143"/>
                  </a:ext>
                </a:extLst>
              </a:tr>
            </a:tbl>
          </a:graphicData>
        </a:graphic>
      </p:graphicFrame>
    </p:spTree>
    <p:extLst>
      <p:ext uri="{BB962C8B-B14F-4D97-AF65-F5344CB8AC3E}">
        <p14:creationId xmlns:p14="http://schemas.microsoft.com/office/powerpoint/2010/main" val="155875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0E7C2-9BFC-1F42-9ED0-4B9FEB281350}"/>
              </a:ext>
            </a:extLst>
          </p:cNvPr>
          <p:cNvSpPr>
            <a:spLocks noGrp="1"/>
          </p:cNvSpPr>
          <p:nvPr>
            <p:ph type="title"/>
          </p:nvPr>
        </p:nvSpPr>
        <p:spPr/>
        <p:txBody>
          <a:bodyPr/>
          <a:lstStyle/>
          <a:p>
            <a:r>
              <a:rPr kumimoji="1" lang="ja-JP" altLang="en-US"/>
              <a:t>ご利用事例</a:t>
            </a:r>
          </a:p>
        </p:txBody>
      </p:sp>
      <p:sp>
        <p:nvSpPr>
          <p:cNvPr id="4" name="日付プレースホルダー 3">
            <a:extLst>
              <a:ext uri="{FF2B5EF4-FFF2-40B4-BE49-F238E27FC236}">
                <a16:creationId xmlns:a16="http://schemas.microsoft.com/office/drawing/2014/main" id="{36F5E522-8598-4B49-B085-372D5903DB4C}"/>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756A3EFA-50D9-FB46-BDB1-F11370B7658D}"/>
              </a:ext>
            </a:extLst>
          </p:cNvPr>
          <p:cNvSpPr>
            <a:spLocks noGrp="1"/>
          </p:cNvSpPr>
          <p:nvPr>
            <p:ph type="sldNum" sz="quarter" idx="12"/>
          </p:nvPr>
        </p:nvSpPr>
        <p:spPr/>
        <p:txBody>
          <a:bodyPr/>
          <a:lstStyle/>
          <a:p>
            <a:fld id="{E310EA0D-2252-9045-A82C-BA460C3629D0}" type="slidenum">
              <a:rPr lang="ja-JP" altLang="en-US" smtClean="0"/>
              <a:pPr/>
              <a:t>13</a:t>
            </a:fld>
            <a:endParaRPr lang="ja-JP" altLang="en-US"/>
          </a:p>
        </p:txBody>
      </p:sp>
      <p:grpSp>
        <p:nvGrpSpPr>
          <p:cNvPr id="3" name="グループ化 2">
            <a:extLst>
              <a:ext uri="{FF2B5EF4-FFF2-40B4-BE49-F238E27FC236}">
                <a16:creationId xmlns:a16="http://schemas.microsoft.com/office/drawing/2014/main" id="{DD1BB1EA-3C9D-1BEE-349A-693463009B7B}"/>
              </a:ext>
            </a:extLst>
          </p:cNvPr>
          <p:cNvGrpSpPr/>
          <p:nvPr/>
        </p:nvGrpSpPr>
        <p:grpSpPr>
          <a:xfrm>
            <a:off x="442909" y="5242860"/>
            <a:ext cx="11308937" cy="1172263"/>
            <a:chOff x="442909" y="3593315"/>
            <a:chExt cx="11308937" cy="1172263"/>
          </a:xfrm>
        </p:grpSpPr>
        <p:pic>
          <p:nvPicPr>
            <p:cNvPr id="7" name="図 6" descr="グラフィカル ユーザー インターフェイス&#10;&#10;中程度の精度で自動的に生成された説明">
              <a:extLst>
                <a:ext uri="{FF2B5EF4-FFF2-40B4-BE49-F238E27FC236}">
                  <a16:creationId xmlns:a16="http://schemas.microsoft.com/office/drawing/2014/main" id="{EEE309E3-F0FC-7C1A-7846-F6F9B55A12B6}"/>
                </a:ext>
              </a:extLst>
            </p:cNvPr>
            <p:cNvPicPr>
              <a:picLocks noChangeAspect="1"/>
            </p:cNvPicPr>
            <p:nvPr/>
          </p:nvPicPr>
          <p:blipFill>
            <a:blip r:embed="rId2"/>
            <a:stretch>
              <a:fillRect/>
            </a:stretch>
          </p:blipFill>
          <p:spPr>
            <a:xfrm>
              <a:off x="442909" y="3593315"/>
              <a:ext cx="2084024" cy="1172263"/>
            </a:xfrm>
            <a:prstGeom prst="rect">
              <a:avLst/>
            </a:prstGeom>
          </p:spPr>
        </p:pic>
        <p:pic>
          <p:nvPicPr>
            <p:cNvPr id="13" name="図 12" descr="テキスト&#10;&#10;中程度の精度で自動的に生成された説明">
              <a:extLst>
                <a:ext uri="{FF2B5EF4-FFF2-40B4-BE49-F238E27FC236}">
                  <a16:creationId xmlns:a16="http://schemas.microsoft.com/office/drawing/2014/main" id="{EE4473FD-E6A4-A1A3-DCBE-7FA1A4DE7CA5}"/>
                </a:ext>
              </a:extLst>
            </p:cNvPr>
            <p:cNvPicPr>
              <a:picLocks noChangeAspect="1"/>
            </p:cNvPicPr>
            <p:nvPr/>
          </p:nvPicPr>
          <p:blipFill>
            <a:blip r:embed="rId3"/>
            <a:stretch>
              <a:fillRect/>
            </a:stretch>
          </p:blipFill>
          <p:spPr>
            <a:xfrm>
              <a:off x="2749137" y="3593315"/>
              <a:ext cx="2084024" cy="1172263"/>
            </a:xfrm>
            <a:prstGeom prst="rect">
              <a:avLst/>
            </a:prstGeom>
          </p:spPr>
        </p:pic>
        <p:pic>
          <p:nvPicPr>
            <p:cNvPr id="17" name="図 16" descr="ダイアグラム が含まれている画像&#10;&#10;自動的に生成された説明">
              <a:extLst>
                <a:ext uri="{FF2B5EF4-FFF2-40B4-BE49-F238E27FC236}">
                  <a16:creationId xmlns:a16="http://schemas.microsoft.com/office/drawing/2014/main" id="{29208223-580D-FBCA-D13F-134942FCECD8}"/>
                </a:ext>
              </a:extLst>
            </p:cNvPr>
            <p:cNvPicPr>
              <a:picLocks noChangeAspect="1"/>
            </p:cNvPicPr>
            <p:nvPr/>
          </p:nvPicPr>
          <p:blipFill>
            <a:blip r:embed="rId4"/>
            <a:stretch>
              <a:fillRect/>
            </a:stretch>
          </p:blipFill>
          <p:spPr>
            <a:xfrm>
              <a:off x="5055365" y="3593315"/>
              <a:ext cx="2084024" cy="1172263"/>
            </a:xfrm>
            <a:prstGeom prst="rect">
              <a:avLst/>
            </a:prstGeom>
          </p:spPr>
        </p:pic>
        <p:pic>
          <p:nvPicPr>
            <p:cNvPr id="19" name="図 18" descr="グラフィカル ユーザー インターフェイス, テキスト, メール&#10;&#10;自動的に生成された説明">
              <a:extLst>
                <a:ext uri="{FF2B5EF4-FFF2-40B4-BE49-F238E27FC236}">
                  <a16:creationId xmlns:a16="http://schemas.microsoft.com/office/drawing/2014/main" id="{643FBCFB-A89F-1767-6A87-3673BE0BA060}"/>
                </a:ext>
              </a:extLst>
            </p:cNvPr>
            <p:cNvPicPr>
              <a:picLocks noChangeAspect="1"/>
            </p:cNvPicPr>
            <p:nvPr/>
          </p:nvPicPr>
          <p:blipFill>
            <a:blip r:embed="rId5"/>
            <a:stretch>
              <a:fillRect/>
            </a:stretch>
          </p:blipFill>
          <p:spPr>
            <a:xfrm>
              <a:off x="7361593" y="3593315"/>
              <a:ext cx="2084024" cy="1172263"/>
            </a:xfrm>
            <a:prstGeom prst="rect">
              <a:avLst/>
            </a:prstGeom>
          </p:spPr>
        </p:pic>
        <p:pic>
          <p:nvPicPr>
            <p:cNvPr id="21" name="図 20" descr="テキスト&#10;&#10;自動的に生成された説明">
              <a:extLst>
                <a:ext uri="{FF2B5EF4-FFF2-40B4-BE49-F238E27FC236}">
                  <a16:creationId xmlns:a16="http://schemas.microsoft.com/office/drawing/2014/main" id="{A2EF07E1-2964-966A-B044-603FBB368E06}"/>
                </a:ext>
              </a:extLst>
            </p:cNvPr>
            <p:cNvPicPr>
              <a:picLocks noChangeAspect="1"/>
            </p:cNvPicPr>
            <p:nvPr/>
          </p:nvPicPr>
          <p:blipFill>
            <a:blip r:embed="rId6"/>
            <a:stretch>
              <a:fillRect/>
            </a:stretch>
          </p:blipFill>
          <p:spPr>
            <a:xfrm>
              <a:off x="9667822" y="3593315"/>
              <a:ext cx="2084024" cy="1172263"/>
            </a:xfrm>
            <a:prstGeom prst="rect">
              <a:avLst/>
            </a:prstGeom>
          </p:spPr>
        </p:pic>
      </p:grpSp>
      <p:sp>
        <p:nvSpPr>
          <p:cNvPr id="23" name="角丸四角形 22">
            <a:extLst>
              <a:ext uri="{FF2B5EF4-FFF2-40B4-BE49-F238E27FC236}">
                <a16:creationId xmlns:a16="http://schemas.microsoft.com/office/drawing/2014/main" id="{1ADA22CC-1C93-AB81-C721-2F6A248F7ED8}"/>
              </a:ext>
            </a:extLst>
          </p:cNvPr>
          <p:cNvSpPr/>
          <p:nvPr/>
        </p:nvSpPr>
        <p:spPr>
          <a:xfrm>
            <a:off x="442911" y="1160463"/>
            <a:ext cx="2611008" cy="146869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60000" rtlCol="0" anchor="b"/>
          <a:lstStyle/>
          <a:p>
            <a:pPr algn="ctr">
              <a:spcBef>
                <a:spcPts val="300"/>
              </a:spcBef>
            </a:pPr>
            <a:endParaRPr lang="en-US" altLang="ja-JP" sz="1400" b="1" dirty="0">
              <a:solidFill>
                <a:schemeClr val="tx1">
                  <a:lumMod val="65000"/>
                  <a:lumOff val="3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25" name="Picture 4" descr="営業組織のデベロッパーであり、営業職人集団のギグ セールス株式会社と卓球Tリーグ「琉球アスティーダ」が2021年11月からオフィシャルスポンサー契約を開始｜琉球アスティーダスポーツクラブ株式会社のプレスリリース">
            <a:extLst>
              <a:ext uri="{FF2B5EF4-FFF2-40B4-BE49-F238E27FC236}">
                <a16:creationId xmlns:a16="http://schemas.microsoft.com/office/drawing/2014/main" id="{72ABF418-6A22-1B94-839C-6A85EBDCD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413" y="1448140"/>
            <a:ext cx="1786676" cy="893339"/>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a:extLst>
              <a:ext uri="{FF2B5EF4-FFF2-40B4-BE49-F238E27FC236}">
                <a16:creationId xmlns:a16="http://schemas.microsoft.com/office/drawing/2014/main" id="{9CDEC691-1581-C83C-BD32-031464BA5232}"/>
              </a:ext>
            </a:extLst>
          </p:cNvPr>
          <p:cNvSpPr/>
          <p:nvPr/>
        </p:nvSpPr>
        <p:spPr>
          <a:xfrm>
            <a:off x="3190672" y="1160463"/>
            <a:ext cx="8558416" cy="146869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36000" rtlCol="0" anchor="ctr"/>
          <a:lstStyle/>
          <a:p>
            <a:pPr>
              <a:spcBef>
                <a:spcPts val="600"/>
              </a:spcBef>
            </a:pPr>
            <a:r>
              <a:rPr kumimoji="1"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ギグセールス株式会社</a:t>
            </a:r>
            <a:r>
              <a:rPr kumimoji="1" lang="ja-JP" altLang="en-US" sz="16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　</a:t>
            </a:r>
            <a:r>
              <a:rPr kumimoji="1" lang="en" altLang="ja-JP" sz="1050" b="1" dirty="0" err="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BtoB</a:t>
            </a:r>
            <a:r>
              <a:rPr kumimoji="1" lang="ja-JP" altLang="en-US" sz="105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アウトバウンドチャネル構築サービス　</a:t>
            </a:r>
            <a:r>
              <a:rPr kumimoji="1" lang="en" altLang="ja-JP" sz="105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DORIRU Cloud</a:t>
            </a:r>
            <a:r>
              <a:rPr kumimoji="1" lang="ja-JP" altLang="en-US" sz="105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運営</a:t>
            </a:r>
            <a:endParaRPr kumimoji="1" lang="en-US" altLang="ja-JP" sz="20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600"/>
              </a:spcBef>
            </a:pPr>
            <a:r>
              <a:rPr lang="ja-JP" altLang="en-US" sz="16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セールス部</a:t>
            </a:r>
            <a:r>
              <a:rPr lang="ja-JP" altLang="en-US"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　</a:t>
            </a:r>
            <a:r>
              <a:rPr kumimoji="1" lang="ja-JP" altLang="en-US" sz="2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加藤 秀紀様</a:t>
            </a:r>
            <a:endParaRPr kumimoji="1" lang="en-US" altLang="ja-JP" sz="2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1800"/>
              </a:spcBef>
            </a:pPr>
            <a:r>
              <a:rPr lang="ja-JP" altLang="en-US" sz="2200" b="1">
                <a:solidFill>
                  <a:srgbClr val="1A96F0"/>
                </a:solidFill>
                <a:latin typeface="FUTURA MEDIUM" panose="020B0602020204020303" pitchFamily="34" charset="-79"/>
                <a:ea typeface="Yu Gothic" panose="020B0400000000000000" pitchFamily="34" charset="-128"/>
                <a:cs typeface="FUTURA MEDIUM" panose="020B0602020204020303" pitchFamily="34" charset="-79"/>
              </a:rPr>
              <a:t>アカウントセールスの営業の標準化に繋がりました。</a:t>
            </a:r>
            <a:endParaRPr kumimoji="1" lang="ja-JP" altLang="en-US" sz="2200" b="1">
              <a:solidFill>
                <a:srgbClr val="1A96F0"/>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29" name="角丸四角形 28">
            <a:extLst>
              <a:ext uri="{FF2B5EF4-FFF2-40B4-BE49-F238E27FC236}">
                <a16:creationId xmlns:a16="http://schemas.microsoft.com/office/drawing/2014/main" id="{A67744E4-FA65-D05F-AD8F-D608288FF480}"/>
              </a:ext>
            </a:extLst>
          </p:cNvPr>
          <p:cNvSpPr/>
          <p:nvPr/>
        </p:nvSpPr>
        <p:spPr>
          <a:xfrm>
            <a:off x="442912" y="2837797"/>
            <a:ext cx="5653087" cy="223429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16000" tIns="144000" bIns="36000" rtlCol="0" anchor="t"/>
          <a:lstStyle/>
          <a:p>
            <a:r>
              <a:rPr lang="ja-JP" altLang="en-US" sz="1200" b="1">
                <a:solidFill>
                  <a:schemeClr val="tx1">
                    <a:lumMod val="50000"/>
                    <a:lumOff val="50000"/>
                  </a:schemeClr>
                </a:solidFill>
                <a:latin typeface="FUTURA MEDIUM" panose="020B0602020204020303" pitchFamily="34" charset="-79"/>
                <a:ea typeface="Yu Gothic" panose="020B0400000000000000" pitchFamily="34" charset="-128"/>
                <a:cs typeface="FUTURA MEDIUM" panose="020B0602020204020303" pitchFamily="34" charset="-79"/>
              </a:rPr>
              <a:t>依頼背景・課題感</a:t>
            </a:r>
            <a:endParaRPr lang="en-US" altLang="ja-JP" sz="1200" b="1" dirty="0">
              <a:solidFill>
                <a:schemeClr val="tx1">
                  <a:lumMod val="50000"/>
                  <a:lumOff val="50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18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これまでアカウントセールスの初回商談は、役員クラスが</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行ってきましたが、彼らの営業手法は属人的で他のメンバーでは</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同じ成果を出すことができていませんでした。</a:t>
            </a: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そこで、資料というコンテンツを利用して商談フローを統一し</a:t>
            </a: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誰でも彼らと同じように商談が進められないかと考えていました。</a:t>
            </a:r>
          </a:p>
        </p:txBody>
      </p:sp>
      <p:sp>
        <p:nvSpPr>
          <p:cNvPr id="30" name="角丸四角形 29">
            <a:extLst>
              <a:ext uri="{FF2B5EF4-FFF2-40B4-BE49-F238E27FC236}">
                <a16:creationId xmlns:a16="http://schemas.microsoft.com/office/drawing/2014/main" id="{B89E81CC-C842-BC7A-1B14-5F88617530C8}"/>
              </a:ext>
            </a:extLst>
          </p:cNvPr>
          <p:cNvSpPr/>
          <p:nvPr/>
        </p:nvSpPr>
        <p:spPr>
          <a:xfrm>
            <a:off x="6096000" y="2837797"/>
            <a:ext cx="5653087" cy="2234291"/>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16000" tIns="144000" bIns="36000" rtlCol="0" anchor="t"/>
          <a:lstStyle/>
          <a:p>
            <a:r>
              <a:rPr lang="ja-JP" altLang="en-US" sz="1200" b="1">
                <a:solidFill>
                  <a:schemeClr val="tx1">
                    <a:lumMod val="50000"/>
                    <a:lumOff val="50000"/>
                  </a:schemeClr>
                </a:solidFill>
                <a:latin typeface="FUTURA MEDIUM" panose="020B0602020204020303" pitchFamily="34" charset="-79"/>
                <a:ea typeface="Yu Gothic" panose="020B0400000000000000" pitchFamily="34" charset="-128"/>
                <a:cs typeface="FUTURA MEDIUM" panose="020B0602020204020303" pitchFamily="34" charset="-79"/>
              </a:rPr>
              <a:t>満足度・評価</a:t>
            </a:r>
            <a:endParaRPr lang="en-US" altLang="ja-JP" sz="1200" b="1" dirty="0">
              <a:solidFill>
                <a:schemeClr val="tx1">
                  <a:lumMod val="50000"/>
                  <a:lumOff val="50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18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担当の方に模擬商談をさせていただき、実際の商談フローと同じ</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構成の資料を作成いただいたのですが、弊社のメンバーと同等の</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事業理解をされていたことに驚きました。普段役員が口頭で</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伝えていた見込み顧客に刺さるポイントを資料に追加いただき、</a:t>
            </a:r>
          </a:p>
          <a:p>
            <a:pPr>
              <a:spcBef>
                <a:spcPts val="600"/>
              </a:spcBef>
            </a:pP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だれでも役員クラスと同じような訴求ができるようになりました。</a:t>
            </a:r>
          </a:p>
        </p:txBody>
      </p:sp>
    </p:spTree>
    <p:extLst>
      <p:ext uri="{BB962C8B-B14F-4D97-AF65-F5344CB8AC3E}">
        <p14:creationId xmlns:p14="http://schemas.microsoft.com/office/powerpoint/2010/main" val="228230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F197D-FF28-109A-BCE8-E9277D219359}"/>
              </a:ext>
            </a:extLst>
          </p:cNvPr>
          <p:cNvSpPr>
            <a:spLocks noGrp="1"/>
          </p:cNvSpPr>
          <p:nvPr>
            <p:ph type="dt" sz="half" idx="10"/>
          </p:nvPr>
        </p:nvSpPr>
        <p:spPr/>
        <p:txBody>
          <a:bodyPr/>
          <a:lstStyle/>
          <a:p>
            <a:r>
              <a:rPr lang="en-US" altLang="ja-JP"/>
              <a:t>© 2022 CONE inc.</a:t>
            </a:r>
            <a:endParaRPr lang="ja-JP" altLang="en-US"/>
          </a:p>
        </p:txBody>
      </p:sp>
      <p:sp>
        <p:nvSpPr>
          <p:cNvPr id="3" name="スライド番号プレースホルダー 2">
            <a:extLst>
              <a:ext uri="{FF2B5EF4-FFF2-40B4-BE49-F238E27FC236}">
                <a16:creationId xmlns:a16="http://schemas.microsoft.com/office/drawing/2014/main" id="{871B7E17-6FB7-60F8-7ACB-A458902FCC8A}"/>
              </a:ext>
            </a:extLst>
          </p:cNvPr>
          <p:cNvSpPr>
            <a:spLocks noGrp="1"/>
          </p:cNvSpPr>
          <p:nvPr>
            <p:ph type="sldNum" sz="quarter" idx="12"/>
          </p:nvPr>
        </p:nvSpPr>
        <p:spPr/>
        <p:txBody>
          <a:bodyPr/>
          <a:lstStyle/>
          <a:p>
            <a:fld id="{E310EA0D-2252-9045-A82C-BA460C3629D0}" type="slidenum">
              <a:rPr lang="ja-JP" altLang="en-US" smtClean="0"/>
              <a:pPr/>
              <a:t>14</a:t>
            </a:fld>
            <a:endParaRPr lang="ja-JP" altLang="en-US"/>
          </a:p>
        </p:txBody>
      </p:sp>
      <p:grpSp>
        <p:nvGrpSpPr>
          <p:cNvPr id="4" name="グループ化 3">
            <a:extLst>
              <a:ext uri="{FF2B5EF4-FFF2-40B4-BE49-F238E27FC236}">
                <a16:creationId xmlns:a16="http://schemas.microsoft.com/office/drawing/2014/main" id="{F3E30A63-CAC6-4064-0794-E98AA0E1DBB2}"/>
              </a:ext>
            </a:extLst>
          </p:cNvPr>
          <p:cNvGrpSpPr/>
          <p:nvPr/>
        </p:nvGrpSpPr>
        <p:grpSpPr>
          <a:xfrm>
            <a:off x="587373" y="2850018"/>
            <a:ext cx="11017251" cy="2017135"/>
            <a:chOff x="587373" y="3019475"/>
            <a:chExt cx="11017251" cy="2017135"/>
          </a:xfrm>
        </p:grpSpPr>
        <p:sp>
          <p:nvSpPr>
            <p:cNvPr id="5" name="角丸四角形 4">
              <a:extLst>
                <a:ext uri="{FF2B5EF4-FFF2-40B4-BE49-F238E27FC236}">
                  <a16:creationId xmlns:a16="http://schemas.microsoft.com/office/drawing/2014/main" id="{4C98A171-3C34-3C5E-5234-9439BAA13976}"/>
                </a:ext>
              </a:extLst>
            </p:cNvPr>
            <p:cNvSpPr/>
            <p:nvPr/>
          </p:nvSpPr>
          <p:spPr>
            <a:xfrm>
              <a:off x="587373" y="3019475"/>
              <a:ext cx="11017251" cy="9275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spcBef>
                  <a:spcPts val="600"/>
                </a:spcBef>
              </a:pPr>
              <a:r>
                <a:rPr lang="ja-JP" altLang="en-US" sz="2000" b="1" spc="300">
                  <a:solidFill>
                    <a:schemeClr val="bg1"/>
                  </a:solidFill>
                  <a:latin typeface="Futura" panose="020B0602020204020303" pitchFamily="34" charset="-79"/>
                  <a:ea typeface="Yu Gothic" panose="020B0400000000000000" pitchFamily="34" charset="-128"/>
                  <a:cs typeface="Futura" panose="020B0602020204020303" pitchFamily="34" charset="-79"/>
                </a:rPr>
                <a:t>ご不明点はお気軽にご相談くださいませ。</a:t>
              </a:r>
              <a:endParaRPr lang="en-US" altLang="ja-JP" sz="2000" b="1" spc="300" dirty="0">
                <a:solidFill>
                  <a:schemeClr val="bg1"/>
                </a:solidFill>
                <a:latin typeface="Futura" panose="020B0602020204020303" pitchFamily="34" charset="-79"/>
                <a:ea typeface="Yu Gothic" panose="020B0400000000000000" pitchFamily="34" charset="-128"/>
                <a:cs typeface="Futura" panose="020B0602020204020303" pitchFamily="34" charset="-79"/>
              </a:endParaRPr>
            </a:p>
            <a:p>
              <a:pPr algn="ctr">
                <a:spcBef>
                  <a:spcPts val="600"/>
                </a:spcBef>
              </a:pPr>
              <a:r>
                <a:rPr lang="ja-JP" altLang="en-US" sz="2000" b="1" spc="300">
                  <a:solidFill>
                    <a:schemeClr val="bg1"/>
                  </a:solidFill>
                  <a:latin typeface="Futura" panose="020B0602020204020303" pitchFamily="34" charset="-79"/>
                  <a:ea typeface="Yu Gothic" panose="020B0400000000000000" pitchFamily="34" charset="-128"/>
                  <a:cs typeface="Futura" panose="020B0602020204020303" pitchFamily="34" charset="-79"/>
                </a:rPr>
                <a:t>打ち合わせのご予約も可能です。</a:t>
              </a:r>
              <a:endParaRPr lang="en-US" altLang="ja-JP" sz="2000" b="1" spc="300" dirty="0">
                <a:solidFill>
                  <a:schemeClr val="bg1"/>
                </a:solidFill>
                <a:latin typeface="Futura" panose="020B0602020204020303" pitchFamily="34" charset="-79"/>
                <a:ea typeface="Yu Gothic" panose="020B0400000000000000" pitchFamily="34" charset="-128"/>
                <a:cs typeface="Futura" panose="020B0602020204020303" pitchFamily="34" charset="-79"/>
              </a:endParaRPr>
            </a:p>
          </p:txBody>
        </p:sp>
        <p:sp>
          <p:nvSpPr>
            <p:cNvPr id="7" name="角丸四角形 6">
              <a:extLst>
                <a:ext uri="{FF2B5EF4-FFF2-40B4-BE49-F238E27FC236}">
                  <a16:creationId xmlns:a16="http://schemas.microsoft.com/office/drawing/2014/main" id="{9B36C382-D82D-49DF-05BC-1BFC6AB2DEA4}"/>
                </a:ext>
              </a:extLst>
            </p:cNvPr>
            <p:cNvSpPr/>
            <p:nvPr/>
          </p:nvSpPr>
          <p:spPr>
            <a:xfrm>
              <a:off x="3080527" y="4491541"/>
              <a:ext cx="6063473" cy="545069"/>
            </a:xfrm>
            <a:prstGeom prst="roundRect">
              <a:avLst>
                <a:gd name="adj" fmla="val 11873"/>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spcBef>
                  <a:spcPts val="300"/>
                </a:spcBef>
              </a:pPr>
              <a:r>
                <a:rPr lang="ja-JP" altLang="en-US" sz="1600" b="1">
                  <a:solidFill>
                    <a:schemeClr val="bg1"/>
                  </a:solidFill>
                  <a:latin typeface="FUTURA MEDIUM" panose="020B0602020204020303" pitchFamily="34" charset="-79"/>
                  <a:ea typeface="Yu Gothic" panose="020B0400000000000000" pitchFamily="34" charset="-128"/>
                  <a:cs typeface="FUTURA MEDIUM" panose="020B0602020204020303" pitchFamily="34" charset="-79"/>
                </a:rPr>
                <a:t>　「</a:t>
              </a:r>
              <a:r>
                <a:rPr lang="en-US" altLang="ja-JP" sz="1600" b="1" dirty="0">
                  <a:solidFill>
                    <a:schemeClr val="bg1"/>
                  </a:solidFill>
                  <a:latin typeface="FUTURA MEDIUM" panose="020B0602020204020303" pitchFamily="34" charset="-79"/>
                  <a:ea typeface="Yu Gothic" panose="020B0400000000000000" pitchFamily="34" charset="-128"/>
                  <a:cs typeface="FUTURA MEDIUM" panose="020B0602020204020303" pitchFamily="34" charset="-79"/>
                </a:rPr>
                <a:t>c-slide</a:t>
              </a:r>
              <a:r>
                <a:rPr lang="ja-JP" altLang="en-US" sz="1600" b="1">
                  <a:solidFill>
                    <a:schemeClr val="bg1"/>
                  </a:solidFill>
                  <a:latin typeface="FUTURA MEDIUM" panose="020B0602020204020303" pitchFamily="34" charset="-79"/>
                  <a:ea typeface="Yu Gothic" panose="020B0400000000000000" pitchFamily="34" charset="-128"/>
                  <a:cs typeface="FUTURA MEDIUM" panose="020B0602020204020303" pitchFamily="34" charset="-79"/>
                </a:rPr>
                <a:t>」もしくは「シースライド」で検索！</a:t>
              </a:r>
            </a:p>
          </p:txBody>
        </p:sp>
      </p:grpSp>
      <p:pic>
        <p:nvPicPr>
          <p:cNvPr id="9" name="グラフィックス 8">
            <a:extLst>
              <a:ext uri="{FF2B5EF4-FFF2-40B4-BE49-F238E27FC236}">
                <a16:creationId xmlns:a16="http://schemas.microsoft.com/office/drawing/2014/main" id="{24D07B9D-01C4-1432-0F10-EBFF3D7943F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33537" b="-36758"/>
          <a:stretch/>
        </p:blipFill>
        <p:spPr>
          <a:xfrm>
            <a:off x="5491652" y="1904700"/>
            <a:ext cx="1237268" cy="544484"/>
          </a:xfrm>
          <a:prstGeom prst="rect">
            <a:avLst/>
          </a:prstGeom>
        </p:spPr>
      </p:pic>
      <p:pic>
        <p:nvPicPr>
          <p:cNvPr id="11" name="グラフィックス 10" descr="拡大鏡 単色塗りつぶし">
            <a:extLst>
              <a:ext uri="{FF2B5EF4-FFF2-40B4-BE49-F238E27FC236}">
                <a16:creationId xmlns:a16="http://schemas.microsoft.com/office/drawing/2014/main" id="{DFFCA9FE-79F0-3F30-0D68-A9FDB15E30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9925" y="4423170"/>
            <a:ext cx="348857" cy="348857"/>
          </a:xfrm>
          <a:prstGeom prst="rect">
            <a:avLst/>
          </a:prstGeom>
        </p:spPr>
      </p:pic>
    </p:spTree>
    <p:extLst>
      <p:ext uri="{BB962C8B-B14F-4D97-AF65-F5344CB8AC3E}">
        <p14:creationId xmlns:p14="http://schemas.microsoft.com/office/powerpoint/2010/main" val="235467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4357EF-CC70-7DD6-85C5-997078342115}"/>
              </a:ext>
            </a:extLst>
          </p:cNvPr>
          <p:cNvSpPr>
            <a:spLocks noGrp="1"/>
          </p:cNvSpPr>
          <p:nvPr>
            <p:ph type="title"/>
          </p:nvPr>
        </p:nvSpPr>
        <p:spPr/>
        <p:txBody>
          <a:bodyPr/>
          <a:lstStyle/>
          <a:p>
            <a:r>
              <a:rPr kumimoji="1" lang="ja-JP" altLang="en-US"/>
              <a:t>本ミーティングの目的</a:t>
            </a:r>
          </a:p>
        </p:txBody>
      </p:sp>
      <p:sp>
        <p:nvSpPr>
          <p:cNvPr id="4" name="日付プレースホルダー 3">
            <a:extLst>
              <a:ext uri="{FF2B5EF4-FFF2-40B4-BE49-F238E27FC236}">
                <a16:creationId xmlns:a16="http://schemas.microsoft.com/office/drawing/2014/main" id="{8557ACCE-CDBA-7D20-43DB-977D82473768}"/>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973CE8A6-9405-0A93-BD2D-24F948920EC3}"/>
              </a:ext>
            </a:extLst>
          </p:cNvPr>
          <p:cNvSpPr>
            <a:spLocks noGrp="1"/>
          </p:cNvSpPr>
          <p:nvPr>
            <p:ph type="sldNum" sz="quarter" idx="12"/>
          </p:nvPr>
        </p:nvSpPr>
        <p:spPr/>
        <p:txBody>
          <a:bodyPr/>
          <a:lstStyle/>
          <a:p>
            <a:fld id="{E310EA0D-2252-9045-A82C-BA460C3629D0}" type="slidenum">
              <a:rPr lang="ja-JP" altLang="en-US" smtClean="0"/>
              <a:pPr/>
              <a:t>2</a:t>
            </a:fld>
            <a:endParaRPr lang="ja-JP" altLang="en-US"/>
          </a:p>
        </p:txBody>
      </p:sp>
      <p:sp>
        <p:nvSpPr>
          <p:cNvPr id="6" name="右矢印 5">
            <a:extLst>
              <a:ext uri="{FF2B5EF4-FFF2-40B4-BE49-F238E27FC236}">
                <a16:creationId xmlns:a16="http://schemas.microsoft.com/office/drawing/2014/main" id="{D6C125D3-1F31-1AB2-2EFD-5D2CD70D40CC}"/>
              </a:ext>
            </a:extLst>
          </p:cNvPr>
          <p:cNvSpPr/>
          <p:nvPr/>
        </p:nvSpPr>
        <p:spPr>
          <a:xfrm>
            <a:off x="3862552" y="3444117"/>
            <a:ext cx="4351282" cy="433552"/>
          </a:xfrm>
          <a:prstGeom prst="rightArrow">
            <a:avLst>
              <a:gd name="adj1" fmla="val 41025"/>
              <a:gd name="adj2" fmla="val 6196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9F27D50E-6AC2-E17A-3681-B89AFC4EDEA1}"/>
              </a:ext>
            </a:extLst>
          </p:cNvPr>
          <p:cNvSpPr/>
          <p:nvPr/>
        </p:nvSpPr>
        <p:spPr>
          <a:xfrm>
            <a:off x="4588489" y="2517213"/>
            <a:ext cx="3015022" cy="22873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spcBef>
                <a:spcPts val="300"/>
              </a:spcBef>
            </a:pPr>
            <a:r>
              <a:rPr lang="ja-JP" altLang="en-US" b="1">
                <a:solidFill>
                  <a:schemeClr val="accent2"/>
                </a:solidFill>
                <a:latin typeface="FUTURA MEDIUM" panose="020B0602020204020303" pitchFamily="34" charset="-79"/>
                <a:ea typeface="Yu Gothic" panose="020B0400000000000000" pitchFamily="34" charset="-128"/>
                <a:cs typeface="FUTURA MEDIUM" panose="020B0602020204020303" pitchFamily="34" charset="-79"/>
              </a:rPr>
              <a:t>推進体制の構築</a:t>
            </a:r>
          </a:p>
        </p:txBody>
      </p:sp>
      <p:sp>
        <p:nvSpPr>
          <p:cNvPr id="8" name="角丸四角形 7">
            <a:extLst>
              <a:ext uri="{FF2B5EF4-FFF2-40B4-BE49-F238E27FC236}">
                <a16:creationId xmlns:a16="http://schemas.microsoft.com/office/drawing/2014/main" id="{04EB3E0F-2C07-8156-75A5-B431C0721ADA}"/>
              </a:ext>
            </a:extLst>
          </p:cNvPr>
          <p:cNvSpPr/>
          <p:nvPr/>
        </p:nvSpPr>
        <p:spPr>
          <a:xfrm>
            <a:off x="842963" y="2517213"/>
            <a:ext cx="3015022" cy="22873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spcBef>
                <a:spcPts val="300"/>
              </a:spcBef>
            </a:pPr>
            <a:r>
              <a:rPr lang="ja-JP" altLang="en-US" b="1">
                <a:solidFill>
                  <a:schemeClr val="accent2"/>
                </a:solidFill>
                <a:latin typeface="FUTURA MEDIUM" panose="020B0602020204020303" pitchFamily="34" charset="-79"/>
                <a:ea typeface="Yu Gothic" panose="020B0400000000000000" pitchFamily="34" charset="-128"/>
                <a:cs typeface="FUTURA MEDIUM" panose="020B0602020204020303" pitchFamily="34" charset="-79"/>
              </a:rPr>
              <a:t>導入目的と施策の整理</a:t>
            </a:r>
          </a:p>
        </p:txBody>
      </p:sp>
      <p:sp>
        <p:nvSpPr>
          <p:cNvPr id="9" name="角丸四角形 8">
            <a:extLst>
              <a:ext uri="{FF2B5EF4-FFF2-40B4-BE49-F238E27FC236}">
                <a16:creationId xmlns:a16="http://schemas.microsoft.com/office/drawing/2014/main" id="{2ED91C9C-73AB-E2E3-6AF1-AADAADAD41DE}"/>
              </a:ext>
            </a:extLst>
          </p:cNvPr>
          <p:cNvSpPr/>
          <p:nvPr/>
        </p:nvSpPr>
        <p:spPr>
          <a:xfrm>
            <a:off x="8334015" y="2517213"/>
            <a:ext cx="3015022" cy="22873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spcBef>
                <a:spcPts val="300"/>
              </a:spcBef>
            </a:pPr>
            <a:r>
              <a:rPr lang="ja-JP" altLang="en-US" b="1">
                <a:solidFill>
                  <a:schemeClr val="accent2"/>
                </a:solidFill>
                <a:latin typeface="FUTURA MEDIUM" panose="020B0602020204020303" pitchFamily="34" charset="-79"/>
                <a:ea typeface="Yu Gothic" panose="020B0400000000000000" pitchFamily="34" charset="-128"/>
                <a:cs typeface="FUTURA MEDIUM" panose="020B0602020204020303" pitchFamily="34" charset="-79"/>
              </a:rPr>
              <a:t>スケジュールの確認</a:t>
            </a:r>
            <a:endParaRPr lang="en-US" altLang="ja-JP" b="1" dirty="0">
              <a:solidFill>
                <a:schemeClr val="accent2"/>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11" name="グラフィックス 10" descr="グループでのブレーンストーミング 単色塗りつぶし">
            <a:extLst>
              <a:ext uri="{FF2B5EF4-FFF2-40B4-BE49-F238E27FC236}">
                <a16:creationId xmlns:a16="http://schemas.microsoft.com/office/drawing/2014/main" id="{4230CBFC-EBF1-EEC8-4471-9D00E4FB9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7467" y="2761668"/>
            <a:ext cx="1217066" cy="1217066"/>
          </a:xfrm>
          <a:prstGeom prst="rect">
            <a:avLst/>
          </a:prstGeom>
        </p:spPr>
      </p:pic>
      <p:pic>
        <p:nvPicPr>
          <p:cNvPr id="12" name="グラフィックス 11" descr="右脳 単色塗りつぶし">
            <a:extLst>
              <a:ext uri="{FF2B5EF4-FFF2-40B4-BE49-F238E27FC236}">
                <a16:creationId xmlns:a16="http://schemas.microsoft.com/office/drawing/2014/main" id="{879A3BA9-042A-4234-5091-EACFA0C8F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7262" y="2816989"/>
            <a:ext cx="1106424" cy="1106424"/>
          </a:xfrm>
          <a:prstGeom prst="rect">
            <a:avLst/>
          </a:prstGeom>
        </p:spPr>
      </p:pic>
      <p:sp>
        <p:nvSpPr>
          <p:cNvPr id="13" name="角丸四角形 12">
            <a:extLst>
              <a:ext uri="{FF2B5EF4-FFF2-40B4-BE49-F238E27FC236}">
                <a16:creationId xmlns:a16="http://schemas.microsoft.com/office/drawing/2014/main" id="{0B4D1B2B-C9B3-E87E-1B34-AFC17E729742}"/>
              </a:ext>
            </a:extLst>
          </p:cNvPr>
          <p:cNvSpPr/>
          <p:nvPr/>
        </p:nvSpPr>
        <p:spPr>
          <a:xfrm>
            <a:off x="842963" y="5323267"/>
            <a:ext cx="3015022" cy="816421"/>
          </a:xfrm>
          <a:prstGeom prst="roundRect">
            <a:avLst>
              <a:gd name="adj" fmla="val 7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導入目的を再確認し、目的を達成するための施策を整理します。</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4" name="角丸四角形 13">
            <a:extLst>
              <a:ext uri="{FF2B5EF4-FFF2-40B4-BE49-F238E27FC236}">
                <a16:creationId xmlns:a16="http://schemas.microsoft.com/office/drawing/2014/main" id="{D2250FD1-60BC-5EC2-30B7-FB563CC5EE39}"/>
              </a:ext>
            </a:extLst>
          </p:cNvPr>
          <p:cNvSpPr/>
          <p:nvPr/>
        </p:nvSpPr>
        <p:spPr>
          <a:xfrm>
            <a:off x="4588489" y="5323267"/>
            <a:ext cx="3015022" cy="816421"/>
          </a:xfrm>
          <a:prstGeom prst="roundRect">
            <a:avLst>
              <a:gd name="adj" fmla="val 7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だれにどんな役割・責任があるのかを明文化します。</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5" name="フリーフォーム 14">
            <a:extLst>
              <a:ext uri="{FF2B5EF4-FFF2-40B4-BE49-F238E27FC236}">
                <a16:creationId xmlns:a16="http://schemas.microsoft.com/office/drawing/2014/main" id="{2DE45F58-BE95-E3F3-868B-777FC0E31CD1}"/>
              </a:ext>
            </a:extLst>
          </p:cNvPr>
          <p:cNvSpPr/>
          <p:nvPr/>
        </p:nvSpPr>
        <p:spPr>
          <a:xfrm>
            <a:off x="8334015" y="5144389"/>
            <a:ext cx="3015022" cy="995299"/>
          </a:xfrm>
          <a:custGeom>
            <a:avLst/>
            <a:gdLst>
              <a:gd name="connsiteX0" fmla="*/ 1507511 w 3015022"/>
              <a:gd name="connsiteY0" fmla="*/ 0 h 995299"/>
              <a:gd name="connsiteX1" fmla="*/ 1623886 w 3015022"/>
              <a:gd name="connsiteY1" fmla="*/ 178878 h 995299"/>
              <a:gd name="connsiteX2" fmla="*/ 2975458 w 3015022"/>
              <a:gd name="connsiteY2" fmla="*/ 178878 h 995299"/>
              <a:gd name="connsiteX3" fmla="*/ 3015022 w 3015022"/>
              <a:gd name="connsiteY3" fmla="*/ 218442 h 995299"/>
              <a:gd name="connsiteX4" fmla="*/ 3015022 w 3015022"/>
              <a:gd name="connsiteY4" fmla="*/ 955735 h 995299"/>
              <a:gd name="connsiteX5" fmla="*/ 2975458 w 3015022"/>
              <a:gd name="connsiteY5" fmla="*/ 995299 h 995299"/>
              <a:gd name="connsiteX6" fmla="*/ 39564 w 3015022"/>
              <a:gd name="connsiteY6" fmla="*/ 995299 h 995299"/>
              <a:gd name="connsiteX7" fmla="*/ 0 w 3015022"/>
              <a:gd name="connsiteY7" fmla="*/ 955735 h 995299"/>
              <a:gd name="connsiteX8" fmla="*/ 0 w 3015022"/>
              <a:gd name="connsiteY8" fmla="*/ 218442 h 995299"/>
              <a:gd name="connsiteX9" fmla="*/ 39564 w 3015022"/>
              <a:gd name="connsiteY9" fmla="*/ 178878 h 995299"/>
              <a:gd name="connsiteX10" fmla="*/ 1391136 w 3015022"/>
              <a:gd name="connsiteY10" fmla="*/ 178878 h 99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022" h="995299">
                <a:moveTo>
                  <a:pt x="1507511" y="0"/>
                </a:moveTo>
                <a:lnTo>
                  <a:pt x="1623886" y="178878"/>
                </a:lnTo>
                <a:lnTo>
                  <a:pt x="2975458" y="178878"/>
                </a:lnTo>
                <a:cubicBezTo>
                  <a:pt x="2997309" y="178878"/>
                  <a:pt x="3015022" y="196591"/>
                  <a:pt x="3015022" y="218442"/>
                </a:cubicBezTo>
                <a:lnTo>
                  <a:pt x="3015022" y="955735"/>
                </a:lnTo>
                <a:cubicBezTo>
                  <a:pt x="3015022" y="977586"/>
                  <a:pt x="2997309" y="995299"/>
                  <a:pt x="2975458" y="995299"/>
                </a:cubicBezTo>
                <a:lnTo>
                  <a:pt x="39564" y="995299"/>
                </a:lnTo>
                <a:cubicBezTo>
                  <a:pt x="17713" y="995299"/>
                  <a:pt x="0" y="977586"/>
                  <a:pt x="0" y="955735"/>
                </a:cubicBezTo>
                <a:lnTo>
                  <a:pt x="0" y="218442"/>
                </a:lnTo>
                <a:cubicBezTo>
                  <a:pt x="0" y="196591"/>
                  <a:pt x="17713" y="178878"/>
                  <a:pt x="39564" y="178878"/>
                </a:cubicBezTo>
                <a:lnTo>
                  <a:pt x="1391136" y="178878"/>
                </a:lnTo>
                <a:close/>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endPar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6" name="角丸四角形 15">
            <a:extLst>
              <a:ext uri="{FF2B5EF4-FFF2-40B4-BE49-F238E27FC236}">
                <a16:creationId xmlns:a16="http://schemas.microsoft.com/office/drawing/2014/main" id="{953A9D8D-3FDB-B652-071E-2F4B2E87D960}"/>
              </a:ext>
            </a:extLst>
          </p:cNvPr>
          <p:cNvSpPr/>
          <p:nvPr/>
        </p:nvSpPr>
        <p:spPr>
          <a:xfrm>
            <a:off x="8334015" y="5323267"/>
            <a:ext cx="3015022" cy="816421"/>
          </a:xfrm>
          <a:prstGeom prst="roundRect">
            <a:avLst>
              <a:gd name="adj" fmla="val 4846"/>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目的を達成するためのスケジュールと各人のタスクを確認します。</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7" name="フリーフォーム 16">
            <a:extLst>
              <a:ext uri="{FF2B5EF4-FFF2-40B4-BE49-F238E27FC236}">
                <a16:creationId xmlns:a16="http://schemas.microsoft.com/office/drawing/2014/main" id="{745BF11B-B1C3-5A40-3E11-B1CC80037062}"/>
              </a:ext>
            </a:extLst>
          </p:cNvPr>
          <p:cNvSpPr/>
          <p:nvPr/>
        </p:nvSpPr>
        <p:spPr>
          <a:xfrm>
            <a:off x="4588489" y="5144389"/>
            <a:ext cx="3015022" cy="995299"/>
          </a:xfrm>
          <a:custGeom>
            <a:avLst/>
            <a:gdLst>
              <a:gd name="connsiteX0" fmla="*/ 1507511 w 3015022"/>
              <a:gd name="connsiteY0" fmla="*/ 0 h 995299"/>
              <a:gd name="connsiteX1" fmla="*/ 1623886 w 3015022"/>
              <a:gd name="connsiteY1" fmla="*/ 178878 h 995299"/>
              <a:gd name="connsiteX2" fmla="*/ 2975458 w 3015022"/>
              <a:gd name="connsiteY2" fmla="*/ 178878 h 995299"/>
              <a:gd name="connsiteX3" fmla="*/ 3015022 w 3015022"/>
              <a:gd name="connsiteY3" fmla="*/ 218442 h 995299"/>
              <a:gd name="connsiteX4" fmla="*/ 3015022 w 3015022"/>
              <a:gd name="connsiteY4" fmla="*/ 955735 h 995299"/>
              <a:gd name="connsiteX5" fmla="*/ 2975458 w 3015022"/>
              <a:gd name="connsiteY5" fmla="*/ 995299 h 995299"/>
              <a:gd name="connsiteX6" fmla="*/ 39564 w 3015022"/>
              <a:gd name="connsiteY6" fmla="*/ 995299 h 995299"/>
              <a:gd name="connsiteX7" fmla="*/ 0 w 3015022"/>
              <a:gd name="connsiteY7" fmla="*/ 955735 h 995299"/>
              <a:gd name="connsiteX8" fmla="*/ 0 w 3015022"/>
              <a:gd name="connsiteY8" fmla="*/ 218442 h 995299"/>
              <a:gd name="connsiteX9" fmla="*/ 39564 w 3015022"/>
              <a:gd name="connsiteY9" fmla="*/ 178878 h 995299"/>
              <a:gd name="connsiteX10" fmla="*/ 1391136 w 3015022"/>
              <a:gd name="connsiteY10" fmla="*/ 178878 h 99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022" h="995299">
                <a:moveTo>
                  <a:pt x="1507511" y="0"/>
                </a:moveTo>
                <a:lnTo>
                  <a:pt x="1623886" y="178878"/>
                </a:lnTo>
                <a:lnTo>
                  <a:pt x="2975458" y="178878"/>
                </a:lnTo>
                <a:cubicBezTo>
                  <a:pt x="2997309" y="178878"/>
                  <a:pt x="3015022" y="196591"/>
                  <a:pt x="3015022" y="218442"/>
                </a:cubicBezTo>
                <a:lnTo>
                  <a:pt x="3015022" y="955735"/>
                </a:lnTo>
                <a:cubicBezTo>
                  <a:pt x="3015022" y="977586"/>
                  <a:pt x="2997309" y="995299"/>
                  <a:pt x="2975458" y="995299"/>
                </a:cubicBezTo>
                <a:lnTo>
                  <a:pt x="39564" y="995299"/>
                </a:lnTo>
                <a:cubicBezTo>
                  <a:pt x="17713" y="995299"/>
                  <a:pt x="0" y="977586"/>
                  <a:pt x="0" y="955735"/>
                </a:cubicBezTo>
                <a:lnTo>
                  <a:pt x="0" y="218442"/>
                </a:lnTo>
                <a:cubicBezTo>
                  <a:pt x="0" y="196591"/>
                  <a:pt x="17713" y="178878"/>
                  <a:pt x="39564" y="178878"/>
                </a:cubicBezTo>
                <a:lnTo>
                  <a:pt x="1391136" y="178878"/>
                </a:lnTo>
                <a:close/>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endPar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8" name="フリーフォーム 17">
            <a:extLst>
              <a:ext uri="{FF2B5EF4-FFF2-40B4-BE49-F238E27FC236}">
                <a16:creationId xmlns:a16="http://schemas.microsoft.com/office/drawing/2014/main" id="{2FA374B0-DC3B-F5DD-AF99-8259E76826BB}"/>
              </a:ext>
            </a:extLst>
          </p:cNvPr>
          <p:cNvSpPr/>
          <p:nvPr/>
        </p:nvSpPr>
        <p:spPr>
          <a:xfrm>
            <a:off x="842963" y="5144389"/>
            <a:ext cx="3015022" cy="995299"/>
          </a:xfrm>
          <a:custGeom>
            <a:avLst/>
            <a:gdLst>
              <a:gd name="connsiteX0" fmla="*/ 1507511 w 3015022"/>
              <a:gd name="connsiteY0" fmla="*/ 0 h 995299"/>
              <a:gd name="connsiteX1" fmla="*/ 1623886 w 3015022"/>
              <a:gd name="connsiteY1" fmla="*/ 178878 h 995299"/>
              <a:gd name="connsiteX2" fmla="*/ 2975458 w 3015022"/>
              <a:gd name="connsiteY2" fmla="*/ 178878 h 995299"/>
              <a:gd name="connsiteX3" fmla="*/ 3015022 w 3015022"/>
              <a:gd name="connsiteY3" fmla="*/ 218442 h 995299"/>
              <a:gd name="connsiteX4" fmla="*/ 3015022 w 3015022"/>
              <a:gd name="connsiteY4" fmla="*/ 955735 h 995299"/>
              <a:gd name="connsiteX5" fmla="*/ 2975458 w 3015022"/>
              <a:gd name="connsiteY5" fmla="*/ 995299 h 995299"/>
              <a:gd name="connsiteX6" fmla="*/ 39564 w 3015022"/>
              <a:gd name="connsiteY6" fmla="*/ 995299 h 995299"/>
              <a:gd name="connsiteX7" fmla="*/ 0 w 3015022"/>
              <a:gd name="connsiteY7" fmla="*/ 955735 h 995299"/>
              <a:gd name="connsiteX8" fmla="*/ 0 w 3015022"/>
              <a:gd name="connsiteY8" fmla="*/ 218442 h 995299"/>
              <a:gd name="connsiteX9" fmla="*/ 39564 w 3015022"/>
              <a:gd name="connsiteY9" fmla="*/ 178878 h 995299"/>
              <a:gd name="connsiteX10" fmla="*/ 1391136 w 3015022"/>
              <a:gd name="connsiteY10" fmla="*/ 178878 h 99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022" h="995299">
                <a:moveTo>
                  <a:pt x="1507511" y="0"/>
                </a:moveTo>
                <a:lnTo>
                  <a:pt x="1623886" y="178878"/>
                </a:lnTo>
                <a:lnTo>
                  <a:pt x="2975458" y="178878"/>
                </a:lnTo>
                <a:cubicBezTo>
                  <a:pt x="2997309" y="178878"/>
                  <a:pt x="3015022" y="196591"/>
                  <a:pt x="3015022" y="218442"/>
                </a:cubicBezTo>
                <a:lnTo>
                  <a:pt x="3015022" y="955735"/>
                </a:lnTo>
                <a:cubicBezTo>
                  <a:pt x="3015022" y="977586"/>
                  <a:pt x="2997309" y="995299"/>
                  <a:pt x="2975458" y="995299"/>
                </a:cubicBezTo>
                <a:lnTo>
                  <a:pt x="39564" y="995299"/>
                </a:lnTo>
                <a:cubicBezTo>
                  <a:pt x="17713" y="995299"/>
                  <a:pt x="0" y="977586"/>
                  <a:pt x="0" y="955735"/>
                </a:cubicBezTo>
                <a:lnTo>
                  <a:pt x="0" y="218442"/>
                </a:lnTo>
                <a:cubicBezTo>
                  <a:pt x="0" y="196591"/>
                  <a:pt x="17713" y="178878"/>
                  <a:pt x="39564" y="178878"/>
                </a:cubicBezTo>
                <a:lnTo>
                  <a:pt x="1391136" y="178878"/>
                </a:lnTo>
                <a:close/>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endPar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20" name="コンテンツ プレースホルダー 19" descr="クリップボード: チェックマーク 単色塗りつぶし">
            <a:extLst>
              <a:ext uri="{FF2B5EF4-FFF2-40B4-BE49-F238E27FC236}">
                <a16:creationId xmlns:a16="http://schemas.microsoft.com/office/drawing/2014/main" id="{891ED895-B07A-312A-101C-90CC0DA49A41}"/>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9288315" y="2819603"/>
            <a:ext cx="1106423" cy="1106423"/>
          </a:xfrm>
        </p:spPr>
      </p:pic>
      <p:sp>
        <p:nvSpPr>
          <p:cNvPr id="24" name="コンテンツ プレースホルダー 2">
            <a:extLst>
              <a:ext uri="{FF2B5EF4-FFF2-40B4-BE49-F238E27FC236}">
                <a16:creationId xmlns:a16="http://schemas.microsoft.com/office/drawing/2014/main" id="{7DA8CD18-6981-39F1-1BFE-92098C21D72D}"/>
              </a:ext>
            </a:extLst>
          </p:cNvPr>
          <p:cNvSpPr>
            <a:spLocks noGrp="1"/>
          </p:cNvSpPr>
          <p:nvPr/>
        </p:nvSpPr>
        <p:spPr>
          <a:xfrm>
            <a:off x="459759" y="1162432"/>
            <a:ext cx="11272482" cy="829816"/>
          </a:xfrm>
          <a:prstGeom prst="rect">
            <a:avLst/>
          </a:prstGeom>
        </p:spPr>
        <p:txBody>
          <a:bodyPr vert="horz" lIns="91440" tIns="144000" rIns="91440" bIns="45720" rtlCol="0">
            <a:normAutofit/>
          </a:bodyPr>
          <a:lstStyle>
            <a:lvl1pPr marL="0" indent="0" algn="l" defTabSz="914377" rtl="0" eaLnBrk="1" latinLnBrk="0" hangingPunct="1">
              <a:lnSpc>
                <a:spcPct val="90000"/>
              </a:lnSpc>
              <a:spcBef>
                <a:spcPts val="600"/>
              </a:spcBef>
              <a:buFont typeface="Arial" panose="020B0604020202020204" pitchFamily="34" charset="0"/>
              <a:buNone/>
              <a:defRPr kumimoji="1" sz="1800" b="1" i="0" kern="1200" spc="3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〇〇の導入にあたって、貴社の導入目的に応じた課題を解決し</a:t>
            </a:r>
            <a:endParaRPr lang="en-US" altLang="ja-JP" dirty="0"/>
          </a:p>
          <a:p>
            <a:r>
              <a:rPr kumimoji="1" lang="ja-JP" altLang="en-US"/>
              <a:t>成功に導くために弊社と貴社双方で認識のすり合わせから今後の進め方を決定していきます。</a:t>
            </a:r>
          </a:p>
        </p:txBody>
      </p:sp>
    </p:spTree>
    <p:extLst>
      <p:ext uri="{BB962C8B-B14F-4D97-AF65-F5344CB8AC3E}">
        <p14:creationId xmlns:p14="http://schemas.microsoft.com/office/powerpoint/2010/main" val="259233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E81AE-ED8C-F8F6-7D6E-A966A3F5FA3B}"/>
              </a:ext>
            </a:extLst>
          </p:cNvPr>
          <p:cNvSpPr>
            <a:spLocks noGrp="1"/>
          </p:cNvSpPr>
          <p:nvPr>
            <p:ph type="title"/>
          </p:nvPr>
        </p:nvSpPr>
        <p:spPr/>
        <p:txBody>
          <a:bodyPr/>
          <a:lstStyle/>
          <a:p>
            <a:r>
              <a:rPr kumimoji="1" lang="ja-JP" altLang="en-US"/>
              <a:t>提供内容</a:t>
            </a:r>
          </a:p>
        </p:txBody>
      </p:sp>
      <p:sp>
        <p:nvSpPr>
          <p:cNvPr id="3" name="コンテンツ プレースホルダー 2">
            <a:extLst>
              <a:ext uri="{FF2B5EF4-FFF2-40B4-BE49-F238E27FC236}">
                <a16:creationId xmlns:a16="http://schemas.microsoft.com/office/drawing/2014/main" id="{99D680F4-DD76-6F93-4139-F167AFBD8659}"/>
              </a:ext>
            </a:extLst>
          </p:cNvPr>
          <p:cNvSpPr>
            <a:spLocks noGrp="1"/>
          </p:cNvSpPr>
          <p:nvPr>
            <p:ph idx="1"/>
          </p:nvPr>
        </p:nvSpPr>
        <p:spPr/>
        <p:txBody>
          <a:bodyPr>
            <a:normAutofit/>
          </a:bodyPr>
          <a:lstStyle/>
          <a:p>
            <a:r>
              <a:rPr kumimoji="1" lang="ja-JP" altLang="en-US"/>
              <a:t>〇〇は社内の業務を効率化し、コストカット・売上最大化に貢献するサービスです。</a:t>
            </a:r>
            <a:endParaRPr kumimoji="1" lang="en-US" altLang="ja-JP" dirty="0"/>
          </a:p>
          <a:p>
            <a:r>
              <a:rPr lang="ja-JP" altLang="en-US"/>
              <a:t>今回貴社には基本機能に加え、〇〇プランにて課題解決に向けた伴走型の支援を実施します。</a:t>
            </a:r>
            <a:endParaRPr kumimoji="1" lang="ja-JP" altLang="en-US"/>
          </a:p>
        </p:txBody>
      </p:sp>
      <p:sp>
        <p:nvSpPr>
          <p:cNvPr id="4" name="日付プレースホルダー 3">
            <a:extLst>
              <a:ext uri="{FF2B5EF4-FFF2-40B4-BE49-F238E27FC236}">
                <a16:creationId xmlns:a16="http://schemas.microsoft.com/office/drawing/2014/main" id="{D11FCCD2-BDDE-49AB-62E3-FDF90AE94124}"/>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2665329B-2799-156A-9176-497639B2C141}"/>
              </a:ext>
            </a:extLst>
          </p:cNvPr>
          <p:cNvSpPr>
            <a:spLocks noGrp="1"/>
          </p:cNvSpPr>
          <p:nvPr>
            <p:ph type="sldNum" sz="quarter" idx="12"/>
          </p:nvPr>
        </p:nvSpPr>
        <p:spPr/>
        <p:txBody>
          <a:bodyPr/>
          <a:lstStyle/>
          <a:p>
            <a:fld id="{E310EA0D-2252-9045-A82C-BA460C3629D0}" type="slidenum">
              <a:rPr lang="ja-JP" altLang="en-US" smtClean="0"/>
              <a:pPr/>
              <a:t>3</a:t>
            </a:fld>
            <a:endParaRPr lang="ja-JP" altLang="en-US"/>
          </a:p>
        </p:txBody>
      </p:sp>
      <p:sp>
        <p:nvSpPr>
          <p:cNvPr id="12" name="角丸四角形 11">
            <a:extLst>
              <a:ext uri="{FF2B5EF4-FFF2-40B4-BE49-F238E27FC236}">
                <a16:creationId xmlns:a16="http://schemas.microsoft.com/office/drawing/2014/main" id="{1C5A6E19-9E97-633E-C090-AD8656634930}"/>
              </a:ext>
            </a:extLst>
          </p:cNvPr>
          <p:cNvSpPr/>
          <p:nvPr/>
        </p:nvSpPr>
        <p:spPr>
          <a:xfrm>
            <a:off x="4890052" y="2312987"/>
            <a:ext cx="5899868" cy="17819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2400" b="1">
                <a:solidFill>
                  <a:schemeClr val="tx1">
                    <a:lumMod val="75000"/>
                    <a:lumOff val="25000"/>
                  </a:schemeClr>
                </a:solidFill>
                <a:latin typeface="Century Gothic" panose="020B0502020202020204" pitchFamily="34" charset="0"/>
                <a:ea typeface="Yu Gothic" panose="020B0400000000000000" pitchFamily="34" charset="-128"/>
              </a:rPr>
              <a:t>サービス名</a:t>
            </a:r>
            <a:endParaRPr kumimoji="1" lang="en-US" altLang="ja-JP" sz="2400" b="1" dirty="0">
              <a:solidFill>
                <a:schemeClr val="tx1">
                  <a:lumMod val="75000"/>
                  <a:lumOff val="25000"/>
                </a:schemeClr>
              </a:solidFill>
              <a:latin typeface="Century Gothic" panose="020B0502020202020204" pitchFamily="34" charset="0"/>
              <a:ea typeface="Yu Gothic" panose="020B0400000000000000" pitchFamily="34" charset="-128"/>
            </a:endParaRPr>
          </a:p>
          <a:p>
            <a:pPr>
              <a:spcBef>
                <a:spcPts val="600"/>
              </a:spcBef>
            </a:pP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お客様の〇〇の課題を〇〇を用いて解決するサービスです。</a:t>
            </a:r>
            <a:endParaRPr lang="en-US" altLang="ja-JP" sz="1400" dirty="0">
              <a:solidFill>
                <a:schemeClr val="tx1">
                  <a:lumMod val="75000"/>
                  <a:lumOff val="25000"/>
                </a:schemeClr>
              </a:solidFill>
              <a:latin typeface="Yu Gothic Medium" panose="020B0400000000000000" pitchFamily="34" charset="-128"/>
              <a:ea typeface="Yu Gothic Medium" panose="020B0400000000000000" pitchFamily="34" charset="-128"/>
            </a:endParaRPr>
          </a:p>
          <a:p>
            <a:pPr>
              <a:spcBef>
                <a:spcPts val="600"/>
              </a:spcBef>
            </a:pPr>
            <a:r>
              <a:rPr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〇〇に特化したノウハウと、お客様の課題に最適なチームを編成し、</a:t>
            </a:r>
            <a:endParaRPr lang="en-US" altLang="ja-JP" sz="1400" dirty="0">
              <a:solidFill>
                <a:schemeClr val="tx1">
                  <a:lumMod val="75000"/>
                  <a:lumOff val="25000"/>
                </a:schemeClr>
              </a:solidFill>
              <a:latin typeface="Yu Gothic Medium" panose="020B0400000000000000" pitchFamily="34" charset="-128"/>
              <a:ea typeface="Yu Gothic Medium" panose="020B0400000000000000" pitchFamily="34" charset="-128"/>
            </a:endParaRPr>
          </a:p>
          <a:p>
            <a:pPr>
              <a:spcBef>
                <a:spcPts val="600"/>
              </a:spcBef>
            </a:pPr>
            <a:r>
              <a:rPr kumimoji="1" lang="ja-JP" altLang="en-US" sz="1400">
                <a:solidFill>
                  <a:schemeClr val="tx1">
                    <a:lumMod val="75000"/>
                    <a:lumOff val="25000"/>
                  </a:schemeClr>
                </a:solidFill>
                <a:latin typeface="Yu Gothic Medium" panose="020B0400000000000000" pitchFamily="34" charset="-128"/>
                <a:ea typeface="Yu Gothic Medium" panose="020B0400000000000000" pitchFamily="34" charset="-128"/>
              </a:rPr>
              <a:t>目的に沿ったサポート体制でお客様の課題を解決します。</a:t>
            </a:r>
          </a:p>
        </p:txBody>
      </p:sp>
      <p:grpSp>
        <p:nvGrpSpPr>
          <p:cNvPr id="13" name="グループ化 12">
            <a:extLst>
              <a:ext uri="{FF2B5EF4-FFF2-40B4-BE49-F238E27FC236}">
                <a16:creationId xmlns:a16="http://schemas.microsoft.com/office/drawing/2014/main" id="{312E25CA-0B5B-62F6-1AFE-3F443E338E65}"/>
              </a:ext>
            </a:extLst>
          </p:cNvPr>
          <p:cNvGrpSpPr/>
          <p:nvPr/>
        </p:nvGrpSpPr>
        <p:grpSpPr>
          <a:xfrm>
            <a:off x="4877070" y="3947784"/>
            <a:ext cx="6335760" cy="640789"/>
            <a:chOff x="4890052" y="4098266"/>
            <a:chExt cx="4183493" cy="829585"/>
          </a:xfrm>
        </p:grpSpPr>
        <p:sp>
          <p:nvSpPr>
            <p:cNvPr id="14" name="角丸四角形 13">
              <a:extLst>
                <a:ext uri="{FF2B5EF4-FFF2-40B4-BE49-F238E27FC236}">
                  <a16:creationId xmlns:a16="http://schemas.microsoft.com/office/drawing/2014/main" id="{7EC4116D-2FCF-14F0-9FAD-070AD7478652}"/>
                </a:ext>
              </a:extLst>
            </p:cNvPr>
            <p:cNvSpPr/>
            <p:nvPr/>
          </p:nvSpPr>
          <p:spPr>
            <a:xfrm>
              <a:off x="4890052" y="4098266"/>
              <a:ext cx="1758467" cy="8295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a:solidFill>
                    <a:schemeClr val="tx1">
                      <a:lumMod val="75000"/>
                      <a:lumOff val="25000"/>
                    </a:schemeClr>
                  </a:solidFill>
                  <a:latin typeface="Century Gothic" panose="020B0502020202020204" pitchFamily="34" charset="0"/>
                </a:rPr>
                <a:t>準備費用：</a:t>
              </a:r>
              <a:r>
                <a:rPr kumimoji="1" lang="en-US" altLang="ja-JP" sz="3200" b="1" dirty="0">
                  <a:solidFill>
                    <a:schemeClr val="tx1">
                      <a:lumMod val="75000"/>
                      <a:lumOff val="25000"/>
                    </a:schemeClr>
                  </a:solidFill>
                  <a:latin typeface="Century Gothic" panose="020B0502020202020204" pitchFamily="34" charset="0"/>
                </a:rPr>
                <a:t>xx</a:t>
              </a:r>
              <a:r>
                <a:rPr lang="ja-JP" altLang="en-US" sz="1600" b="1">
                  <a:solidFill>
                    <a:schemeClr val="tx1">
                      <a:lumMod val="75000"/>
                      <a:lumOff val="25000"/>
                    </a:schemeClr>
                  </a:solidFill>
                  <a:latin typeface="Century Gothic" panose="020B0502020202020204" pitchFamily="34" charset="0"/>
                </a:rPr>
                <a:t>万円</a:t>
              </a:r>
              <a:endParaRPr lang="en-US" altLang="ja-JP" sz="1600" b="1" dirty="0">
                <a:solidFill>
                  <a:schemeClr val="tx1">
                    <a:lumMod val="75000"/>
                    <a:lumOff val="25000"/>
                  </a:schemeClr>
                </a:solidFill>
                <a:latin typeface="Century Gothic" panose="020B0502020202020204" pitchFamily="34" charset="0"/>
              </a:endParaRPr>
            </a:p>
          </p:txBody>
        </p:sp>
        <p:sp>
          <p:nvSpPr>
            <p:cNvPr id="15" name="角丸四角形 14">
              <a:extLst>
                <a:ext uri="{FF2B5EF4-FFF2-40B4-BE49-F238E27FC236}">
                  <a16:creationId xmlns:a16="http://schemas.microsoft.com/office/drawing/2014/main" id="{35269814-4843-2FD1-9A1A-DD2039F65C7E}"/>
                </a:ext>
              </a:extLst>
            </p:cNvPr>
            <p:cNvSpPr/>
            <p:nvPr/>
          </p:nvSpPr>
          <p:spPr>
            <a:xfrm>
              <a:off x="6659414" y="4098266"/>
              <a:ext cx="2414131" cy="8295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a:solidFill>
                    <a:schemeClr val="tx1">
                      <a:lumMod val="75000"/>
                      <a:lumOff val="25000"/>
                    </a:schemeClr>
                  </a:solidFill>
                  <a:latin typeface="Century Gothic" panose="020B0502020202020204" pitchFamily="34" charset="0"/>
                </a:rPr>
                <a:t>契約期間：</a:t>
              </a:r>
              <a:r>
                <a:rPr lang="en-US" altLang="ja-JP" sz="3200" b="1" dirty="0">
                  <a:solidFill>
                    <a:schemeClr val="tx1">
                      <a:lumMod val="75000"/>
                      <a:lumOff val="25000"/>
                    </a:schemeClr>
                  </a:solidFill>
                  <a:latin typeface="Century Gothic" panose="020B0502020202020204" pitchFamily="34" charset="0"/>
                </a:rPr>
                <a:t>X</a:t>
              </a:r>
              <a:r>
                <a:rPr lang="ja-JP" altLang="en-US" sz="1600" b="1">
                  <a:solidFill>
                    <a:schemeClr val="tx1">
                      <a:lumMod val="75000"/>
                      <a:lumOff val="25000"/>
                    </a:schemeClr>
                  </a:solidFill>
                  <a:latin typeface="Century Gothic" panose="020B0502020202020204" pitchFamily="34" charset="0"/>
                </a:rPr>
                <a:t>ヶ月ごとの自動更新</a:t>
              </a:r>
              <a:endParaRPr lang="en-US" altLang="ja-JP" sz="1600" b="1" dirty="0">
                <a:solidFill>
                  <a:schemeClr val="tx1">
                    <a:lumMod val="75000"/>
                    <a:lumOff val="25000"/>
                  </a:schemeClr>
                </a:solidFill>
                <a:latin typeface="Century Gothic" panose="020B0502020202020204" pitchFamily="34" charset="0"/>
              </a:endParaRPr>
            </a:p>
          </p:txBody>
        </p:sp>
      </p:grpSp>
      <p:sp>
        <p:nvSpPr>
          <p:cNvPr id="16" name="角丸四角形 15">
            <a:extLst>
              <a:ext uri="{FF2B5EF4-FFF2-40B4-BE49-F238E27FC236}">
                <a16:creationId xmlns:a16="http://schemas.microsoft.com/office/drawing/2014/main" id="{EAB7B33B-F9E4-E6B1-27F7-6DA0BF7F1666}"/>
              </a:ext>
            </a:extLst>
          </p:cNvPr>
          <p:cNvSpPr/>
          <p:nvPr/>
        </p:nvSpPr>
        <p:spPr>
          <a:xfrm>
            <a:off x="412239" y="4908486"/>
            <a:ext cx="11367523" cy="3211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300">
                <a:solidFill>
                  <a:schemeClr val="bg1"/>
                </a:solidFill>
                <a:latin typeface="Century Gothic" panose="020B0502020202020204" pitchFamily="34" charset="0"/>
                <a:ea typeface="Yu Gothic" panose="020B0400000000000000" pitchFamily="34" charset="-128"/>
              </a:rPr>
              <a:t>支援内容</a:t>
            </a:r>
          </a:p>
        </p:txBody>
      </p:sp>
      <p:grpSp>
        <p:nvGrpSpPr>
          <p:cNvPr id="17" name="グループ化 16">
            <a:extLst>
              <a:ext uri="{FF2B5EF4-FFF2-40B4-BE49-F238E27FC236}">
                <a16:creationId xmlns:a16="http://schemas.microsoft.com/office/drawing/2014/main" id="{1F075242-688B-4265-3F43-F75A85D132A0}"/>
              </a:ext>
            </a:extLst>
          </p:cNvPr>
          <p:cNvGrpSpPr/>
          <p:nvPr/>
        </p:nvGrpSpPr>
        <p:grpSpPr>
          <a:xfrm>
            <a:off x="412239" y="5314331"/>
            <a:ext cx="11367523" cy="1101852"/>
            <a:chOff x="412239" y="5314331"/>
            <a:chExt cx="11595460" cy="1101852"/>
          </a:xfrm>
        </p:grpSpPr>
        <p:sp>
          <p:nvSpPr>
            <p:cNvPr id="18" name="角丸四角形 17">
              <a:extLst>
                <a:ext uri="{FF2B5EF4-FFF2-40B4-BE49-F238E27FC236}">
                  <a16:creationId xmlns:a16="http://schemas.microsoft.com/office/drawing/2014/main" id="{CF12750D-EBF2-B68C-1FD8-7A34A87A4FA7}"/>
                </a:ext>
              </a:extLst>
            </p:cNvPr>
            <p:cNvSpPr/>
            <p:nvPr/>
          </p:nvSpPr>
          <p:spPr>
            <a:xfrm>
              <a:off x="4328871" y="5314331"/>
              <a:ext cx="3762196" cy="11018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lstStyle/>
            <a:p>
              <a:pPr>
                <a:spcBef>
                  <a:spcPts val="600"/>
                </a:spcBef>
              </a:pPr>
              <a:r>
                <a:rPr lang="ja-JP" altLang="en-US" sz="1600" b="1">
                  <a:solidFill>
                    <a:schemeClr val="tx1">
                      <a:lumMod val="75000"/>
                      <a:lumOff val="25000"/>
                    </a:schemeClr>
                  </a:solidFill>
                  <a:latin typeface="Century Gothic" panose="020B0502020202020204" pitchFamily="34" charset="0"/>
                </a:rPr>
                <a:t>オプション</a:t>
              </a:r>
              <a:r>
                <a:rPr lang="en-US" altLang="ja-JP" sz="1600" b="1" dirty="0">
                  <a:solidFill>
                    <a:schemeClr val="tx1">
                      <a:lumMod val="75000"/>
                      <a:lumOff val="25000"/>
                    </a:schemeClr>
                  </a:solidFill>
                  <a:latin typeface="Century Gothic" panose="020B0502020202020204" pitchFamily="34" charset="0"/>
                </a:rPr>
                <a:t>①</a:t>
              </a:r>
              <a:r>
                <a:rPr lang="ja-JP" altLang="en-US" sz="1600" b="1">
                  <a:solidFill>
                    <a:schemeClr val="tx1">
                      <a:lumMod val="75000"/>
                      <a:lumOff val="25000"/>
                    </a:schemeClr>
                  </a:solidFill>
                  <a:latin typeface="Century Gothic" panose="020B0502020202020204" pitchFamily="34" charset="0"/>
                </a:rPr>
                <a:t>：〇〇</a:t>
              </a:r>
              <a:endParaRPr lang="en-US" altLang="ja-JP" sz="1600" b="1" dirty="0">
                <a:solidFill>
                  <a:schemeClr val="tx1">
                    <a:lumMod val="75000"/>
                    <a:lumOff val="25000"/>
                  </a:schemeClr>
                </a:solidFill>
                <a:latin typeface="Century Gothic" panose="020B0502020202020204" pitchFamily="34" charset="0"/>
              </a:endParaRPr>
            </a:p>
            <a:p>
              <a:pPr>
                <a:spcBef>
                  <a:spcPts val="600"/>
                </a:spcBef>
              </a:pPr>
              <a:r>
                <a:rPr lang="ja-JP" altLang="en-US" sz="1200" b="1">
                  <a:solidFill>
                    <a:schemeClr val="tx1">
                      <a:lumMod val="50000"/>
                      <a:lumOff val="50000"/>
                    </a:schemeClr>
                  </a:solidFill>
                  <a:latin typeface="Century Gothic" panose="020B0502020202020204" pitchFamily="34" charset="0"/>
                </a:rPr>
                <a:t>詳細説明</a:t>
              </a:r>
            </a:p>
          </p:txBody>
        </p:sp>
        <p:sp>
          <p:nvSpPr>
            <p:cNvPr id="19" name="角丸四角形 18">
              <a:extLst>
                <a:ext uri="{FF2B5EF4-FFF2-40B4-BE49-F238E27FC236}">
                  <a16:creationId xmlns:a16="http://schemas.microsoft.com/office/drawing/2014/main" id="{6097ABCA-19D4-EB32-4CBD-BD94A2CB707E}"/>
                </a:ext>
              </a:extLst>
            </p:cNvPr>
            <p:cNvSpPr/>
            <p:nvPr/>
          </p:nvSpPr>
          <p:spPr>
            <a:xfrm>
              <a:off x="8245503" y="5314331"/>
              <a:ext cx="3762196" cy="11018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游ゴシック" panose="020B0400000000000000" pitchFamily="34" charset="-128"/>
                  <a:cs typeface="+mn-cs"/>
                </a:rPr>
                <a:t>オプション</a:t>
              </a:r>
              <a:r>
                <a:rPr lang="ja-JP" altLang="en-US" sz="1600" b="1">
                  <a:solidFill>
                    <a:prstClr val="black">
                      <a:lumMod val="75000"/>
                      <a:lumOff val="25000"/>
                    </a:prstClr>
                  </a:solidFill>
                  <a:latin typeface="Century Gothic" panose="020B0502020202020204" pitchFamily="34" charset="0"/>
                  <a:ea typeface="游ゴシック" panose="020B0400000000000000" pitchFamily="34" charset="-128"/>
                </a:rPr>
                <a:t>②</a:t>
              </a:r>
              <a:r>
                <a:rPr kumimoji="1" lang="ja-JP" altLang="en-US" sz="16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游ゴシック" panose="020B0400000000000000" pitchFamily="34" charset="-128"/>
                  <a:cs typeface="+mn-cs"/>
                </a:rPr>
                <a:t>：〇〇</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游ゴシック" panose="020B0400000000000000" pitchFamily="3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a:ln>
                    <a:noFill/>
                  </a:ln>
                  <a:solidFill>
                    <a:prstClr val="black">
                      <a:lumMod val="50000"/>
                      <a:lumOff val="50000"/>
                    </a:prstClr>
                  </a:solidFill>
                  <a:effectLst/>
                  <a:uLnTx/>
                  <a:uFillTx/>
                  <a:latin typeface="Century Gothic" panose="020B0502020202020204" pitchFamily="34" charset="0"/>
                  <a:ea typeface="游ゴシック" panose="020B0400000000000000" pitchFamily="34" charset="-128"/>
                  <a:cs typeface="+mn-cs"/>
                </a:rPr>
                <a:t>詳細説明</a:t>
              </a:r>
            </a:p>
          </p:txBody>
        </p:sp>
        <p:sp>
          <p:nvSpPr>
            <p:cNvPr id="20" name="角丸四角形 19">
              <a:extLst>
                <a:ext uri="{FF2B5EF4-FFF2-40B4-BE49-F238E27FC236}">
                  <a16:creationId xmlns:a16="http://schemas.microsoft.com/office/drawing/2014/main" id="{53FAF793-DA28-0A2F-8504-EA5D17AC8DAC}"/>
                </a:ext>
              </a:extLst>
            </p:cNvPr>
            <p:cNvSpPr/>
            <p:nvPr/>
          </p:nvSpPr>
          <p:spPr>
            <a:xfrm>
              <a:off x="412239" y="5314331"/>
              <a:ext cx="3762196" cy="1101852"/>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lstStyle/>
            <a:p>
              <a:pPr>
                <a:spcBef>
                  <a:spcPts val="600"/>
                </a:spcBef>
              </a:pPr>
              <a:r>
                <a:rPr kumimoji="1" lang="ja-JP" altLang="en-US" sz="1600" b="1">
                  <a:solidFill>
                    <a:schemeClr val="tx1">
                      <a:lumMod val="75000"/>
                      <a:lumOff val="25000"/>
                    </a:schemeClr>
                  </a:solidFill>
                  <a:latin typeface="Century Gothic" panose="020B0502020202020204" pitchFamily="34" charset="0"/>
                </a:rPr>
                <a:t>〇〇の基本機能</a:t>
              </a:r>
              <a:endParaRPr kumimoji="1" lang="en-US" altLang="ja-JP" sz="1600" b="1" dirty="0">
                <a:solidFill>
                  <a:schemeClr val="tx1">
                    <a:lumMod val="75000"/>
                    <a:lumOff val="25000"/>
                  </a:schemeClr>
                </a:solidFill>
                <a:latin typeface="Century Gothic" panose="020B0502020202020204" pitchFamily="34" charset="0"/>
              </a:endParaRPr>
            </a:p>
            <a:p>
              <a:pPr>
                <a:spcBef>
                  <a:spcPts val="600"/>
                </a:spcBef>
              </a:pPr>
              <a:r>
                <a:rPr kumimoji="1" lang="ja-JP" altLang="en-US" sz="1200" b="1">
                  <a:solidFill>
                    <a:schemeClr val="tx1">
                      <a:lumMod val="50000"/>
                      <a:lumOff val="50000"/>
                    </a:schemeClr>
                  </a:solidFill>
                  <a:latin typeface="Century Gothic" panose="020B0502020202020204" pitchFamily="34" charset="0"/>
                </a:rPr>
                <a:t>詳細説明</a:t>
              </a:r>
            </a:p>
          </p:txBody>
        </p:sp>
      </p:grpSp>
      <p:pic>
        <p:nvPicPr>
          <p:cNvPr id="21" name="図 20" descr="コンピューターの画面&#10;&#10;自動的に生成された説明">
            <a:extLst>
              <a:ext uri="{FF2B5EF4-FFF2-40B4-BE49-F238E27FC236}">
                <a16:creationId xmlns:a16="http://schemas.microsoft.com/office/drawing/2014/main" id="{8CD7B352-BE7A-7DB9-F93C-9FF326C1B310}"/>
              </a:ext>
            </a:extLst>
          </p:cNvPr>
          <p:cNvPicPr>
            <a:picLocks noChangeAspect="1"/>
          </p:cNvPicPr>
          <p:nvPr/>
        </p:nvPicPr>
        <p:blipFill>
          <a:blip r:embed="rId2"/>
          <a:stretch>
            <a:fillRect/>
          </a:stretch>
        </p:blipFill>
        <p:spPr>
          <a:xfrm>
            <a:off x="236747" y="1980837"/>
            <a:ext cx="4230395" cy="3115193"/>
          </a:xfrm>
          <a:prstGeom prst="rect">
            <a:avLst/>
          </a:prstGeom>
        </p:spPr>
      </p:pic>
    </p:spTree>
    <p:extLst>
      <p:ext uri="{BB962C8B-B14F-4D97-AF65-F5344CB8AC3E}">
        <p14:creationId xmlns:p14="http://schemas.microsoft.com/office/powerpoint/2010/main" val="133736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9447C-23F6-06FD-79C0-76ECC5192B65}"/>
              </a:ext>
            </a:extLst>
          </p:cNvPr>
          <p:cNvSpPr>
            <a:spLocks noGrp="1"/>
          </p:cNvSpPr>
          <p:nvPr>
            <p:ph type="title"/>
          </p:nvPr>
        </p:nvSpPr>
        <p:spPr/>
        <p:txBody>
          <a:bodyPr/>
          <a:lstStyle/>
          <a:p>
            <a:r>
              <a:rPr kumimoji="1" lang="ja-JP" altLang="en-US"/>
              <a:t>導入の目的と現状について</a:t>
            </a:r>
          </a:p>
        </p:txBody>
      </p:sp>
      <p:sp>
        <p:nvSpPr>
          <p:cNvPr id="4" name="日付プレースホルダー 3">
            <a:extLst>
              <a:ext uri="{FF2B5EF4-FFF2-40B4-BE49-F238E27FC236}">
                <a16:creationId xmlns:a16="http://schemas.microsoft.com/office/drawing/2014/main" id="{E046BF1F-27D7-32F9-403D-6E0DDA0AAD89}"/>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40FC93E2-373F-312E-6CF4-53A0D08622C0}"/>
              </a:ext>
            </a:extLst>
          </p:cNvPr>
          <p:cNvSpPr>
            <a:spLocks noGrp="1"/>
          </p:cNvSpPr>
          <p:nvPr>
            <p:ph type="sldNum" sz="quarter" idx="12"/>
          </p:nvPr>
        </p:nvSpPr>
        <p:spPr/>
        <p:txBody>
          <a:bodyPr/>
          <a:lstStyle/>
          <a:p>
            <a:fld id="{E310EA0D-2252-9045-A82C-BA460C3629D0}" type="slidenum">
              <a:rPr lang="ja-JP" altLang="en-US" smtClean="0"/>
              <a:pPr/>
              <a:t>4</a:t>
            </a:fld>
            <a:endParaRPr lang="ja-JP" altLang="en-US"/>
          </a:p>
        </p:txBody>
      </p:sp>
      <p:graphicFrame>
        <p:nvGraphicFramePr>
          <p:cNvPr id="6" name="Google Shape;228;p10">
            <a:extLst>
              <a:ext uri="{FF2B5EF4-FFF2-40B4-BE49-F238E27FC236}">
                <a16:creationId xmlns:a16="http://schemas.microsoft.com/office/drawing/2014/main" id="{7981474D-728B-E162-50F9-E70091A70F04}"/>
              </a:ext>
            </a:extLst>
          </p:cNvPr>
          <p:cNvGraphicFramePr/>
          <p:nvPr>
            <p:extLst>
              <p:ext uri="{D42A27DB-BD31-4B8C-83A1-F6EECF244321}">
                <p14:modId xmlns:p14="http://schemas.microsoft.com/office/powerpoint/2010/main" val="642071742"/>
              </p:ext>
            </p:extLst>
          </p:nvPr>
        </p:nvGraphicFramePr>
        <p:xfrm>
          <a:off x="407987" y="1160464"/>
          <a:ext cx="11376025" cy="1412250"/>
        </p:xfrm>
        <a:graphic>
          <a:graphicData uri="http://schemas.openxmlformats.org/drawingml/2006/table">
            <a:tbl>
              <a:tblPr firstRow="1" bandRow="1">
                <a:noFill/>
              </a:tblPr>
              <a:tblGrid>
                <a:gridCol w="1994250">
                  <a:extLst>
                    <a:ext uri="{9D8B030D-6E8A-4147-A177-3AD203B41FA5}">
                      <a16:colId xmlns:a16="http://schemas.microsoft.com/office/drawing/2014/main" val="20000"/>
                    </a:ext>
                  </a:extLst>
                </a:gridCol>
                <a:gridCol w="9381775">
                  <a:extLst>
                    <a:ext uri="{9D8B030D-6E8A-4147-A177-3AD203B41FA5}">
                      <a16:colId xmlns:a16="http://schemas.microsoft.com/office/drawing/2014/main" val="20001"/>
                    </a:ext>
                  </a:extLst>
                </a:gridCol>
              </a:tblGrid>
              <a:tr h="470750">
                <a:tc>
                  <a:txBody>
                    <a:bodyPr/>
                    <a:lstStyle/>
                    <a:p>
                      <a:pPr marL="0" marR="0" lvl="0" indent="0" algn="ctr" rtl="0">
                        <a:spcBef>
                          <a:spcPts val="0"/>
                        </a:spcBef>
                        <a:spcAft>
                          <a:spcPts val="0"/>
                        </a:spcAft>
                        <a:buNone/>
                      </a:pPr>
                      <a:r>
                        <a:rPr lang="ja-JP" altLang="en-US" sz="1600" b="1" i="0" u="none" strike="noStrike" cap="none">
                          <a:solidFill>
                            <a:schemeClr val="lt1"/>
                          </a:solidFill>
                          <a:latin typeface="Century Gothic" panose="020B0502020202020204" pitchFamily="34" charset="0"/>
                          <a:ea typeface="Yu Gothic" panose="020B0400000000000000" pitchFamily="34" charset="-128"/>
                          <a:cs typeface="Arial"/>
                          <a:sym typeface="Arial"/>
                        </a:rPr>
                        <a:t>導入目的</a:t>
                      </a:r>
                      <a:endParaRPr b="1" i="0" dirty="0">
                        <a:latin typeface="Century Gothic" panose="020B0502020202020204" pitchFamily="34" charset="0"/>
                        <a:ea typeface="Yu Gothic" panose="020B0400000000000000" pitchFamily="34"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no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600" b="1" i="0">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〇〇によりノンコア業務をカットし、いままで〇〇かかっていたコストを削減したい</a:t>
                      </a:r>
                    </a:p>
                  </a:txBody>
                  <a:tcPr marL="25200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2F2F2"/>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70750">
                <a:tc>
                  <a:txBody>
                    <a:bodyPr/>
                    <a:lstStyle/>
                    <a:p>
                      <a:pPr marL="0" marR="0" lvl="0" indent="0" algn="ctr" rtl="0">
                        <a:spcBef>
                          <a:spcPts val="0"/>
                        </a:spcBef>
                        <a:spcAft>
                          <a:spcPts val="0"/>
                        </a:spcAft>
                        <a:buNone/>
                      </a:pPr>
                      <a:r>
                        <a:rPr lang="ja-JP" altLang="en-US" sz="1600" b="1" i="0">
                          <a:solidFill>
                            <a:schemeClr val="lt1"/>
                          </a:solidFill>
                          <a:latin typeface="Century Gothic" panose="020B0502020202020204" pitchFamily="34" charset="0"/>
                          <a:ea typeface="Yu Gothic" panose="020B0400000000000000" pitchFamily="34" charset="-128"/>
                          <a:cs typeface="Arial"/>
                          <a:sym typeface="Arial"/>
                        </a:rPr>
                        <a:t>理想のゴール</a:t>
                      </a:r>
                      <a:endParaRPr b="1" i="0" dirty="0">
                        <a:latin typeface="Century Gothic" panose="020B0502020202020204" pitchFamily="34" charset="0"/>
                        <a:ea typeface="Yu Gothic" panose="020B0400000000000000" pitchFamily="34"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2"/>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600" b="1" i="0">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〇〇にあてる業務時間の</a:t>
                      </a:r>
                      <a:r>
                        <a:rPr lang="en-US" altLang="ja-JP" sz="1600" b="1" i="0"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80%</a:t>
                      </a:r>
                      <a:r>
                        <a:rPr lang="ja-JP" altLang="en-US" sz="1600" b="1" i="0">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削減と、</a:t>
                      </a:r>
                      <a:r>
                        <a:rPr lang="en-US" altLang="ja-JP" sz="1600" b="1" i="0"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50%</a:t>
                      </a:r>
                      <a:r>
                        <a:rPr lang="ja-JP" altLang="en-US" sz="1600" b="1" i="0">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のコスト削減</a:t>
                      </a:r>
                      <a:endParaRPr lang="ja-JP" altLang="en-US" sz="1600" b="1" i="0">
                        <a:solidFill>
                          <a:schemeClr val="tx1">
                            <a:lumMod val="75000"/>
                            <a:lumOff val="25000"/>
                          </a:schemeClr>
                        </a:solidFill>
                        <a:latin typeface="Century Gothic" panose="020B0502020202020204" pitchFamily="34" charset="0"/>
                        <a:ea typeface="Yu Gothic" panose="020B0400000000000000" pitchFamily="34" charset="-128"/>
                      </a:endParaRPr>
                    </a:p>
                  </a:txBody>
                  <a:tcPr marL="25200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2F2F2"/>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0750">
                <a:tc>
                  <a:txBody>
                    <a:bodyPr/>
                    <a:lstStyle/>
                    <a:p>
                      <a:pPr marL="0" marR="0" lvl="0" indent="0" algn="ctr" rtl="0">
                        <a:spcBef>
                          <a:spcPts val="0"/>
                        </a:spcBef>
                        <a:spcAft>
                          <a:spcPts val="0"/>
                        </a:spcAft>
                        <a:buNone/>
                      </a:pPr>
                      <a:r>
                        <a:rPr lang="ja-JP" altLang="en-US" sz="1600" b="1" i="0">
                          <a:solidFill>
                            <a:schemeClr val="lt1"/>
                          </a:solidFill>
                          <a:latin typeface="Century Gothic" panose="020B0502020202020204" pitchFamily="34" charset="0"/>
                          <a:ea typeface="Yu Gothic" panose="020B0400000000000000" pitchFamily="34" charset="-128"/>
                          <a:cs typeface="Arial"/>
                          <a:sym typeface="Arial"/>
                        </a:rPr>
                        <a:t>想定期間</a:t>
                      </a:r>
                      <a:endParaRPr b="1" i="0" dirty="0">
                        <a:latin typeface="Century Gothic" panose="020B0502020202020204" pitchFamily="34" charset="0"/>
                        <a:ea typeface="Yu Gothic" panose="020B0400000000000000" pitchFamily="34" charset="-128"/>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no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1600" b="1" i="0" dirty="0">
                          <a:solidFill>
                            <a:schemeClr val="tx1">
                              <a:lumMod val="75000"/>
                              <a:lumOff val="25000"/>
                            </a:schemeClr>
                          </a:solidFill>
                          <a:latin typeface="Century Gothic" panose="020B0502020202020204" pitchFamily="34" charset="0"/>
                          <a:ea typeface="Yu Gothic" panose="020B0400000000000000" pitchFamily="34" charset="-128"/>
                        </a:rPr>
                        <a:t>半年〜1年で上記ゴールを達成したい</a:t>
                      </a:r>
                      <a:endParaRPr sz="1600" b="1" i="0" dirty="0">
                        <a:solidFill>
                          <a:schemeClr val="tx1">
                            <a:lumMod val="75000"/>
                            <a:lumOff val="25000"/>
                          </a:schemeClr>
                        </a:solidFill>
                        <a:latin typeface="Century Gothic" panose="020B0502020202020204" pitchFamily="34" charset="0"/>
                        <a:ea typeface="Yu Gothic" panose="020B0400000000000000" pitchFamily="34" charset="-128"/>
                      </a:endParaRPr>
                    </a:p>
                  </a:txBody>
                  <a:tcPr marL="25200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2F2F2"/>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7" name="Google Shape;229;p10">
            <a:extLst>
              <a:ext uri="{FF2B5EF4-FFF2-40B4-BE49-F238E27FC236}">
                <a16:creationId xmlns:a16="http://schemas.microsoft.com/office/drawing/2014/main" id="{3D486E84-BE0B-3F91-E642-90AFD9CEC1AC}"/>
              </a:ext>
            </a:extLst>
          </p:cNvPr>
          <p:cNvGraphicFramePr/>
          <p:nvPr>
            <p:extLst>
              <p:ext uri="{D42A27DB-BD31-4B8C-83A1-F6EECF244321}">
                <p14:modId xmlns:p14="http://schemas.microsoft.com/office/powerpoint/2010/main" val="2989663983"/>
              </p:ext>
            </p:extLst>
          </p:nvPr>
        </p:nvGraphicFramePr>
        <p:xfrm>
          <a:off x="407988" y="2840477"/>
          <a:ext cx="11376000" cy="3576200"/>
        </p:xfrm>
        <a:graphic>
          <a:graphicData uri="http://schemas.openxmlformats.org/drawingml/2006/table">
            <a:tbl>
              <a:tblPr firstRow="1" bandRow="1">
                <a:noFill/>
              </a:tblPr>
              <a:tblGrid>
                <a:gridCol w="3792000">
                  <a:extLst>
                    <a:ext uri="{9D8B030D-6E8A-4147-A177-3AD203B41FA5}">
                      <a16:colId xmlns:a16="http://schemas.microsoft.com/office/drawing/2014/main" val="20000"/>
                    </a:ext>
                  </a:extLst>
                </a:gridCol>
                <a:gridCol w="3792000">
                  <a:extLst>
                    <a:ext uri="{9D8B030D-6E8A-4147-A177-3AD203B41FA5}">
                      <a16:colId xmlns:a16="http://schemas.microsoft.com/office/drawing/2014/main" val="20001"/>
                    </a:ext>
                  </a:extLst>
                </a:gridCol>
                <a:gridCol w="3792000">
                  <a:extLst>
                    <a:ext uri="{9D8B030D-6E8A-4147-A177-3AD203B41FA5}">
                      <a16:colId xmlns:a16="http://schemas.microsoft.com/office/drawing/2014/main" val="20002"/>
                    </a:ext>
                  </a:extLst>
                </a:gridCol>
              </a:tblGrid>
              <a:tr h="370625">
                <a:tc>
                  <a:txBody>
                    <a:bodyPr/>
                    <a:lstStyle/>
                    <a:p>
                      <a:pPr marL="0" marR="0" lvl="0" indent="0" algn="ctr" rtl="0">
                        <a:spcBef>
                          <a:spcPts val="0"/>
                        </a:spcBef>
                        <a:spcAft>
                          <a:spcPts val="0"/>
                        </a:spcAft>
                        <a:buNone/>
                      </a:pPr>
                      <a:r>
                        <a:rPr lang="ja-JP" sz="1400" b="1" i="0">
                          <a:solidFill>
                            <a:schemeClr val="lt1"/>
                          </a:solidFill>
                          <a:latin typeface="Arial"/>
                          <a:ea typeface="Arial"/>
                          <a:cs typeface="Arial"/>
                          <a:sym typeface="Arial"/>
                        </a:rPr>
                        <a:t>施策 1</a:t>
                      </a:r>
                      <a:endParaRPr sz="1400" b="1" i="0" dirty="0">
                        <a:solidFill>
                          <a:schemeClr val="lt1"/>
                        </a:solidFill>
                        <a:latin typeface="Arial"/>
                        <a:ea typeface="Arial"/>
                        <a:cs typeface="Arial"/>
                        <a:sym typeface="Arial"/>
                      </a:endParaRPr>
                    </a:p>
                  </a:txBody>
                  <a:tcPr marL="91450" marR="91450" marT="45725" marB="45725" anchor="ctr">
                    <a:lnL w="19050" cap="flat" cmpd="sng">
                      <a:no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ja-JP" sz="1400" b="1" i="0">
                          <a:solidFill>
                            <a:schemeClr val="lt1"/>
                          </a:solidFill>
                          <a:latin typeface="Arial"/>
                          <a:ea typeface="Arial"/>
                          <a:cs typeface="Arial"/>
                          <a:sym typeface="Arial"/>
                        </a:rPr>
                        <a:t>施策 2</a:t>
                      </a:r>
                      <a:endParaRPr sz="1400" b="1" i="0" dirty="0">
                        <a:solidFill>
                          <a:schemeClr val="lt1"/>
                        </a:solidFill>
                        <a:latin typeface="Arial"/>
                        <a:ea typeface="Arial"/>
                        <a:cs typeface="Arial"/>
                        <a:sym typeface="Arial"/>
                      </a:endParaRPr>
                    </a:p>
                  </a:txBody>
                  <a:tcPr marL="91450" marR="91450" marT="45725" marB="457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ja-JP" sz="1400" b="1" i="0">
                          <a:solidFill>
                            <a:schemeClr val="lt1"/>
                          </a:solidFill>
                          <a:latin typeface="Arial"/>
                          <a:ea typeface="Arial"/>
                          <a:cs typeface="Arial"/>
                          <a:sym typeface="Arial"/>
                        </a:rPr>
                        <a:t>施策 3</a:t>
                      </a:r>
                      <a:endParaRPr sz="1400" b="1" i="0" dirty="0">
                        <a:solidFill>
                          <a:schemeClr val="lt1"/>
                        </a:solidFill>
                        <a:latin typeface="Arial"/>
                        <a:ea typeface="Arial"/>
                        <a:cs typeface="Arial"/>
                        <a:sym typeface="Arial"/>
                      </a:endParaRPr>
                    </a:p>
                  </a:txBody>
                  <a:tcPr marL="91450" marR="91450" marT="45725" marB="45725" anchor="ctr">
                    <a:lnL w="19050" cap="flat" cmpd="sng">
                      <a:solidFill>
                        <a:schemeClr val="lt1"/>
                      </a:solidFill>
                      <a:prstDash val="solid"/>
                      <a:round/>
                      <a:headEnd type="none" w="sm" len="sm"/>
                      <a:tailEnd type="none" w="sm" len="sm"/>
                    </a:lnL>
                    <a:lnR w="1905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417475">
                <a:tc>
                  <a:txBody>
                    <a:bodyPr/>
                    <a:lstStyle/>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〇〇〇〇によって</a:t>
                      </a:r>
                      <a:endParaRPr lang="en-US" altLang="ja-JP" sz="1400" b="1" i="0" dirty="0">
                        <a:solidFill>
                          <a:schemeClr val="tx1">
                            <a:lumMod val="75000"/>
                            <a:lumOff val="25000"/>
                          </a:schemeClr>
                        </a:solidFill>
                        <a:latin typeface="Arial"/>
                        <a:ea typeface="Arial"/>
                        <a:cs typeface="Arial"/>
                        <a:sym typeface="Arial"/>
                      </a:endParaRPr>
                    </a:p>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〇〇のコストカットを実現</a:t>
                      </a:r>
                      <a:endParaRPr sz="1400" b="1" i="0" dirty="0">
                        <a:solidFill>
                          <a:schemeClr val="tx1">
                            <a:lumMod val="75000"/>
                            <a:lumOff val="25000"/>
                          </a:schemeClr>
                        </a:solidFill>
                        <a:latin typeface="Arial"/>
                        <a:ea typeface="Arial"/>
                        <a:cs typeface="Arial"/>
                        <a:sym typeface="Arial"/>
                      </a:endParaRPr>
                    </a:p>
                  </a:txBody>
                  <a:tcPr marL="25200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〇〇〇〇によって</a:t>
                      </a:r>
                    </a:p>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〇〇の効率化を図り生産性向上を実現</a:t>
                      </a:r>
                    </a:p>
                  </a:txBody>
                  <a:tcPr marL="25200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〇〇〇〇によって</a:t>
                      </a:r>
                    </a:p>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〇〇を標準化し脱属人化を実現</a:t>
                      </a:r>
                    </a:p>
                  </a:txBody>
                  <a:tcPr marL="25200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625">
                <a:tc>
                  <a:txBody>
                    <a:bodyPr/>
                    <a:lstStyle/>
                    <a:p>
                      <a:pPr marL="0" marR="0" lvl="0" indent="0" algn="ctr" rtl="0">
                        <a:spcBef>
                          <a:spcPts val="0"/>
                        </a:spcBef>
                        <a:spcAft>
                          <a:spcPts val="0"/>
                        </a:spcAft>
                        <a:buNone/>
                      </a:pPr>
                      <a:r>
                        <a:rPr lang="ja-JP" altLang="en-US" sz="1400" b="1" i="0">
                          <a:solidFill>
                            <a:schemeClr val="lt1"/>
                          </a:solidFill>
                          <a:latin typeface="Arial"/>
                          <a:ea typeface="Arial"/>
                          <a:cs typeface="Arial"/>
                          <a:sym typeface="Arial"/>
                        </a:rPr>
                        <a:t>現状の</a:t>
                      </a:r>
                      <a:r>
                        <a:rPr lang="ja-JP" sz="1400" b="1" i="0">
                          <a:solidFill>
                            <a:schemeClr val="lt1"/>
                          </a:solidFill>
                          <a:latin typeface="Arial"/>
                          <a:ea typeface="Arial"/>
                          <a:cs typeface="Arial"/>
                          <a:sym typeface="Arial"/>
                        </a:rPr>
                        <a:t>課題 1</a:t>
                      </a:r>
                      <a:endParaRPr sz="1400" b="1" i="0" dirty="0">
                        <a:solidFill>
                          <a:schemeClr val="lt1"/>
                        </a:solidFill>
                        <a:latin typeface="Arial"/>
                        <a:ea typeface="Arial"/>
                        <a:cs typeface="Arial"/>
                        <a:sym typeface="Arial"/>
                      </a:endParaRPr>
                    </a:p>
                  </a:txBody>
                  <a:tcPr marL="91450" marR="91450" marT="45725" marB="45725" anchor="ctr">
                    <a:lnL w="19050" cap="flat" cmpd="sng">
                      <a:no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ja-JP" altLang="en-US" sz="1400" b="1" i="0">
                          <a:solidFill>
                            <a:schemeClr val="lt1"/>
                          </a:solidFill>
                          <a:latin typeface="Arial"/>
                          <a:ea typeface="Arial"/>
                          <a:cs typeface="Arial"/>
                          <a:sym typeface="Arial"/>
                        </a:rPr>
                        <a:t>現状の</a:t>
                      </a:r>
                      <a:r>
                        <a:rPr lang="ja-JP" sz="1400" b="1" i="0">
                          <a:solidFill>
                            <a:schemeClr val="lt1"/>
                          </a:solidFill>
                          <a:latin typeface="Arial"/>
                          <a:ea typeface="Arial"/>
                          <a:cs typeface="Arial"/>
                          <a:sym typeface="Arial"/>
                        </a:rPr>
                        <a:t>課題 2</a:t>
                      </a:r>
                      <a:endParaRPr sz="1400" b="1" i="0" dirty="0">
                        <a:solidFill>
                          <a:schemeClr val="lt1"/>
                        </a:solidFill>
                        <a:latin typeface="Arial"/>
                        <a:ea typeface="Arial"/>
                        <a:cs typeface="Arial"/>
                        <a:sym typeface="Arial"/>
                      </a:endParaRPr>
                    </a:p>
                  </a:txBody>
                  <a:tcPr marL="91450" marR="91450" marT="45725" marB="457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ctr" rtl="0">
                        <a:spcBef>
                          <a:spcPts val="0"/>
                        </a:spcBef>
                        <a:spcAft>
                          <a:spcPts val="0"/>
                        </a:spcAft>
                        <a:buNone/>
                      </a:pPr>
                      <a:r>
                        <a:rPr lang="ja-JP" altLang="en-US" sz="1400" b="1" i="0">
                          <a:solidFill>
                            <a:schemeClr val="lt1"/>
                          </a:solidFill>
                          <a:latin typeface="Arial"/>
                          <a:ea typeface="Arial"/>
                          <a:cs typeface="Arial"/>
                          <a:sym typeface="Arial"/>
                        </a:rPr>
                        <a:t>現状の</a:t>
                      </a:r>
                      <a:r>
                        <a:rPr lang="ja-JP" sz="1400" b="1" i="0">
                          <a:solidFill>
                            <a:schemeClr val="lt1"/>
                          </a:solidFill>
                          <a:latin typeface="Arial"/>
                          <a:ea typeface="Arial"/>
                          <a:cs typeface="Arial"/>
                          <a:sym typeface="Arial"/>
                        </a:rPr>
                        <a:t>課題 3</a:t>
                      </a:r>
                      <a:endParaRPr sz="1400" b="1" i="0" dirty="0">
                        <a:solidFill>
                          <a:schemeClr val="lt1"/>
                        </a:solidFill>
                        <a:latin typeface="Arial"/>
                        <a:ea typeface="Arial"/>
                        <a:cs typeface="Arial"/>
                        <a:sym typeface="Arial"/>
                      </a:endParaRPr>
                    </a:p>
                  </a:txBody>
                  <a:tcPr marL="91450" marR="91450" marT="45725" marB="45725" anchor="ctr">
                    <a:lnL w="19050" cap="flat" cmpd="sng">
                      <a:solidFill>
                        <a:schemeClr val="lt1"/>
                      </a:solidFill>
                      <a:prstDash val="solid"/>
                      <a:round/>
                      <a:headEnd type="none" w="sm" len="sm"/>
                      <a:tailEnd type="none" w="sm" len="sm"/>
                    </a:lnL>
                    <a:lnR w="19050"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417475">
                <a:tc>
                  <a:txBody>
                    <a:bodyPr/>
                    <a:lstStyle/>
                    <a:p>
                      <a:pPr marL="0" marR="0" lvl="0" indent="0" algn="l" rtl="0">
                        <a:spcBef>
                          <a:spcPts val="0"/>
                        </a:spcBef>
                        <a:spcAft>
                          <a:spcPts val="0"/>
                        </a:spcAft>
                        <a:buNone/>
                      </a:pPr>
                      <a:r>
                        <a:rPr lang="ja-JP" altLang="en-US" sz="1400" b="1" i="0">
                          <a:solidFill>
                            <a:schemeClr val="tx1">
                              <a:lumMod val="75000"/>
                              <a:lumOff val="25000"/>
                            </a:schemeClr>
                          </a:solidFill>
                          <a:latin typeface="Arial"/>
                          <a:ea typeface="Arial"/>
                          <a:cs typeface="Arial"/>
                          <a:sym typeface="Arial"/>
                        </a:rPr>
                        <a:t>〇〇のコストがかかりすぎている</a:t>
                      </a:r>
                      <a:endParaRPr sz="1400" b="1" i="0" dirty="0">
                        <a:solidFill>
                          <a:schemeClr val="tx1">
                            <a:lumMod val="75000"/>
                            <a:lumOff val="25000"/>
                          </a:schemeClr>
                        </a:solidFill>
                        <a:latin typeface="Arial"/>
                        <a:ea typeface="Arial"/>
                        <a:cs typeface="Arial"/>
                        <a:sym typeface="Arial"/>
                      </a:endParaRPr>
                    </a:p>
                  </a:txBody>
                  <a:tcPr marL="25200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a:solidFill>
                            <a:schemeClr val="tx1">
                              <a:lumMod val="75000"/>
                              <a:lumOff val="25000"/>
                            </a:schemeClr>
                          </a:solidFill>
                          <a:latin typeface="Arial"/>
                          <a:ea typeface="Arial"/>
                          <a:cs typeface="Arial"/>
                          <a:sym typeface="Arial"/>
                        </a:rPr>
                        <a:t>〇〇の効率が悪く生産性が低い</a:t>
                      </a:r>
                      <a:r>
                        <a:rPr lang="ja-JP" sz="1400" b="1" i="0" u="none" strike="noStrike" cap="none">
                          <a:solidFill>
                            <a:schemeClr val="tx1">
                              <a:lumMod val="75000"/>
                              <a:lumOff val="25000"/>
                            </a:schemeClr>
                          </a:solidFill>
                          <a:latin typeface="Arial"/>
                          <a:ea typeface="Arial"/>
                          <a:cs typeface="Arial"/>
                          <a:sym typeface="Arial"/>
                        </a:rPr>
                        <a:t> </a:t>
                      </a:r>
                      <a:endParaRPr sz="1400" b="1" i="0" u="none" strike="noStrike" cap="none" dirty="0">
                        <a:solidFill>
                          <a:schemeClr val="tx1">
                            <a:lumMod val="75000"/>
                            <a:lumOff val="25000"/>
                          </a:schemeClr>
                        </a:solidFill>
                        <a:latin typeface="Arial"/>
                        <a:ea typeface="Arial"/>
                        <a:cs typeface="Arial"/>
                        <a:sym typeface="Arial"/>
                      </a:endParaRPr>
                    </a:p>
                  </a:txBody>
                  <a:tcPr marL="25200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a:solidFill>
                            <a:schemeClr val="tx1">
                              <a:lumMod val="75000"/>
                              <a:lumOff val="25000"/>
                            </a:schemeClr>
                          </a:solidFill>
                          <a:latin typeface="Arial"/>
                          <a:ea typeface="Arial"/>
                          <a:cs typeface="Arial"/>
                          <a:sym typeface="Arial"/>
                        </a:rPr>
                        <a:t>〇〇の属人性が高く負担が大きい</a:t>
                      </a:r>
                      <a:endParaRPr dirty="0">
                        <a:solidFill>
                          <a:schemeClr val="tx1">
                            <a:lumMod val="75000"/>
                            <a:lumOff val="25000"/>
                          </a:schemeClr>
                        </a:solidFill>
                      </a:endParaRPr>
                    </a:p>
                  </a:txBody>
                  <a:tcPr marL="252000" marR="91450" marT="45725" marB="45725" anchor="ctr">
                    <a:lnL w="19050" cap="flat" cmpd="sng">
                      <a:solidFill>
                        <a:srgbClr val="F2F2F2"/>
                      </a:solidFill>
                      <a:prstDash val="solid"/>
                      <a:round/>
                      <a:headEnd type="none" w="sm" len="sm"/>
                      <a:tailEnd type="none" w="sm" len="sm"/>
                    </a:lnL>
                    <a:lnR w="19050" cap="flat" cmpd="sng">
                      <a:solidFill>
                        <a:srgbClr val="F2F2F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2F2F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700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71FA5-24F7-9B68-758F-3CE7BADCB3CC}"/>
              </a:ext>
            </a:extLst>
          </p:cNvPr>
          <p:cNvSpPr>
            <a:spLocks noGrp="1"/>
          </p:cNvSpPr>
          <p:nvPr>
            <p:ph type="title"/>
          </p:nvPr>
        </p:nvSpPr>
        <p:spPr/>
        <p:txBody>
          <a:bodyPr/>
          <a:lstStyle/>
          <a:p>
            <a:r>
              <a:rPr kumimoji="1" lang="ja-JP" altLang="en-US"/>
              <a:t>推進体制の重要性</a:t>
            </a:r>
          </a:p>
        </p:txBody>
      </p:sp>
      <p:sp>
        <p:nvSpPr>
          <p:cNvPr id="3" name="コンテンツ プレースホルダー 2">
            <a:extLst>
              <a:ext uri="{FF2B5EF4-FFF2-40B4-BE49-F238E27FC236}">
                <a16:creationId xmlns:a16="http://schemas.microsoft.com/office/drawing/2014/main" id="{2D6024EA-142C-EECC-28DA-352E352556EB}"/>
              </a:ext>
            </a:extLst>
          </p:cNvPr>
          <p:cNvSpPr>
            <a:spLocks noGrp="1"/>
          </p:cNvSpPr>
          <p:nvPr>
            <p:ph idx="1"/>
          </p:nvPr>
        </p:nvSpPr>
        <p:spPr/>
        <p:txBody>
          <a:bodyPr/>
          <a:lstStyle/>
          <a:p>
            <a:r>
              <a:rPr kumimoji="1" lang="ja-JP" altLang="en-US"/>
              <a:t>〇〇を導入してすぐに〇〇の削減や生産性向上につながるわけではありません。</a:t>
            </a:r>
            <a:endParaRPr kumimoji="1" lang="en-US" altLang="ja-JP" dirty="0"/>
          </a:p>
          <a:p>
            <a:r>
              <a:rPr lang="ja-JP" altLang="en-US"/>
              <a:t>目的達成に向け、社内での責任の所在を明確にし、社内での積極的な推進が重要になります。</a:t>
            </a:r>
            <a:endParaRPr kumimoji="1" lang="ja-JP" altLang="en-US"/>
          </a:p>
        </p:txBody>
      </p:sp>
      <p:sp>
        <p:nvSpPr>
          <p:cNvPr id="4" name="日付プレースホルダー 3">
            <a:extLst>
              <a:ext uri="{FF2B5EF4-FFF2-40B4-BE49-F238E27FC236}">
                <a16:creationId xmlns:a16="http://schemas.microsoft.com/office/drawing/2014/main" id="{3D877F37-BFD3-A927-1174-6477DDAF4758}"/>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D1C409AB-2909-15D5-0B59-BBF5658B4C84}"/>
              </a:ext>
            </a:extLst>
          </p:cNvPr>
          <p:cNvSpPr>
            <a:spLocks noGrp="1"/>
          </p:cNvSpPr>
          <p:nvPr>
            <p:ph type="sldNum" sz="quarter" idx="12"/>
          </p:nvPr>
        </p:nvSpPr>
        <p:spPr/>
        <p:txBody>
          <a:bodyPr/>
          <a:lstStyle/>
          <a:p>
            <a:fld id="{E310EA0D-2252-9045-A82C-BA460C3629D0}" type="slidenum">
              <a:rPr lang="ja-JP" altLang="en-US" smtClean="0"/>
              <a:pPr/>
              <a:t>5</a:t>
            </a:fld>
            <a:endParaRPr lang="ja-JP" altLang="en-US"/>
          </a:p>
        </p:txBody>
      </p:sp>
      <p:sp>
        <p:nvSpPr>
          <p:cNvPr id="6" name="角丸四角形 5">
            <a:extLst>
              <a:ext uri="{FF2B5EF4-FFF2-40B4-BE49-F238E27FC236}">
                <a16:creationId xmlns:a16="http://schemas.microsoft.com/office/drawing/2014/main" id="{0917B594-D98B-4AE3-A1A2-92676C3B6284}"/>
              </a:ext>
            </a:extLst>
          </p:cNvPr>
          <p:cNvSpPr/>
          <p:nvPr/>
        </p:nvSpPr>
        <p:spPr>
          <a:xfrm>
            <a:off x="407988" y="2320264"/>
            <a:ext cx="11367522" cy="2964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300">
                <a:solidFill>
                  <a:schemeClr val="bg1"/>
                </a:solidFill>
                <a:latin typeface="Century Gothic" panose="020B0502020202020204" pitchFamily="34" charset="0"/>
                <a:ea typeface="Yu Gothic" panose="020B0400000000000000" pitchFamily="34" charset="-128"/>
              </a:rPr>
              <a:t>リーダーの役割・責任</a:t>
            </a:r>
          </a:p>
        </p:txBody>
      </p:sp>
      <p:sp>
        <p:nvSpPr>
          <p:cNvPr id="7" name="角丸四角形 6">
            <a:extLst>
              <a:ext uri="{FF2B5EF4-FFF2-40B4-BE49-F238E27FC236}">
                <a16:creationId xmlns:a16="http://schemas.microsoft.com/office/drawing/2014/main" id="{5E1F7793-CF82-E674-2BA7-851F2A1F3A93}"/>
              </a:ext>
            </a:extLst>
          </p:cNvPr>
          <p:cNvSpPr/>
          <p:nvPr/>
        </p:nvSpPr>
        <p:spPr>
          <a:xfrm>
            <a:off x="412241" y="2700311"/>
            <a:ext cx="11371772" cy="154093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pPr marL="285750" indent="-285750" algn="l" rtl="0" eaLnBrk="1" fontAlgn="ctr" latinLnBrk="0" hangingPunct="1">
              <a:spcBef>
                <a:spcPts val="600"/>
              </a:spcBef>
              <a:spcAft>
                <a:spcPts val="0"/>
              </a:spcAft>
              <a:buFont typeface="Arial" panose="020B0604020202020204" pitchFamily="34" charset="0"/>
              <a:buChar char="•"/>
            </a:pP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〇〇を担当するメンバーに導入の背景や目的が伝わっているか</a:t>
            </a:r>
            <a:endPar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endParaRPr>
          </a:p>
          <a:p>
            <a:pPr marL="285750" indent="-285750" algn="l" rtl="0" eaLnBrk="1" fontAlgn="ctr" latinLnBrk="0" hangingPunct="1">
              <a:spcBef>
                <a:spcPts val="600"/>
              </a:spcBef>
              <a:spcAft>
                <a:spcPts val="0"/>
              </a:spcAft>
              <a:buFont typeface="Arial" panose="020B0604020202020204" pitchFamily="34" charset="0"/>
              <a:buChar char="•"/>
            </a:pPr>
            <a:r>
              <a:rPr lang="ja-JP" altLang="en-US" sz="1600" b="1">
                <a:solidFill>
                  <a:srgbClr val="404040"/>
                </a:solidFill>
                <a:latin typeface="Century Gothic" panose="020B0502020202020204" pitchFamily="34" charset="0"/>
                <a:ea typeface="Yu Gothic" panose="020B0400000000000000" pitchFamily="34" charset="-128"/>
              </a:rPr>
              <a:t>推進リーダーがしっかりコミットしているか</a:t>
            </a:r>
            <a:endParaRPr lang="en-US" altLang="ja-JP" sz="1600" dirty="0">
              <a:solidFill>
                <a:srgbClr val="404040"/>
              </a:solidFill>
              <a:latin typeface="Arial" panose="020B0604020202020204" pitchFamily="34" charset="0"/>
              <a:ea typeface="Yu Gothic" panose="020B0400000000000000" pitchFamily="34" charset="-128"/>
            </a:endParaRPr>
          </a:p>
          <a:p>
            <a:pPr marL="285750" indent="-285750" algn="l" rtl="0" eaLnBrk="1" fontAlgn="ctr" latinLnBrk="0" hangingPunct="1">
              <a:spcBef>
                <a:spcPts val="600"/>
              </a:spcBef>
              <a:spcAft>
                <a:spcPts val="0"/>
              </a:spcAft>
              <a:buFont typeface="Arial" panose="020B0604020202020204" pitchFamily="34" charset="0"/>
              <a:buChar char="•"/>
            </a:pPr>
            <a:r>
              <a:rPr lang="ja-JP" altLang="en-US" sz="1600" b="1">
                <a:solidFill>
                  <a:srgbClr val="404040"/>
                </a:solidFill>
                <a:latin typeface="Arial" panose="020B0604020202020204" pitchFamily="34" charset="0"/>
                <a:ea typeface="Yu Gothic" panose="020B0400000000000000" pitchFamily="34" charset="-128"/>
              </a:rPr>
              <a:t>担当者が推進していける自社にカスタムした運用ルールを策定できているか</a:t>
            </a:r>
            <a:endParaRPr lang="en-US" altLang="ja-JP" sz="1600" b="1" dirty="0">
              <a:solidFill>
                <a:srgbClr val="404040"/>
              </a:solidFill>
              <a:latin typeface="Century Gothic" panose="020B0502020202020204" pitchFamily="34" charset="0"/>
              <a:ea typeface="Yu Gothic" panose="020B0400000000000000" pitchFamily="34" charset="-128"/>
            </a:endParaRPr>
          </a:p>
        </p:txBody>
      </p:sp>
      <p:sp>
        <p:nvSpPr>
          <p:cNvPr id="8" name="角丸四角形 7">
            <a:extLst>
              <a:ext uri="{FF2B5EF4-FFF2-40B4-BE49-F238E27FC236}">
                <a16:creationId xmlns:a16="http://schemas.microsoft.com/office/drawing/2014/main" id="{2F2BE912-2437-62AF-6DE9-FA97D7E36A2B}"/>
              </a:ext>
            </a:extLst>
          </p:cNvPr>
          <p:cNvSpPr/>
          <p:nvPr/>
        </p:nvSpPr>
        <p:spPr>
          <a:xfrm>
            <a:off x="407988" y="4492118"/>
            <a:ext cx="11367522" cy="2964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300">
                <a:solidFill>
                  <a:schemeClr val="bg1"/>
                </a:solidFill>
                <a:latin typeface="Century Gothic" panose="020B0502020202020204" pitchFamily="34" charset="0"/>
                <a:ea typeface="Yu Gothic" panose="020B0400000000000000" pitchFamily="34" charset="-128"/>
              </a:rPr>
              <a:t>担当者の役割・責任</a:t>
            </a:r>
          </a:p>
        </p:txBody>
      </p:sp>
      <p:sp>
        <p:nvSpPr>
          <p:cNvPr id="9" name="角丸四角形 8">
            <a:extLst>
              <a:ext uri="{FF2B5EF4-FFF2-40B4-BE49-F238E27FC236}">
                <a16:creationId xmlns:a16="http://schemas.microsoft.com/office/drawing/2014/main" id="{AC418E63-CF3A-BDEE-ABAF-F295F27ED7B9}"/>
              </a:ext>
            </a:extLst>
          </p:cNvPr>
          <p:cNvSpPr/>
          <p:nvPr/>
        </p:nvSpPr>
        <p:spPr>
          <a:xfrm>
            <a:off x="412241" y="4872165"/>
            <a:ext cx="11371772" cy="154093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pPr marL="285750" indent="-285750" fontAlgn="ctr">
              <a:spcBef>
                <a:spcPts val="600"/>
              </a:spcBef>
              <a:buFont typeface="Arial" panose="020B0604020202020204" pitchFamily="34" charset="0"/>
              <a:buChar char="•"/>
            </a:pPr>
            <a:r>
              <a:rPr lang="ja-JP" altLang="en-US" sz="1600" b="1">
                <a:solidFill>
                  <a:srgbClr val="404040"/>
                </a:solidFill>
                <a:latin typeface="Century Gothic" panose="020B0502020202020204" pitchFamily="34" charset="0"/>
                <a:ea typeface="Yu Gothic" panose="020B0400000000000000" pitchFamily="34" charset="-128"/>
              </a:rPr>
              <a:t>導入の背景や目的をしっかりと理解しているか</a:t>
            </a:r>
            <a:endParaRPr lang="en-US" altLang="ja-JP" sz="1600" b="1" dirty="0">
              <a:solidFill>
                <a:srgbClr val="404040"/>
              </a:solidFill>
              <a:latin typeface="Century Gothic" panose="020B0502020202020204" pitchFamily="34" charset="0"/>
              <a:ea typeface="Yu Gothic" panose="020B0400000000000000" pitchFamily="34" charset="-128"/>
            </a:endParaRPr>
          </a:p>
          <a:p>
            <a:pPr marL="285750" indent="-285750" fontAlgn="ctr">
              <a:spcBef>
                <a:spcPts val="600"/>
              </a:spcBef>
              <a:buFont typeface="Arial" panose="020B0604020202020204" pitchFamily="34" charset="0"/>
              <a:buChar char="•"/>
            </a:pPr>
            <a:r>
              <a:rPr lang="ja-JP" altLang="en-US" sz="1600" b="1">
                <a:solidFill>
                  <a:srgbClr val="404040"/>
                </a:solidFill>
                <a:latin typeface="Century Gothic" panose="020B0502020202020204" pitchFamily="34" charset="0"/>
                <a:ea typeface="Yu Gothic" panose="020B0400000000000000" pitchFamily="34" charset="-128"/>
              </a:rPr>
              <a:t>運用ルールに基づいて行動、実践ができているか</a:t>
            </a:r>
            <a:endParaRPr lang="en-US" altLang="ja-JP" sz="1600" b="1" dirty="0">
              <a:solidFill>
                <a:srgbClr val="404040"/>
              </a:solidFill>
              <a:latin typeface="Century Gothic" panose="020B0502020202020204" pitchFamily="34" charset="0"/>
              <a:ea typeface="Yu Gothic" panose="020B0400000000000000" pitchFamily="34" charset="-128"/>
            </a:endParaRPr>
          </a:p>
          <a:p>
            <a:pPr marL="285750" indent="-285750" fontAlgn="ctr">
              <a:spcBef>
                <a:spcPts val="600"/>
              </a:spcBef>
              <a:buFont typeface="Arial" panose="020B0604020202020204" pitchFamily="34" charset="0"/>
              <a:buChar char="•"/>
            </a:pPr>
            <a:r>
              <a:rPr lang="ja-JP" altLang="en-US" sz="1600" b="1">
                <a:solidFill>
                  <a:srgbClr val="404040"/>
                </a:solidFill>
                <a:latin typeface="Century Gothic" panose="020B0502020202020204" pitchFamily="34" charset="0"/>
                <a:ea typeface="Yu Gothic" panose="020B0400000000000000" pitchFamily="34" charset="-128"/>
              </a:rPr>
              <a:t>上司やリーダーに気を使って、自分ひとりで運用をしていないか</a:t>
            </a:r>
            <a:endParaRPr lang="ja-JP" altLang="ja-JP" sz="1600" b="1">
              <a:solidFill>
                <a:srgbClr val="404040"/>
              </a:solidFill>
              <a:latin typeface="Century Gothic" panose="020B0502020202020204" pitchFamily="34" charset="0"/>
              <a:ea typeface="Yu Gothic" panose="020B0400000000000000" pitchFamily="34" charset="-128"/>
            </a:endParaRPr>
          </a:p>
        </p:txBody>
      </p:sp>
    </p:spTree>
    <p:extLst>
      <p:ext uri="{BB962C8B-B14F-4D97-AF65-F5344CB8AC3E}">
        <p14:creationId xmlns:p14="http://schemas.microsoft.com/office/powerpoint/2010/main" val="392997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ABCED2-9FF6-9473-521F-E384E19FFFA6}"/>
              </a:ext>
            </a:extLst>
          </p:cNvPr>
          <p:cNvSpPr>
            <a:spLocks noGrp="1"/>
          </p:cNvSpPr>
          <p:nvPr>
            <p:ph type="title"/>
          </p:nvPr>
        </p:nvSpPr>
        <p:spPr/>
        <p:txBody>
          <a:bodyPr/>
          <a:lstStyle/>
          <a:p>
            <a:r>
              <a:rPr kumimoji="1" lang="ja-JP" altLang="en-US"/>
              <a:t>推進体制の構築</a:t>
            </a:r>
          </a:p>
        </p:txBody>
      </p:sp>
      <p:sp>
        <p:nvSpPr>
          <p:cNvPr id="3" name="コンテンツ プレースホルダー 2">
            <a:extLst>
              <a:ext uri="{FF2B5EF4-FFF2-40B4-BE49-F238E27FC236}">
                <a16:creationId xmlns:a16="http://schemas.microsoft.com/office/drawing/2014/main" id="{FA691614-01F5-3FB3-DC6E-D2F865969622}"/>
              </a:ext>
            </a:extLst>
          </p:cNvPr>
          <p:cNvSpPr>
            <a:spLocks noGrp="1"/>
          </p:cNvSpPr>
          <p:nvPr>
            <p:ph idx="1"/>
          </p:nvPr>
        </p:nvSpPr>
        <p:spPr/>
        <p:txBody>
          <a:bodyPr/>
          <a:lstStyle/>
          <a:p>
            <a:r>
              <a:rPr kumimoji="1" lang="ja-JP" altLang="en-US"/>
              <a:t>推進体制の重要性を理解した後は、それぞれの担当を決定します。</a:t>
            </a:r>
            <a:endParaRPr kumimoji="1" lang="en-US" altLang="ja-JP" dirty="0"/>
          </a:p>
          <a:p>
            <a:r>
              <a:rPr lang="ja-JP" altLang="en-US"/>
              <a:t>弊社・貴社という単位ではなく「〇〇さん」という人単位で役割と責任を明文化します。</a:t>
            </a:r>
            <a:endParaRPr kumimoji="1" lang="ja-JP" altLang="en-US"/>
          </a:p>
        </p:txBody>
      </p:sp>
      <p:sp>
        <p:nvSpPr>
          <p:cNvPr id="4" name="日付プレースホルダー 3">
            <a:extLst>
              <a:ext uri="{FF2B5EF4-FFF2-40B4-BE49-F238E27FC236}">
                <a16:creationId xmlns:a16="http://schemas.microsoft.com/office/drawing/2014/main" id="{CBB07DF7-327A-1B0B-8427-768E867C2E87}"/>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E012F332-A886-C95B-5B24-83364CECDA84}"/>
              </a:ext>
            </a:extLst>
          </p:cNvPr>
          <p:cNvSpPr>
            <a:spLocks noGrp="1"/>
          </p:cNvSpPr>
          <p:nvPr>
            <p:ph type="sldNum" sz="quarter" idx="12"/>
          </p:nvPr>
        </p:nvSpPr>
        <p:spPr/>
        <p:txBody>
          <a:bodyPr/>
          <a:lstStyle/>
          <a:p>
            <a:fld id="{E310EA0D-2252-9045-A82C-BA460C3629D0}" type="slidenum">
              <a:rPr lang="ja-JP" altLang="en-US" smtClean="0"/>
              <a:pPr/>
              <a:t>6</a:t>
            </a:fld>
            <a:endParaRPr lang="ja-JP" altLang="en-US"/>
          </a:p>
        </p:txBody>
      </p:sp>
      <p:sp>
        <p:nvSpPr>
          <p:cNvPr id="6" name="Google Shape;288;p15">
            <a:extLst>
              <a:ext uri="{FF2B5EF4-FFF2-40B4-BE49-F238E27FC236}">
                <a16:creationId xmlns:a16="http://schemas.microsoft.com/office/drawing/2014/main" id="{7C8AD1CD-D883-0E9C-28AE-29D0C6E71B5C}"/>
              </a:ext>
            </a:extLst>
          </p:cNvPr>
          <p:cNvSpPr/>
          <p:nvPr/>
        </p:nvSpPr>
        <p:spPr>
          <a:xfrm>
            <a:off x="3555818" y="3596876"/>
            <a:ext cx="5080364" cy="415054"/>
          </a:xfrm>
          <a:prstGeom prst="roundRect">
            <a:avLst>
              <a:gd name="adj" fmla="val 0"/>
            </a:avLst>
          </a:prstGeom>
          <a:no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sz="1600" b="1" u="none" strike="noStrike" cap="none">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担当者名：</a:t>
            </a:r>
            <a:endParaRPr sz="1600" b="1"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endParaRPr>
          </a:p>
        </p:txBody>
      </p:sp>
      <p:grpSp>
        <p:nvGrpSpPr>
          <p:cNvPr id="7" name="グループ化 6">
            <a:extLst>
              <a:ext uri="{FF2B5EF4-FFF2-40B4-BE49-F238E27FC236}">
                <a16:creationId xmlns:a16="http://schemas.microsoft.com/office/drawing/2014/main" id="{2683DBB8-AD90-FA3F-072F-F3E472241342}"/>
              </a:ext>
            </a:extLst>
          </p:cNvPr>
          <p:cNvGrpSpPr/>
          <p:nvPr/>
        </p:nvGrpSpPr>
        <p:grpSpPr>
          <a:xfrm>
            <a:off x="5278434" y="2304138"/>
            <a:ext cx="3357749" cy="1174378"/>
            <a:chOff x="5278434" y="1721208"/>
            <a:chExt cx="3357749" cy="1174378"/>
          </a:xfrm>
        </p:grpSpPr>
        <p:sp>
          <p:nvSpPr>
            <p:cNvPr id="8" name="Google Shape;290;p15">
              <a:extLst>
                <a:ext uri="{FF2B5EF4-FFF2-40B4-BE49-F238E27FC236}">
                  <a16:creationId xmlns:a16="http://schemas.microsoft.com/office/drawing/2014/main" id="{D6C8946F-602D-EEEE-4BB2-D3B4EA0EE811}"/>
                </a:ext>
              </a:extLst>
            </p:cNvPr>
            <p:cNvSpPr/>
            <p:nvPr/>
          </p:nvSpPr>
          <p:spPr>
            <a:xfrm>
              <a:off x="5517785" y="1721208"/>
              <a:ext cx="3118398" cy="1174378"/>
            </a:xfrm>
            <a:prstGeom prst="roundRect">
              <a:avLst>
                <a:gd name="adj" fmla="val 4651"/>
              </a:avLst>
            </a:prstGeom>
            <a:solidFill>
              <a:srgbClr val="F2F2F2"/>
            </a:solidFill>
            <a:ln>
              <a:noFill/>
            </a:ln>
          </p:spPr>
          <p:txBody>
            <a:bodyPr spcFirstLastPara="1" wrap="square" lIns="216000" tIns="45700" rIns="91425" bIns="45700" anchor="ctr" anchorCtr="0">
              <a:noAutofit/>
            </a:bodyPr>
            <a:lstStyle/>
            <a:p>
              <a:pPr marL="0" marR="0" lvl="0" indent="0" algn="l" rtl="0">
                <a:spcBef>
                  <a:spcPts val="0"/>
                </a:spcBef>
                <a:spcAft>
                  <a:spcPts val="0"/>
                </a:spcAft>
                <a:buNone/>
              </a:pPr>
              <a:r>
                <a:rPr lang="ja-JP" sz="18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導入決定者</a:t>
              </a:r>
              <a:endParaRPr sz="1800" b="1"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endParaRPr>
            </a:p>
            <a:p>
              <a:pPr marL="0" marR="0" lvl="0" indent="0" algn="l" rtl="0">
                <a:spcBef>
                  <a:spcPts val="300"/>
                </a:spcBef>
                <a:spcAft>
                  <a:spcPts val="0"/>
                </a:spcAft>
                <a:buNone/>
              </a:pPr>
              <a:r>
                <a:rPr lang="ja-JP" sz="1200" b="1">
                  <a:solidFill>
                    <a:srgbClr val="595959"/>
                  </a:solidFill>
                  <a:latin typeface="Century Gothic" panose="020B0502020202020204" pitchFamily="34" charset="0"/>
                  <a:ea typeface="Yu Gothic" panose="020B0400000000000000" pitchFamily="34" charset="-128"/>
                  <a:cs typeface="Arial"/>
                  <a:sym typeface="Arial"/>
                </a:rPr>
                <a:t>プロジェクトの目的を設定</a:t>
              </a:r>
              <a:br>
                <a:rPr lang="ja-JP" sz="1200" b="1">
                  <a:solidFill>
                    <a:srgbClr val="595959"/>
                  </a:solidFill>
                  <a:latin typeface="Century Gothic" panose="020B0502020202020204" pitchFamily="34" charset="0"/>
                  <a:ea typeface="Yu Gothic" panose="020B0400000000000000" pitchFamily="34" charset="-128"/>
                  <a:cs typeface="Arial"/>
                  <a:sym typeface="Arial"/>
                </a:rPr>
              </a:br>
              <a:r>
                <a:rPr lang="ja-JP" sz="1200" b="1">
                  <a:solidFill>
                    <a:srgbClr val="595959"/>
                  </a:solidFill>
                  <a:latin typeface="Century Gothic" panose="020B0502020202020204" pitchFamily="34" charset="0"/>
                  <a:ea typeface="Yu Gothic" panose="020B0400000000000000" pitchFamily="34" charset="-128"/>
                  <a:cs typeface="Arial"/>
                  <a:sym typeface="Arial"/>
                </a:rPr>
                <a:t>運用体制の決定</a:t>
              </a:r>
              <a:br>
                <a:rPr lang="ja-JP" sz="1200" b="1">
                  <a:solidFill>
                    <a:srgbClr val="595959"/>
                  </a:solidFill>
                  <a:latin typeface="Century Gothic" panose="020B0502020202020204" pitchFamily="34" charset="0"/>
                  <a:ea typeface="Yu Gothic" panose="020B0400000000000000" pitchFamily="34" charset="-128"/>
                  <a:cs typeface="Arial"/>
                  <a:sym typeface="Arial"/>
                </a:rPr>
              </a:br>
              <a:r>
                <a:rPr lang="ja-JP" altLang="en-US" sz="1200" b="1">
                  <a:solidFill>
                    <a:srgbClr val="595959"/>
                  </a:solidFill>
                  <a:latin typeface="Century Gothic" panose="020B0502020202020204" pitchFamily="34" charset="0"/>
                  <a:ea typeface="Yu Gothic" panose="020B0400000000000000" pitchFamily="34" charset="-128"/>
                  <a:cs typeface="Arial"/>
                  <a:sym typeface="Arial"/>
                </a:rPr>
                <a:t>業務担当へ</a:t>
              </a:r>
              <a:r>
                <a:rPr lang="ja-JP" sz="1200" b="1">
                  <a:solidFill>
                    <a:srgbClr val="595959"/>
                  </a:solidFill>
                  <a:latin typeface="Century Gothic" panose="020B0502020202020204" pitchFamily="34" charset="0"/>
                  <a:ea typeface="Yu Gothic" panose="020B0400000000000000" pitchFamily="34" charset="-128"/>
                  <a:cs typeface="Arial"/>
                  <a:sym typeface="Arial"/>
                </a:rPr>
                <a:t>の周知（目的・体制）</a:t>
              </a:r>
              <a:endParaRPr sz="1200" b="1" dirty="0">
                <a:solidFill>
                  <a:srgbClr val="595959"/>
                </a:solidFill>
                <a:latin typeface="Century Gothic" panose="020B0502020202020204" pitchFamily="34" charset="0"/>
                <a:ea typeface="Yu Gothic" panose="020B0400000000000000" pitchFamily="34" charset="-128"/>
                <a:cs typeface="Arial"/>
                <a:sym typeface="Arial"/>
              </a:endParaRPr>
            </a:p>
          </p:txBody>
        </p:sp>
        <p:sp>
          <p:nvSpPr>
            <p:cNvPr id="9" name="Google Shape;291;p15">
              <a:extLst>
                <a:ext uri="{FF2B5EF4-FFF2-40B4-BE49-F238E27FC236}">
                  <a16:creationId xmlns:a16="http://schemas.microsoft.com/office/drawing/2014/main" id="{D6B5DFC1-E6A6-EC56-2EC4-D6EED7D18B6B}"/>
                </a:ext>
              </a:extLst>
            </p:cNvPr>
            <p:cNvSpPr/>
            <p:nvPr/>
          </p:nvSpPr>
          <p:spPr>
            <a:xfrm rot="15591902">
              <a:off x="5302598" y="2420672"/>
              <a:ext cx="270553" cy="318882"/>
            </a:xfrm>
            <a:prstGeom prst="triangle">
              <a:avLst>
                <a:gd name="adj" fmla="val 50000"/>
              </a:avLst>
            </a:prstGeom>
            <a:solidFill>
              <a:srgbClr val="F2F2F2"/>
            </a:solidFill>
            <a:ln>
              <a:noFill/>
            </a:ln>
          </p:spPr>
          <p:txBody>
            <a:bodyPr spcFirstLastPara="1" wrap="square" lIns="216000" tIns="45700" rIns="91425" bIns="45700" anchor="ctr" anchorCtr="0">
              <a:noAutofit/>
            </a:bodyPr>
            <a:lstStyle/>
            <a:p>
              <a:pPr marL="0" marR="0" lvl="0" indent="0" algn="l" rtl="0">
                <a:spcBef>
                  <a:spcPts val="0"/>
                </a:spcBef>
                <a:spcAft>
                  <a:spcPts val="0"/>
                </a:spcAft>
                <a:buNone/>
              </a:pPr>
              <a:endParaRPr sz="1800" b="1">
                <a:solidFill>
                  <a:schemeClr val="dk1"/>
                </a:solidFill>
                <a:latin typeface="Century Gothic" panose="020B0502020202020204" pitchFamily="34" charset="0"/>
                <a:ea typeface="Yu Gothic" panose="020B0400000000000000" pitchFamily="34" charset="-128"/>
                <a:cs typeface="Arial"/>
                <a:sym typeface="Arial"/>
              </a:endParaRPr>
            </a:p>
          </p:txBody>
        </p:sp>
      </p:grpSp>
      <p:sp>
        <p:nvSpPr>
          <p:cNvPr id="10" name="Google Shape;295;p15">
            <a:extLst>
              <a:ext uri="{FF2B5EF4-FFF2-40B4-BE49-F238E27FC236}">
                <a16:creationId xmlns:a16="http://schemas.microsoft.com/office/drawing/2014/main" id="{83BAA313-71B1-1CFD-DDBB-94C6E7E7D6DD}"/>
              </a:ext>
            </a:extLst>
          </p:cNvPr>
          <p:cNvSpPr/>
          <p:nvPr/>
        </p:nvSpPr>
        <p:spPr>
          <a:xfrm>
            <a:off x="711811" y="6001490"/>
            <a:ext cx="5080364" cy="415054"/>
          </a:xfrm>
          <a:prstGeom prst="roundRect">
            <a:avLst>
              <a:gd name="adj" fmla="val 0"/>
            </a:avLst>
          </a:prstGeom>
          <a:no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sz="16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担当者名：</a:t>
            </a:r>
            <a:endParaRPr sz="16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endParaRPr>
          </a:p>
        </p:txBody>
      </p:sp>
      <p:grpSp>
        <p:nvGrpSpPr>
          <p:cNvPr id="11" name="Google Shape;296;p15">
            <a:extLst>
              <a:ext uri="{FF2B5EF4-FFF2-40B4-BE49-F238E27FC236}">
                <a16:creationId xmlns:a16="http://schemas.microsoft.com/office/drawing/2014/main" id="{FF23F595-F8E9-1D91-F772-F929951F7898}"/>
              </a:ext>
            </a:extLst>
          </p:cNvPr>
          <p:cNvGrpSpPr/>
          <p:nvPr/>
        </p:nvGrpSpPr>
        <p:grpSpPr>
          <a:xfrm>
            <a:off x="2413110" y="4708752"/>
            <a:ext cx="3379066" cy="1174378"/>
            <a:chOff x="4814676" y="1515035"/>
            <a:chExt cx="3379066" cy="1174378"/>
          </a:xfrm>
        </p:grpSpPr>
        <p:sp>
          <p:nvSpPr>
            <p:cNvPr id="12" name="Google Shape;297;p15">
              <a:extLst>
                <a:ext uri="{FF2B5EF4-FFF2-40B4-BE49-F238E27FC236}">
                  <a16:creationId xmlns:a16="http://schemas.microsoft.com/office/drawing/2014/main" id="{7AC10423-D2A6-D164-8B69-1CB4611C0C62}"/>
                </a:ext>
              </a:extLst>
            </p:cNvPr>
            <p:cNvSpPr/>
            <p:nvPr/>
          </p:nvSpPr>
          <p:spPr>
            <a:xfrm>
              <a:off x="5075344" y="1515035"/>
              <a:ext cx="3118398" cy="1174378"/>
            </a:xfrm>
            <a:prstGeom prst="roundRect">
              <a:avLst>
                <a:gd name="adj" fmla="val 4651"/>
              </a:avLst>
            </a:prstGeom>
            <a:solidFill>
              <a:srgbClr val="F2F2F2"/>
            </a:solidFill>
            <a:ln>
              <a:noFill/>
            </a:ln>
          </p:spPr>
          <p:txBody>
            <a:bodyPr spcFirstLastPara="1" wrap="square" lIns="216000" tIns="45700" rIns="91425" bIns="45700" anchor="ctr" anchorCtr="0">
              <a:noAutofit/>
            </a:bodyPr>
            <a:lstStyle/>
            <a:p>
              <a:pPr marL="0" marR="0" lvl="0" indent="0" algn="l" rtl="0">
                <a:spcBef>
                  <a:spcPts val="0"/>
                </a:spcBef>
                <a:spcAft>
                  <a:spcPts val="0"/>
                </a:spcAft>
                <a:buNone/>
              </a:pPr>
              <a:r>
                <a:rPr lang="ja-JP" sz="18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推進リーダー</a:t>
              </a:r>
              <a:endParaRPr sz="1800" b="1"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endParaRPr>
            </a:p>
            <a:p>
              <a:pPr marL="0" marR="0" lvl="0" indent="0" algn="l" rtl="0">
                <a:spcBef>
                  <a:spcPts val="300"/>
                </a:spcBef>
                <a:spcAft>
                  <a:spcPts val="0"/>
                </a:spcAft>
                <a:buNone/>
              </a:pPr>
              <a:r>
                <a:rPr lang="ja-JP" sz="1200" b="1">
                  <a:solidFill>
                    <a:srgbClr val="595959"/>
                  </a:solidFill>
                  <a:latin typeface="Century Gothic" panose="020B0502020202020204" pitchFamily="34" charset="0"/>
                  <a:ea typeface="Yu Gothic" panose="020B0400000000000000" pitchFamily="34" charset="-128"/>
                  <a:cs typeface="Arial"/>
                  <a:sym typeface="Arial"/>
                </a:rPr>
                <a:t>導入プロジェクトの推進</a:t>
              </a:r>
              <a:br>
                <a:rPr lang="ja-JP" sz="1200" b="1">
                  <a:solidFill>
                    <a:srgbClr val="595959"/>
                  </a:solidFill>
                  <a:latin typeface="Century Gothic" panose="020B0502020202020204" pitchFamily="34" charset="0"/>
                  <a:ea typeface="Yu Gothic" panose="020B0400000000000000" pitchFamily="34" charset="-128"/>
                  <a:cs typeface="Arial"/>
                  <a:sym typeface="Arial"/>
                </a:rPr>
              </a:br>
              <a:r>
                <a:rPr lang="ja-JP" sz="1200" b="1">
                  <a:solidFill>
                    <a:srgbClr val="595959"/>
                  </a:solidFill>
                  <a:latin typeface="Century Gothic" panose="020B0502020202020204" pitchFamily="34" charset="0"/>
                  <a:ea typeface="Yu Gothic" panose="020B0400000000000000" pitchFamily="34" charset="-128"/>
                  <a:cs typeface="Arial"/>
                  <a:sym typeface="Arial"/>
                </a:rPr>
                <a:t>社内調整及び社内説明</a:t>
              </a:r>
              <a:br>
                <a:rPr lang="ja-JP" sz="1200" b="1">
                  <a:solidFill>
                    <a:srgbClr val="595959"/>
                  </a:solidFill>
                  <a:latin typeface="Century Gothic" panose="020B0502020202020204" pitchFamily="34" charset="0"/>
                  <a:ea typeface="Yu Gothic" panose="020B0400000000000000" pitchFamily="34" charset="-128"/>
                  <a:cs typeface="Arial"/>
                  <a:sym typeface="Arial"/>
                </a:rPr>
              </a:br>
              <a:r>
                <a:rPr lang="ja-JP" sz="1200" b="1">
                  <a:solidFill>
                    <a:srgbClr val="595959"/>
                  </a:solidFill>
                  <a:latin typeface="Century Gothic" panose="020B0502020202020204" pitchFamily="34" charset="0"/>
                  <a:ea typeface="Yu Gothic" panose="020B0400000000000000" pitchFamily="34" charset="-128"/>
                  <a:cs typeface="Arial"/>
                  <a:sym typeface="Arial"/>
                </a:rPr>
                <a:t>進捗確認（定例参加）</a:t>
              </a:r>
              <a:endParaRPr sz="1200" b="1" dirty="0">
                <a:solidFill>
                  <a:srgbClr val="595959"/>
                </a:solidFill>
                <a:latin typeface="Century Gothic" panose="020B0502020202020204" pitchFamily="34" charset="0"/>
                <a:ea typeface="Yu Gothic" panose="020B0400000000000000" pitchFamily="34" charset="-128"/>
                <a:cs typeface="Arial"/>
                <a:sym typeface="Arial"/>
              </a:endParaRPr>
            </a:p>
          </p:txBody>
        </p:sp>
        <p:sp>
          <p:nvSpPr>
            <p:cNvPr id="13" name="Google Shape;298;p15">
              <a:extLst>
                <a:ext uri="{FF2B5EF4-FFF2-40B4-BE49-F238E27FC236}">
                  <a16:creationId xmlns:a16="http://schemas.microsoft.com/office/drawing/2014/main" id="{5D798C16-AC62-5D10-30A5-13543853F357}"/>
                </a:ext>
              </a:extLst>
            </p:cNvPr>
            <p:cNvSpPr/>
            <p:nvPr/>
          </p:nvSpPr>
          <p:spPr>
            <a:xfrm rot="-6008098">
              <a:off x="4860157" y="2214499"/>
              <a:ext cx="270553" cy="318882"/>
            </a:xfrm>
            <a:prstGeom prst="triangle">
              <a:avLst>
                <a:gd name="adj" fmla="val 50000"/>
              </a:avLst>
            </a:prstGeom>
            <a:solidFill>
              <a:srgbClr val="F2F2F2"/>
            </a:solidFill>
            <a:ln>
              <a:noFill/>
            </a:ln>
          </p:spPr>
          <p:txBody>
            <a:bodyPr spcFirstLastPara="1" wrap="square" lIns="216000" tIns="45700" rIns="91425" bIns="45700" anchor="ctr" anchorCtr="0">
              <a:noAutofit/>
            </a:bodyPr>
            <a:lstStyle/>
            <a:p>
              <a:pPr marL="0" marR="0" lvl="0" indent="0" algn="l" rtl="0">
                <a:spcBef>
                  <a:spcPts val="0"/>
                </a:spcBef>
                <a:spcAft>
                  <a:spcPts val="0"/>
                </a:spcAft>
                <a:buNone/>
              </a:pPr>
              <a:endParaRPr sz="1800" b="1">
                <a:solidFill>
                  <a:schemeClr val="dk1"/>
                </a:solidFill>
                <a:latin typeface="Century Gothic" panose="020B0502020202020204" pitchFamily="34" charset="0"/>
                <a:ea typeface="Yu Gothic" panose="020B0400000000000000" pitchFamily="34" charset="-128"/>
                <a:cs typeface="Arial"/>
                <a:sym typeface="Arial"/>
              </a:endParaRPr>
            </a:p>
          </p:txBody>
        </p:sp>
      </p:grpSp>
      <p:sp>
        <p:nvSpPr>
          <p:cNvPr id="14" name="Google Shape;301;p15">
            <a:extLst>
              <a:ext uri="{FF2B5EF4-FFF2-40B4-BE49-F238E27FC236}">
                <a16:creationId xmlns:a16="http://schemas.microsoft.com/office/drawing/2014/main" id="{B9B5272B-5342-F345-FED1-8A6FF80D5317}"/>
              </a:ext>
            </a:extLst>
          </p:cNvPr>
          <p:cNvSpPr/>
          <p:nvPr/>
        </p:nvSpPr>
        <p:spPr>
          <a:xfrm>
            <a:off x="6399825" y="6001490"/>
            <a:ext cx="5080364" cy="415054"/>
          </a:xfrm>
          <a:prstGeom prst="roundRect">
            <a:avLst>
              <a:gd name="adj" fmla="val 0"/>
            </a:avLst>
          </a:prstGeom>
          <a:no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sz="16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担当者名：</a:t>
            </a:r>
            <a:endParaRPr sz="1600" b="1"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endParaRPr>
          </a:p>
        </p:txBody>
      </p:sp>
      <p:grpSp>
        <p:nvGrpSpPr>
          <p:cNvPr id="15" name="Google Shape;302;p15">
            <a:extLst>
              <a:ext uri="{FF2B5EF4-FFF2-40B4-BE49-F238E27FC236}">
                <a16:creationId xmlns:a16="http://schemas.microsoft.com/office/drawing/2014/main" id="{349F563C-0A30-0F30-1855-EC083CD57156}"/>
              </a:ext>
            </a:extLst>
          </p:cNvPr>
          <p:cNvGrpSpPr/>
          <p:nvPr/>
        </p:nvGrpSpPr>
        <p:grpSpPr>
          <a:xfrm>
            <a:off x="8101124" y="4708752"/>
            <a:ext cx="3379066" cy="1174378"/>
            <a:chOff x="4814676" y="1515035"/>
            <a:chExt cx="3379066" cy="1174378"/>
          </a:xfrm>
        </p:grpSpPr>
        <p:sp>
          <p:nvSpPr>
            <p:cNvPr id="16" name="Google Shape;303;p15">
              <a:extLst>
                <a:ext uri="{FF2B5EF4-FFF2-40B4-BE49-F238E27FC236}">
                  <a16:creationId xmlns:a16="http://schemas.microsoft.com/office/drawing/2014/main" id="{5192FA2A-A45B-341F-ADD4-A3DF5A0C53FC}"/>
                </a:ext>
              </a:extLst>
            </p:cNvPr>
            <p:cNvSpPr/>
            <p:nvPr/>
          </p:nvSpPr>
          <p:spPr>
            <a:xfrm>
              <a:off x="5075344" y="1515035"/>
              <a:ext cx="3118398" cy="1174378"/>
            </a:xfrm>
            <a:prstGeom prst="roundRect">
              <a:avLst>
                <a:gd name="adj" fmla="val 4651"/>
              </a:avLst>
            </a:prstGeom>
            <a:solidFill>
              <a:srgbClr val="F2F2F2"/>
            </a:solidFill>
            <a:ln>
              <a:noFill/>
            </a:ln>
          </p:spPr>
          <p:txBody>
            <a:bodyPr spcFirstLastPara="1" wrap="square" lIns="216000" tIns="45700" rIns="91425" bIns="45700" anchor="ctr" anchorCtr="0">
              <a:noAutofit/>
            </a:bodyPr>
            <a:lstStyle/>
            <a:p>
              <a:pPr marL="0" marR="0" lvl="0" indent="0" algn="l" rtl="0">
                <a:spcBef>
                  <a:spcPts val="0"/>
                </a:spcBef>
                <a:spcAft>
                  <a:spcPts val="0"/>
                </a:spcAft>
                <a:buNone/>
              </a:pPr>
              <a:r>
                <a:rPr lang="ja-JP" altLang="en-US" sz="18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業務担当</a:t>
              </a:r>
              <a:r>
                <a:rPr lang="ja-JP" sz="1800" b="1">
                  <a:solidFill>
                    <a:schemeClr val="tx1">
                      <a:lumMod val="75000"/>
                      <a:lumOff val="25000"/>
                    </a:schemeClr>
                  </a:solidFill>
                  <a:latin typeface="Century Gothic" panose="020B0502020202020204" pitchFamily="34" charset="0"/>
                  <a:ea typeface="Yu Gothic" panose="020B0400000000000000" pitchFamily="34" charset="-128"/>
                  <a:cs typeface="Arial"/>
                  <a:sym typeface="Arial"/>
                </a:rPr>
                <a:t>メンバー</a:t>
              </a:r>
              <a:endParaRPr sz="1800" b="1" dirty="0">
                <a:solidFill>
                  <a:schemeClr val="tx1">
                    <a:lumMod val="75000"/>
                    <a:lumOff val="25000"/>
                  </a:schemeClr>
                </a:solidFill>
                <a:latin typeface="Century Gothic" panose="020B0502020202020204" pitchFamily="34" charset="0"/>
                <a:ea typeface="Yu Gothic" panose="020B0400000000000000" pitchFamily="34" charset="-128"/>
                <a:cs typeface="Arial"/>
                <a:sym typeface="Arial"/>
              </a:endParaRPr>
            </a:p>
            <a:p>
              <a:pPr marL="0" marR="0" lvl="0" indent="0" algn="l" rtl="0">
                <a:spcBef>
                  <a:spcPts val="300"/>
                </a:spcBef>
                <a:spcAft>
                  <a:spcPts val="0"/>
                </a:spcAft>
                <a:buNone/>
              </a:pPr>
              <a:r>
                <a:rPr lang="ja-JP" altLang="en-US" sz="1200" b="1">
                  <a:solidFill>
                    <a:srgbClr val="595959"/>
                  </a:solidFill>
                  <a:latin typeface="Century Gothic" panose="020B0502020202020204" pitchFamily="34" charset="0"/>
                  <a:ea typeface="Yu Gothic" panose="020B0400000000000000" pitchFamily="34" charset="-128"/>
                  <a:cs typeface="Arial"/>
                  <a:sym typeface="Arial"/>
                </a:rPr>
                <a:t>〇〇</a:t>
              </a:r>
              <a:r>
                <a:rPr lang="ja-JP" sz="1200" b="1">
                  <a:solidFill>
                    <a:srgbClr val="595959"/>
                  </a:solidFill>
                  <a:latin typeface="Century Gothic" panose="020B0502020202020204" pitchFamily="34" charset="0"/>
                  <a:ea typeface="Yu Gothic" panose="020B0400000000000000" pitchFamily="34" charset="-128"/>
                  <a:cs typeface="Arial"/>
                  <a:sym typeface="Arial"/>
                </a:rPr>
                <a:t>の対応</a:t>
              </a:r>
              <a:br>
                <a:rPr lang="ja-JP" sz="1200" b="1">
                  <a:solidFill>
                    <a:srgbClr val="595959"/>
                  </a:solidFill>
                  <a:latin typeface="Century Gothic" panose="020B0502020202020204" pitchFamily="34" charset="0"/>
                  <a:ea typeface="Yu Gothic" panose="020B0400000000000000" pitchFamily="34" charset="-128"/>
                  <a:cs typeface="Arial"/>
                  <a:sym typeface="Arial"/>
                </a:rPr>
              </a:br>
              <a:r>
                <a:rPr lang="ja-JP" altLang="en-US" sz="1200" b="1">
                  <a:solidFill>
                    <a:srgbClr val="595959"/>
                  </a:solidFill>
                  <a:latin typeface="Century Gothic" panose="020B0502020202020204" pitchFamily="34" charset="0"/>
                  <a:ea typeface="Yu Gothic" panose="020B0400000000000000" pitchFamily="34" charset="-128"/>
                  <a:cs typeface="Arial"/>
                  <a:sym typeface="Arial"/>
                </a:rPr>
                <a:t>〇〇の週次での確認・報告</a:t>
              </a:r>
              <a:br>
                <a:rPr lang="ja-JP" sz="1200" b="1">
                  <a:solidFill>
                    <a:srgbClr val="595959"/>
                  </a:solidFill>
                  <a:latin typeface="Century Gothic" panose="020B0502020202020204" pitchFamily="34" charset="0"/>
                  <a:ea typeface="Yu Gothic" panose="020B0400000000000000" pitchFamily="34" charset="-128"/>
                  <a:cs typeface="Arial"/>
                  <a:sym typeface="Arial"/>
                </a:rPr>
              </a:br>
              <a:r>
                <a:rPr lang="ja-JP" altLang="en-US" sz="1200" b="1">
                  <a:solidFill>
                    <a:srgbClr val="595959"/>
                  </a:solidFill>
                  <a:latin typeface="Century Gothic" panose="020B0502020202020204" pitchFamily="34" charset="0"/>
                  <a:ea typeface="Yu Gothic" panose="020B0400000000000000" pitchFamily="34" charset="-128"/>
                  <a:cs typeface="Arial"/>
                  <a:sym typeface="Arial"/>
                </a:rPr>
                <a:t>運用ルールに基づいた実践</a:t>
              </a:r>
              <a:endParaRPr sz="1200" b="1" dirty="0">
                <a:solidFill>
                  <a:srgbClr val="595959"/>
                </a:solidFill>
                <a:latin typeface="Century Gothic" panose="020B0502020202020204" pitchFamily="34" charset="0"/>
                <a:ea typeface="Yu Gothic" panose="020B0400000000000000" pitchFamily="34" charset="-128"/>
                <a:cs typeface="Arial"/>
                <a:sym typeface="Arial"/>
              </a:endParaRPr>
            </a:p>
          </p:txBody>
        </p:sp>
        <p:sp>
          <p:nvSpPr>
            <p:cNvPr id="17" name="Google Shape;304;p15">
              <a:extLst>
                <a:ext uri="{FF2B5EF4-FFF2-40B4-BE49-F238E27FC236}">
                  <a16:creationId xmlns:a16="http://schemas.microsoft.com/office/drawing/2014/main" id="{39070EA9-FEC9-809C-6C01-24E068524235}"/>
                </a:ext>
              </a:extLst>
            </p:cNvPr>
            <p:cNvSpPr/>
            <p:nvPr/>
          </p:nvSpPr>
          <p:spPr>
            <a:xfrm rot="-6008098">
              <a:off x="4860157" y="2214499"/>
              <a:ext cx="270553" cy="318882"/>
            </a:xfrm>
            <a:prstGeom prst="triangle">
              <a:avLst>
                <a:gd name="adj" fmla="val 50000"/>
              </a:avLst>
            </a:prstGeom>
            <a:solidFill>
              <a:srgbClr val="F2F2F2"/>
            </a:solidFill>
            <a:ln>
              <a:noFill/>
            </a:ln>
          </p:spPr>
          <p:txBody>
            <a:bodyPr spcFirstLastPara="1" wrap="square" lIns="216000" tIns="45700" rIns="91425" bIns="45700" anchor="ctr" anchorCtr="0">
              <a:noAutofit/>
            </a:bodyPr>
            <a:lstStyle/>
            <a:p>
              <a:pPr marL="0" marR="0" lvl="0" indent="0" algn="l" rtl="0">
                <a:spcBef>
                  <a:spcPts val="0"/>
                </a:spcBef>
                <a:spcAft>
                  <a:spcPts val="0"/>
                </a:spcAft>
                <a:buNone/>
              </a:pPr>
              <a:endParaRPr sz="1800" b="1">
                <a:solidFill>
                  <a:schemeClr val="dk1"/>
                </a:solidFill>
                <a:latin typeface="Century Gothic" panose="020B0502020202020204" pitchFamily="34" charset="0"/>
                <a:ea typeface="Yu Gothic" panose="020B0400000000000000" pitchFamily="34" charset="-128"/>
                <a:cs typeface="Arial"/>
                <a:sym typeface="Arial"/>
              </a:endParaRPr>
            </a:p>
          </p:txBody>
        </p:sp>
      </p:grpSp>
      <p:pic>
        <p:nvPicPr>
          <p:cNvPr id="18" name="グラフィックス 17" descr="ユーザー 単色塗りつぶし">
            <a:extLst>
              <a:ext uri="{FF2B5EF4-FFF2-40B4-BE49-F238E27FC236}">
                <a16:creationId xmlns:a16="http://schemas.microsoft.com/office/drawing/2014/main" id="{66EF5FF1-95EC-AC64-C3DB-618725BED8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5815" y="2116859"/>
            <a:ext cx="1593273" cy="1593273"/>
          </a:xfrm>
          <a:prstGeom prst="rect">
            <a:avLst/>
          </a:prstGeom>
        </p:spPr>
      </p:pic>
      <p:pic>
        <p:nvPicPr>
          <p:cNvPr id="19" name="グラフィックス 18" descr="ユーザー 単色塗りつぶし">
            <a:extLst>
              <a:ext uri="{FF2B5EF4-FFF2-40B4-BE49-F238E27FC236}">
                <a16:creationId xmlns:a16="http://schemas.microsoft.com/office/drawing/2014/main" id="{7BB131C1-5CD0-8077-47FA-D4666CE274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810" y="4521474"/>
            <a:ext cx="1593273" cy="1593273"/>
          </a:xfrm>
          <a:prstGeom prst="rect">
            <a:avLst/>
          </a:prstGeom>
        </p:spPr>
      </p:pic>
      <p:pic>
        <p:nvPicPr>
          <p:cNvPr id="20" name="グラフィックス 19" descr="ユーザー 単色塗りつぶし">
            <a:extLst>
              <a:ext uri="{FF2B5EF4-FFF2-40B4-BE49-F238E27FC236}">
                <a16:creationId xmlns:a16="http://schemas.microsoft.com/office/drawing/2014/main" id="{9FFBF498-8F10-DEDF-8467-4905674D16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99824" y="4521474"/>
            <a:ext cx="1593273" cy="1593273"/>
          </a:xfrm>
          <a:prstGeom prst="rect">
            <a:avLst/>
          </a:prstGeom>
        </p:spPr>
      </p:pic>
    </p:spTree>
    <p:extLst>
      <p:ext uri="{BB962C8B-B14F-4D97-AF65-F5344CB8AC3E}">
        <p14:creationId xmlns:p14="http://schemas.microsoft.com/office/powerpoint/2010/main" val="83263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950A4D-B01E-8BEC-BDDE-85ABD7CC9EE7}"/>
              </a:ext>
            </a:extLst>
          </p:cNvPr>
          <p:cNvSpPr>
            <a:spLocks noGrp="1"/>
          </p:cNvSpPr>
          <p:nvPr>
            <p:ph type="title"/>
          </p:nvPr>
        </p:nvSpPr>
        <p:spPr/>
        <p:txBody>
          <a:bodyPr/>
          <a:lstStyle/>
          <a:p>
            <a:r>
              <a:rPr kumimoji="1" lang="ja-JP" altLang="en-US"/>
              <a:t>スケジュール</a:t>
            </a:r>
          </a:p>
        </p:txBody>
      </p:sp>
      <p:sp>
        <p:nvSpPr>
          <p:cNvPr id="4" name="日付プレースホルダー 3">
            <a:extLst>
              <a:ext uri="{FF2B5EF4-FFF2-40B4-BE49-F238E27FC236}">
                <a16:creationId xmlns:a16="http://schemas.microsoft.com/office/drawing/2014/main" id="{2775B868-335F-B0A6-0B52-31230262815D}"/>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8C20DE87-60DD-9D2B-D3C8-CB93E55AD2A3}"/>
              </a:ext>
            </a:extLst>
          </p:cNvPr>
          <p:cNvSpPr>
            <a:spLocks noGrp="1"/>
          </p:cNvSpPr>
          <p:nvPr>
            <p:ph type="sldNum" sz="quarter" idx="12"/>
          </p:nvPr>
        </p:nvSpPr>
        <p:spPr/>
        <p:txBody>
          <a:bodyPr/>
          <a:lstStyle/>
          <a:p>
            <a:fld id="{E310EA0D-2252-9045-A82C-BA460C3629D0}" type="slidenum">
              <a:rPr lang="ja-JP" altLang="en-US" smtClean="0"/>
              <a:pPr/>
              <a:t>7</a:t>
            </a:fld>
            <a:endParaRPr lang="ja-JP" altLang="en-US"/>
          </a:p>
        </p:txBody>
      </p:sp>
      <p:sp>
        <p:nvSpPr>
          <p:cNvPr id="6" name="Google Shape;56;p2">
            <a:extLst>
              <a:ext uri="{FF2B5EF4-FFF2-40B4-BE49-F238E27FC236}">
                <a16:creationId xmlns:a16="http://schemas.microsoft.com/office/drawing/2014/main" id="{9D9C6211-D324-FCDD-7502-B6EFEE9B36FB}"/>
              </a:ext>
            </a:extLst>
          </p:cNvPr>
          <p:cNvSpPr/>
          <p:nvPr/>
        </p:nvSpPr>
        <p:spPr>
          <a:xfrm>
            <a:off x="430848" y="1160463"/>
            <a:ext cx="1826821" cy="493626"/>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400" b="1">
                <a:solidFill>
                  <a:schemeClr val="lt1"/>
                </a:solidFill>
                <a:latin typeface="Century Gothic" panose="020B0502020202020204" pitchFamily="34" charset="0"/>
                <a:ea typeface="Yu Gothic" panose="020B0400000000000000" pitchFamily="34" charset="-128"/>
                <a:cs typeface="Arial"/>
                <a:sym typeface="Arial"/>
              </a:rPr>
              <a:t>初回キックオフ</a:t>
            </a:r>
            <a:endParaRPr sz="1400" b="1" u="none" strike="noStrike" cap="none" dirty="0">
              <a:solidFill>
                <a:schemeClr val="lt1"/>
              </a:solidFill>
              <a:latin typeface="Century Gothic" panose="020B0502020202020204" pitchFamily="34" charset="0"/>
              <a:ea typeface="Yu Gothic" panose="020B0400000000000000" pitchFamily="34" charset="-128"/>
              <a:cs typeface="Arial"/>
              <a:sym typeface="Arial"/>
            </a:endParaRPr>
          </a:p>
        </p:txBody>
      </p:sp>
      <p:sp>
        <p:nvSpPr>
          <p:cNvPr id="7" name="Google Shape;57;p2">
            <a:extLst>
              <a:ext uri="{FF2B5EF4-FFF2-40B4-BE49-F238E27FC236}">
                <a16:creationId xmlns:a16="http://schemas.microsoft.com/office/drawing/2014/main" id="{F9CAD1C3-E6D0-B5F9-6216-AF40CB1DCBF9}"/>
              </a:ext>
            </a:extLst>
          </p:cNvPr>
          <p:cNvSpPr/>
          <p:nvPr/>
        </p:nvSpPr>
        <p:spPr>
          <a:xfrm>
            <a:off x="430848" y="1766848"/>
            <a:ext cx="1826821" cy="1077888"/>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400" b="1">
                <a:solidFill>
                  <a:schemeClr val="lt1"/>
                </a:solidFill>
                <a:latin typeface="Century Gothic" panose="020B0502020202020204" pitchFamily="34" charset="0"/>
                <a:ea typeface="Yu Gothic" panose="020B0400000000000000" pitchFamily="34" charset="-128"/>
                <a:cs typeface="Arial"/>
                <a:sym typeface="Arial"/>
              </a:rPr>
              <a:t>サービス登録</a:t>
            </a:r>
            <a:endParaRPr sz="1400" b="1" dirty="0">
              <a:latin typeface="Century Gothic" panose="020B0502020202020204" pitchFamily="34" charset="0"/>
              <a:ea typeface="Yu Gothic" panose="020B0400000000000000" pitchFamily="34" charset="-128"/>
            </a:endParaRPr>
          </a:p>
        </p:txBody>
      </p:sp>
      <p:sp>
        <p:nvSpPr>
          <p:cNvPr id="8" name="Google Shape;58;p2">
            <a:extLst>
              <a:ext uri="{FF2B5EF4-FFF2-40B4-BE49-F238E27FC236}">
                <a16:creationId xmlns:a16="http://schemas.microsoft.com/office/drawing/2014/main" id="{5901F427-8E6E-A33C-AE5E-822B6564D540}"/>
              </a:ext>
            </a:extLst>
          </p:cNvPr>
          <p:cNvSpPr/>
          <p:nvPr/>
        </p:nvSpPr>
        <p:spPr>
          <a:xfrm>
            <a:off x="430848" y="5338788"/>
            <a:ext cx="1826821" cy="482565"/>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err="1">
                <a:solidFill>
                  <a:schemeClr val="lt1"/>
                </a:solidFill>
                <a:latin typeface="Century Gothic" panose="020B0502020202020204" pitchFamily="34" charset="0"/>
                <a:ea typeface="Yu Gothic" panose="020B0400000000000000" pitchFamily="34" charset="-128"/>
                <a:cs typeface="Arial"/>
                <a:sym typeface="Arial"/>
              </a:rPr>
              <a:t>ご利用開始</a:t>
            </a:r>
            <a:endParaRPr sz="1400" b="1" dirty="0">
              <a:latin typeface="Century Gothic" panose="020B0502020202020204" pitchFamily="34" charset="0"/>
              <a:ea typeface="Yu Gothic" panose="020B0400000000000000" pitchFamily="34" charset="-128"/>
            </a:endParaRPr>
          </a:p>
        </p:txBody>
      </p:sp>
      <p:sp>
        <p:nvSpPr>
          <p:cNvPr id="9" name="Google Shape;57;p2">
            <a:extLst>
              <a:ext uri="{FF2B5EF4-FFF2-40B4-BE49-F238E27FC236}">
                <a16:creationId xmlns:a16="http://schemas.microsoft.com/office/drawing/2014/main" id="{C637794C-16B0-339B-6C3F-D943A36DB947}"/>
              </a:ext>
            </a:extLst>
          </p:cNvPr>
          <p:cNvSpPr/>
          <p:nvPr/>
        </p:nvSpPr>
        <p:spPr>
          <a:xfrm>
            <a:off x="430848" y="2956902"/>
            <a:ext cx="1826821" cy="1078482"/>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400" b="1">
                <a:solidFill>
                  <a:schemeClr val="lt1"/>
                </a:solidFill>
                <a:latin typeface="Century Gothic" panose="020B0502020202020204" pitchFamily="34" charset="0"/>
                <a:ea typeface="Yu Gothic" panose="020B0400000000000000" pitchFamily="34" charset="-128"/>
                <a:cs typeface="Arial"/>
                <a:sym typeface="Arial"/>
              </a:rPr>
              <a:t>運用ルール策定</a:t>
            </a:r>
            <a:endParaRPr sz="1400" b="1" dirty="0">
              <a:latin typeface="Century Gothic" panose="020B0502020202020204" pitchFamily="34" charset="0"/>
              <a:ea typeface="Yu Gothic" panose="020B0400000000000000" pitchFamily="34" charset="-128"/>
            </a:endParaRPr>
          </a:p>
        </p:txBody>
      </p:sp>
      <p:sp>
        <p:nvSpPr>
          <p:cNvPr id="10" name="Google Shape;51;p2">
            <a:extLst>
              <a:ext uri="{FF2B5EF4-FFF2-40B4-BE49-F238E27FC236}">
                <a16:creationId xmlns:a16="http://schemas.microsoft.com/office/drawing/2014/main" id="{677D628A-C015-60C0-81BB-C24E5A00D151}"/>
              </a:ext>
            </a:extLst>
          </p:cNvPr>
          <p:cNvSpPr/>
          <p:nvPr/>
        </p:nvSpPr>
        <p:spPr>
          <a:xfrm>
            <a:off x="5158161" y="1160464"/>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solidFill>
                  <a:schemeClr val="dk1"/>
                </a:solidFill>
                <a:latin typeface="Century Gothic" panose="020B0502020202020204" pitchFamily="34" charset="0"/>
                <a:ea typeface="Yu Gothic" panose="020B0400000000000000" pitchFamily="34" charset="-128"/>
                <a:cs typeface="Arial"/>
                <a:sym typeface="Arial"/>
              </a:rPr>
              <a:t>施策の整理、推進体制の構築、スケジュールの決定</a:t>
            </a:r>
            <a:endParaRPr sz="1200" b="1" dirty="0">
              <a:latin typeface="Century Gothic" panose="020B0502020202020204" pitchFamily="34" charset="0"/>
              <a:ea typeface="Yu Gothic" panose="020B0400000000000000" pitchFamily="34" charset="-128"/>
            </a:endParaRPr>
          </a:p>
        </p:txBody>
      </p:sp>
      <p:sp>
        <p:nvSpPr>
          <p:cNvPr id="11" name="Google Shape;52;p2">
            <a:extLst>
              <a:ext uri="{FF2B5EF4-FFF2-40B4-BE49-F238E27FC236}">
                <a16:creationId xmlns:a16="http://schemas.microsoft.com/office/drawing/2014/main" id="{35533429-63CD-4A63-A2DC-BA9DF33B8F0C}"/>
              </a:ext>
            </a:extLst>
          </p:cNvPr>
          <p:cNvSpPr/>
          <p:nvPr/>
        </p:nvSpPr>
        <p:spPr>
          <a:xfrm>
            <a:off x="5158161" y="3541758"/>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latin typeface="Century Gothic" panose="020B0502020202020204" pitchFamily="34" charset="0"/>
                <a:ea typeface="Yu Gothic" panose="020B0400000000000000" pitchFamily="34" charset="-128"/>
              </a:rPr>
              <a:t>弊社から共有する運用マニュアルをもとに、運用ルールを策定</a:t>
            </a:r>
            <a:endParaRPr lang="ja-JP" altLang="en-US" sz="1400" b="1" dirty="0">
              <a:latin typeface="Century Gothic" panose="020B0502020202020204" pitchFamily="34" charset="0"/>
              <a:ea typeface="Yu Gothic" panose="020B0400000000000000" pitchFamily="34" charset="-128"/>
            </a:endParaRPr>
          </a:p>
        </p:txBody>
      </p:sp>
      <p:sp>
        <p:nvSpPr>
          <p:cNvPr id="12" name="Google Shape;54;p2">
            <a:extLst>
              <a:ext uri="{FF2B5EF4-FFF2-40B4-BE49-F238E27FC236}">
                <a16:creationId xmlns:a16="http://schemas.microsoft.com/office/drawing/2014/main" id="{9B53145B-1E7A-CAB3-FFA2-8DDADC4D58ED}"/>
              </a:ext>
            </a:extLst>
          </p:cNvPr>
          <p:cNvSpPr/>
          <p:nvPr/>
        </p:nvSpPr>
        <p:spPr>
          <a:xfrm>
            <a:off x="5158161" y="2351111"/>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solidFill>
                  <a:schemeClr val="dk1"/>
                </a:solidFill>
                <a:latin typeface="Century Gothic" panose="020B0502020202020204" pitchFamily="34" charset="0"/>
                <a:ea typeface="Yu Gothic" panose="020B0400000000000000" pitchFamily="34" charset="-128"/>
                <a:cs typeface="Arial"/>
                <a:sym typeface="Arial"/>
              </a:rPr>
              <a:t>フォーマットご提出次第、サービス登録・アカウント発行</a:t>
            </a:r>
            <a:endParaRPr sz="1200" b="1" dirty="0">
              <a:latin typeface="Century Gothic" panose="020B0502020202020204" pitchFamily="34" charset="0"/>
              <a:ea typeface="Yu Gothic" panose="020B0400000000000000" pitchFamily="34" charset="-128"/>
            </a:endParaRPr>
          </a:p>
        </p:txBody>
      </p:sp>
      <p:sp>
        <p:nvSpPr>
          <p:cNvPr id="13" name="Google Shape;55;p2">
            <a:extLst>
              <a:ext uri="{FF2B5EF4-FFF2-40B4-BE49-F238E27FC236}">
                <a16:creationId xmlns:a16="http://schemas.microsoft.com/office/drawing/2014/main" id="{05E865CB-8A61-4686-7FD0-A3CDAE6112F4}"/>
              </a:ext>
            </a:extLst>
          </p:cNvPr>
          <p:cNvSpPr/>
          <p:nvPr/>
        </p:nvSpPr>
        <p:spPr>
          <a:xfrm>
            <a:off x="5158161" y="1755787"/>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u="none" strike="noStrike" cap="none">
                <a:solidFill>
                  <a:schemeClr val="dk1"/>
                </a:solidFill>
                <a:latin typeface="Century Gothic" panose="020B0502020202020204" pitchFamily="34" charset="0"/>
                <a:ea typeface="Yu Gothic" panose="020B0400000000000000" pitchFamily="34" charset="-128"/>
                <a:cs typeface="Arial"/>
                <a:sym typeface="Arial"/>
              </a:rPr>
              <a:t>登録フォーマットに必要情報を記入、ご提出</a:t>
            </a:r>
            <a:endParaRPr sz="1200" b="1" dirty="0">
              <a:latin typeface="Century Gothic" panose="020B0502020202020204" pitchFamily="34" charset="0"/>
              <a:ea typeface="Yu Gothic" panose="020B0400000000000000" pitchFamily="34" charset="-128"/>
            </a:endParaRPr>
          </a:p>
        </p:txBody>
      </p:sp>
      <p:sp>
        <p:nvSpPr>
          <p:cNvPr id="14" name="Google Shape;53;p2">
            <a:extLst>
              <a:ext uri="{FF2B5EF4-FFF2-40B4-BE49-F238E27FC236}">
                <a16:creationId xmlns:a16="http://schemas.microsoft.com/office/drawing/2014/main" id="{5422861C-6648-EFE3-36FC-A3A2C66B5734}"/>
              </a:ext>
            </a:extLst>
          </p:cNvPr>
          <p:cNvSpPr/>
          <p:nvPr/>
        </p:nvSpPr>
        <p:spPr>
          <a:xfrm>
            <a:off x="5158161" y="2946434"/>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latin typeface="Century Gothic" panose="020B0502020202020204" pitchFamily="34" charset="0"/>
                <a:ea typeface="Yu Gothic" panose="020B0400000000000000" pitchFamily="34" charset="-128"/>
              </a:rPr>
              <a:t>施策を整理し、運用マニュアルを作成・共有</a:t>
            </a:r>
            <a:endParaRPr sz="1400" b="1" dirty="0">
              <a:latin typeface="Century Gothic" panose="020B0502020202020204" pitchFamily="34" charset="0"/>
              <a:ea typeface="Yu Gothic" panose="020B0400000000000000" pitchFamily="34" charset="-128"/>
            </a:endParaRPr>
          </a:p>
        </p:txBody>
      </p:sp>
      <p:sp>
        <p:nvSpPr>
          <p:cNvPr id="15" name="Google Shape;52;p2">
            <a:extLst>
              <a:ext uri="{FF2B5EF4-FFF2-40B4-BE49-F238E27FC236}">
                <a16:creationId xmlns:a16="http://schemas.microsoft.com/office/drawing/2014/main" id="{FCDD7EB0-51C4-332C-14F5-02A7DCA24A24}"/>
              </a:ext>
            </a:extLst>
          </p:cNvPr>
          <p:cNvSpPr/>
          <p:nvPr/>
        </p:nvSpPr>
        <p:spPr>
          <a:xfrm>
            <a:off x="5158161" y="4137081"/>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latin typeface="Century Gothic" panose="020B0502020202020204" pitchFamily="34" charset="0"/>
                <a:ea typeface="Yu Gothic" panose="020B0400000000000000" pitchFamily="34" charset="-128"/>
              </a:rPr>
              <a:t>社内推進体制と運用ルールを社内の関連メンバーに周知・共有</a:t>
            </a:r>
            <a:endParaRPr sz="1400" b="1" dirty="0">
              <a:latin typeface="Century Gothic" panose="020B0502020202020204" pitchFamily="34" charset="0"/>
              <a:ea typeface="Yu Gothic" panose="020B0400000000000000" pitchFamily="34" charset="-128"/>
            </a:endParaRPr>
          </a:p>
        </p:txBody>
      </p:sp>
      <p:sp>
        <p:nvSpPr>
          <p:cNvPr id="16" name="Google Shape;52;p2">
            <a:extLst>
              <a:ext uri="{FF2B5EF4-FFF2-40B4-BE49-F238E27FC236}">
                <a16:creationId xmlns:a16="http://schemas.microsoft.com/office/drawing/2014/main" id="{8218C470-73C7-9255-5763-8ADD856F55A2}"/>
              </a:ext>
            </a:extLst>
          </p:cNvPr>
          <p:cNvSpPr/>
          <p:nvPr/>
        </p:nvSpPr>
        <p:spPr>
          <a:xfrm>
            <a:off x="5158161" y="4732405"/>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latin typeface="Century Gothic" panose="020B0502020202020204" pitchFamily="34" charset="0"/>
                <a:ea typeface="Yu Gothic" panose="020B0400000000000000" pitchFamily="34" charset="-128"/>
              </a:rPr>
              <a:t>弊社から利用方法や運用方法の説明会を実施</a:t>
            </a:r>
            <a:endParaRPr sz="1400" b="1" dirty="0">
              <a:latin typeface="Century Gothic" panose="020B0502020202020204" pitchFamily="34" charset="0"/>
              <a:ea typeface="Yu Gothic" panose="020B0400000000000000" pitchFamily="34" charset="-128"/>
            </a:endParaRPr>
          </a:p>
        </p:txBody>
      </p:sp>
      <p:sp>
        <p:nvSpPr>
          <p:cNvPr id="17" name="Google Shape;52;p2">
            <a:extLst>
              <a:ext uri="{FF2B5EF4-FFF2-40B4-BE49-F238E27FC236}">
                <a16:creationId xmlns:a16="http://schemas.microsoft.com/office/drawing/2014/main" id="{B6B1FC00-0D3A-3192-776F-537319BA5B25}"/>
              </a:ext>
            </a:extLst>
          </p:cNvPr>
          <p:cNvSpPr/>
          <p:nvPr/>
        </p:nvSpPr>
        <p:spPr>
          <a:xfrm>
            <a:off x="5158161" y="5327728"/>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latin typeface="Century Gothic" panose="020B0502020202020204" pitchFamily="34" charset="0"/>
                <a:ea typeface="Yu Gothic" panose="020B0400000000000000" pitchFamily="34" charset="-128"/>
              </a:rPr>
              <a:t>ご利用開始</a:t>
            </a:r>
            <a:endParaRPr sz="1400" b="1" dirty="0">
              <a:latin typeface="Century Gothic" panose="020B0502020202020204" pitchFamily="34" charset="0"/>
              <a:ea typeface="Yu Gothic" panose="020B0400000000000000" pitchFamily="34" charset="-128"/>
            </a:endParaRPr>
          </a:p>
        </p:txBody>
      </p:sp>
      <p:sp>
        <p:nvSpPr>
          <p:cNvPr id="18" name="Google Shape;52;p2">
            <a:extLst>
              <a:ext uri="{FF2B5EF4-FFF2-40B4-BE49-F238E27FC236}">
                <a16:creationId xmlns:a16="http://schemas.microsoft.com/office/drawing/2014/main" id="{A9218370-32DC-43E1-9D2E-F6775ACEB532}"/>
              </a:ext>
            </a:extLst>
          </p:cNvPr>
          <p:cNvSpPr/>
          <p:nvPr/>
        </p:nvSpPr>
        <p:spPr>
          <a:xfrm>
            <a:off x="5158161" y="5923050"/>
            <a:ext cx="6602991" cy="493625"/>
          </a:xfrm>
          <a:prstGeom prst="roundRect">
            <a:avLst>
              <a:gd name="adj" fmla="val 0"/>
            </a:avLst>
          </a:prstGeom>
          <a:solidFill>
            <a:srgbClr val="F2F2F2"/>
          </a:solidFill>
          <a:ln>
            <a:noFill/>
          </a:ln>
        </p:spPr>
        <p:txBody>
          <a:bodyPr spcFirstLastPara="1" wrap="square" lIns="324000" tIns="45700" rIns="91425" bIns="45700" anchor="ctr" anchorCtr="0">
            <a:noAutofit/>
          </a:bodyPr>
          <a:lstStyle/>
          <a:p>
            <a:pPr marL="0" marR="0" lvl="0" indent="0" algn="l" rtl="0">
              <a:spcBef>
                <a:spcPts val="0"/>
              </a:spcBef>
              <a:spcAft>
                <a:spcPts val="0"/>
              </a:spcAft>
              <a:buNone/>
            </a:pPr>
            <a:r>
              <a:rPr lang="ja-JP" altLang="en-US" sz="1400" b="1">
                <a:latin typeface="Century Gothic" panose="020B0502020202020204" pitchFamily="34" charset="0"/>
                <a:ea typeface="Yu Gothic" panose="020B0400000000000000" pitchFamily="34" charset="-128"/>
              </a:rPr>
              <a:t>アンケートにご回答いただき、その内容とデータをもとに振り返り</a:t>
            </a:r>
            <a:r>
              <a:rPr lang="en-US" altLang="ja-JP" sz="1400" b="1" dirty="0">
                <a:latin typeface="Century Gothic" panose="020B0502020202020204" pitchFamily="34" charset="0"/>
                <a:ea typeface="Yu Gothic" panose="020B0400000000000000" pitchFamily="34" charset="-128"/>
              </a:rPr>
              <a:t>MTG</a:t>
            </a:r>
            <a:endParaRPr sz="1400" b="1" dirty="0">
              <a:latin typeface="Century Gothic" panose="020B0502020202020204" pitchFamily="34" charset="0"/>
              <a:ea typeface="Yu Gothic" panose="020B0400000000000000" pitchFamily="34" charset="-128"/>
            </a:endParaRPr>
          </a:p>
        </p:txBody>
      </p:sp>
      <p:sp>
        <p:nvSpPr>
          <p:cNvPr id="19" name="Google Shape;57;p2">
            <a:extLst>
              <a:ext uri="{FF2B5EF4-FFF2-40B4-BE49-F238E27FC236}">
                <a16:creationId xmlns:a16="http://schemas.microsoft.com/office/drawing/2014/main" id="{F7EE0BEF-006F-7A76-9B91-26CC81F543CA}"/>
              </a:ext>
            </a:extLst>
          </p:cNvPr>
          <p:cNvSpPr/>
          <p:nvPr/>
        </p:nvSpPr>
        <p:spPr>
          <a:xfrm>
            <a:off x="430848" y="4147548"/>
            <a:ext cx="1826821" cy="493625"/>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400" b="1">
                <a:solidFill>
                  <a:schemeClr val="lt1"/>
                </a:solidFill>
                <a:latin typeface="Century Gothic" panose="020B0502020202020204" pitchFamily="34" charset="0"/>
                <a:ea typeface="Yu Gothic" panose="020B0400000000000000" pitchFamily="34" charset="-128"/>
                <a:cs typeface="Arial"/>
                <a:sym typeface="Arial"/>
              </a:rPr>
              <a:t>社内体制構築</a:t>
            </a:r>
            <a:endParaRPr sz="1400" b="1" dirty="0">
              <a:latin typeface="Century Gothic" panose="020B0502020202020204" pitchFamily="34" charset="0"/>
              <a:ea typeface="Yu Gothic" panose="020B0400000000000000" pitchFamily="34" charset="-128"/>
            </a:endParaRPr>
          </a:p>
        </p:txBody>
      </p:sp>
      <p:sp>
        <p:nvSpPr>
          <p:cNvPr id="20" name="Google Shape;57;p2">
            <a:extLst>
              <a:ext uri="{FF2B5EF4-FFF2-40B4-BE49-F238E27FC236}">
                <a16:creationId xmlns:a16="http://schemas.microsoft.com/office/drawing/2014/main" id="{BA296AE4-C704-F902-84E4-23C7BD7FDD02}"/>
              </a:ext>
            </a:extLst>
          </p:cNvPr>
          <p:cNvSpPr/>
          <p:nvPr/>
        </p:nvSpPr>
        <p:spPr>
          <a:xfrm>
            <a:off x="430848" y="4753338"/>
            <a:ext cx="1826821" cy="493625"/>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600" b="1">
                <a:solidFill>
                  <a:schemeClr val="lt1"/>
                </a:solidFill>
                <a:latin typeface="Century Gothic" panose="020B0502020202020204" pitchFamily="34" charset="0"/>
                <a:ea typeface="Yu Gothic" panose="020B0400000000000000" pitchFamily="34" charset="-128"/>
                <a:cs typeface="Arial"/>
                <a:sym typeface="Arial"/>
              </a:rPr>
              <a:t>説明会</a:t>
            </a:r>
            <a:endParaRPr sz="1600" b="1" dirty="0">
              <a:latin typeface="Century Gothic" panose="020B0502020202020204" pitchFamily="34" charset="0"/>
              <a:ea typeface="Yu Gothic" panose="020B0400000000000000" pitchFamily="34" charset="-128"/>
            </a:endParaRPr>
          </a:p>
        </p:txBody>
      </p:sp>
      <p:sp>
        <p:nvSpPr>
          <p:cNvPr id="21" name="Google Shape;51;p2">
            <a:extLst>
              <a:ext uri="{FF2B5EF4-FFF2-40B4-BE49-F238E27FC236}">
                <a16:creationId xmlns:a16="http://schemas.microsoft.com/office/drawing/2014/main" id="{B64A0129-80EF-2581-893A-3024292389E5}"/>
              </a:ext>
            </a:extLst>
          </p:cNvPr>
          <p:cNvSpPr/>
          <p:nvPr/>
        </p:nvSpPr>
        <p:spPr>
          <a:xfrm>
            <a:off x="2369241" y="1160464"/>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本日</a:t>
            </a:r>
            <a:r>
              <a:rPr lang="en-US" altLang="ja-JP" sz="1200" b="1" dirty="0">
                <a:solidFill>
                  <a:schemeClr val="dk1"/>
                </a:solidFill>
                <a:latin typeface="Century Gothic" panose="020B0502020202020204" pitchFamily="34" charset="0"/>
                <a:ea typeface="Yu Gothic" panose="020B0400000000000000" pitchFamily="34" charset="-128"/>
                <a:cs typeface="Arial"/>
              </a:rPr>
              <a:t>】</a:t>
            </a:r>
            <a:endParaRPr lang="ja-JP" altLang="en-US" sz="1200" b="1" dirty="0">
              <a:solidFill>
                <a:schemeClr val="dk1"/>
              </a:solidFill>
              <a:latin typeface="Century Gothic" panose="020B0502020202020204" pitchFamily="34" charset="0"/>
              <a:ea typeface="Yu Gothic" panose="020B0400000000000000" pitchFamily="34" charset="-128"/>
              <a:cs typeface="Arial"/>
            </a:endParaRPr>
          </a:p>
        </p:txBody>
      </p:sp>
      <p:sp>
        <p:nvSpPr>
          <p:cNvPr id="22" name="Google Shape;52;p2">
            <a:extLst>
              <a:ext uri="{FF2B5EF4-FFF2-40B4-BE49-F238E27FC236}">
                <a16:creationId xmlns:a16="http://schemas.microsoft.com/office/drawing/2014/main" id="{8F9573A7-7746-C33A-4D00-68AFC7974936}"/>
              </a:ext>
            </a:extLst>
          </p:cNvPr>
          <p:cNvSpPr/>
          <p:nvPr/>
        </p:nvSpPr>
        <p:spPr>
          <a:xfrm>
            <a:off x="2369241" y="3541758"/>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p>
        </p:txBody>
      </p:sp>
      <p:sp>
        <p:nvSpPr>
          <p:cNvPr id="23" name="Google Shape;54;p2">
            <a:extLst>
              <a:ext uri="{FF2B5EF4-FFF2-40B4-BE49-F238E27FC236}">
                <a16:creationId xmlns:a16="http://schemas.microsoft.com/office/drawing/2014/main" id="{DF472321-CF7F-8DDC-EE58-944AD063E61F}"/>
              </a:ext>
            </a:extLst>
          </p:cNvPr>
          <p:cNvSpPr/>
          <p:nvPr/>
        </p:nvSpPr>
        <p:spPr>
          <a:xfrm>
            <a:off x="2369241" y="2351111"/>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24" name="Google Shape;55;p2">
            <a:extLst>
              <a:ext uri="{FF2B5EF4-FFF2-40B4-BE49-F238E27FC236}">
                <a16:creationId xmlns:a16="http://schemas.microsoft.com/office/drawing/2014/main" id="{BF83E629-59E5-B9C0-79A9-DE816D28B2E7}"/>
              </a:ext>
            </a:extLst>
          </p:cNvPr>
          <p:cNvSpPr/>
          <p:nvPr/>
        </p:nvSpPr>
        <p:spPr>
          <a:xfrm>
            <a:off x="2369241" y="1755787"/>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25" name="Google Shape;53;p2">
            <a:extLst>
              <a:ext uri="{FF2B5EF4-FFF2-40B4-BE49-F238E27FC236}">
                <a16:creationId xmlns:a16="http://schemas.microsoft.com/office/drawing/2014/main" id="{FD4734E3-E23C-CF73-E97B-3A2154560B00}"/>
              </a:ext>
            </a:extLst>
          </p:cNvPr>
          <p:cNvSpPr/>
          <p:nvPr/>
        </p:nvSpPr>
        <p:spPr>
          <a:xfrm>
            <a:off x="2369241" y="2946434"/>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p>
        </p:txBody>
      </p:sp>
      <p:sp>
        <p:nvSpPr>
          <p:cNvPr id="26" name="Google Shape;52;p2">
            <a:extLst>
              <a:ext uri="{FF2B5EF4-FFF2-40B4-BE49-F238E27FC236}">
                <a16:creationId xmlns:a16="http://schemas.microsoft.com/office/drawing/2014/main" id="{14B88BB0-589D-197E-9528-896504EA338F}"/>
              </a:ext>
            </a:extLst>
          </p:cNvPr>
          <p:cNvSpPr/>
          <p:nvPr/>
        </p:nvSpPr>
        <p:spPr>
          <a:xfrm>
            <a:off x="2369241" y="4137081"/>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p>
        </p:txBody>
      </p:sp>
      <p:sp>
        <p:nvSpPr>
          <p:cNvPr id="27" name="Google Shape;52;p2">
            <a:extLst>
              <a:ext uri="{FF2B5EF4-FFF2-40B4-BE49-F238E27FC236}">
                <a16:creationId xmlns:a16="http://schemas.microsoft.com/office/drawing/2014/main" id="{FFCACC7A-6020-3C53-B467-5A569003CE9C}"/>
              </a:ext>
            </a:extLst>
          </p:cNvPr>
          <p:cNvSpPr/>
          <p:nvPr/>
        </p:nvSpPr>
        <p:spPr>
          <a:xfrm>
            <a:off x="2369241" y="4732405"/>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p>
        </p:txBody>
      </p:sp>
      <p:sp>
        <p:nvSpPr>
          <p:cNvPr id="28" name="Google Shape;52;p2">
            <a:extLst>
              <a:ext uri="{FF2B5EF4-FFF2-40B4-BE49-F238E27FC236}">
                <a16:creationId xmlns:a16="http://schemas.microsoft.com/office/drawing/2014/main" id="{3F8B5ADD-F37C-2C9D-C4EC-C1DA66A65E08}"/>
              </a:ext>
            </a:extLst>
          </p:cNvPr>
          <p:cNvSpPr/>
          <p:nvPr/>
        </p:nvSpPr>
        <p:spPr>
          <a:xfrm>
            <a:off x="2369241" y="5327728"/>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altLang="ja-JP" sz="1200" b="1">
                <a:solidFill>
                  <a:schemeClr val="dk1"/>
                </a:solidFill>
                <a:latin typeface="Century Gothic" panose="020B0502020202020204" pitchFamily="34" charset="0"/>
                <a:ea typeface="Yu Gothic" panose="020B0400000000000000" pitchFamily="34" charset="-128"/>
                <a:cs typeface="Arial"/>
              </a:rPr>
              <a:t>【</a:t>
            </a:r>
            <a:r>
              <a:rPr lang="ja-JP" altLang="en-US" sz="1200" b="1">
                <a:solidFill>
                  <a:schemeClr val="dk1"/>
                </a:solidFill>
                <a:latin typeface="Century Gothic" panose="020B0502020202020204" pitchFamily="34" charset="0"/>
                <a:ea typeface="Yu Gothic" panose="020B0400000000000000" pitchFamily="34" charset="-128"/>
                <a:cs typeface="Arial"/>
              </a:rPr>
              <a:t>　　　</a:t>
            </a:r>
            <a:r>
              <a:rPr lang="en-US" altLang="ja-JP" sz="1200" b="1" dirty="0">
                <a:solidFill>
                  <a:schemeClr val="dk1"/>
                </a:solidFill>
                <a:latin typeface="Century Gothic" panose="020B0502020202020204" pitchFamily="34" charset="0"/>
                <a:ea typeface="Yu Gothic" panose="020B0400000000000000" pitchFamily="34" charset="-128"/>
                <a:cs typeface="Arial"/>
              </a:rPr>
              <a:t>】</a:t>
            </a:r>
          </a:p>
        </p:txBody>
      </p:sp>
      <p:sp>
        <p:nvSpPr>
          <p:cNvPr id="29" name="Google Shape;52;p2">
            <a:extLst>
              <a:ext uri="{FF2B5EF4-FFF2-40B4-BE49-F238E27FC236}">
                <a16:creationId xmlns:a16="http://schemas.microsoft.com/office/drawing/2014/main" id="{3E791697-C3F4-240A-CF83-B0F3088356D5}"/>
              </a:ext>
            </a:extLst>
          </p:cNvPr>
          <p:cNvSpPr/>
          <p:nvPr/>
        </p:nvSpPr>
        <p:spPr>
          <a:xfrm>
            <a:off x="2369241" y="5923050"/>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en-US" sz="1200" b="1" dirty="0">
                <a:solidFill>
                  <a:schemeClr val="dk1"/>
                </a:solidFill>
                <a:latin typeface="Century Gothic" panose="020B0502020202020204" pitchFamily="34" charset="0"/>
                <a:ea typeface="Yu Gothic" panose="020B0400000000000000" pitchFamily="34" charset="-128"/>
                <a:cs typeface="Arial"/>
              </a:rPr>
              <a:t>【3,6ヶ月後】</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33" name="Google Shape;51;p2">
            <a:extLst>
              <a:ext uri="{FF2B5EF4-FFF2-40B4-BE49-F238E27FC236}">
                <a16:creationId xmlns:a16="http://schemas.microsoft.com/office/drawing/2014/main" id="{7C616F94-56A6-EA34-AE3A-29E4A78DBF8D}"/>
              </a:ext>
            </a:extLst>
          </p:cNvPr>
          <p:cNvSpPr/>
          <p:nvPr/>
        </p:nvSpPr>
        <p:spPr>
          <a:xfrm>
            <a:off x="3763701" y="1160464"/>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marL="0" marR="0" lvl="0" indent="0" algn="ctr" rtl="0">
              <a:spcBef>
                <a:spcPts val="0"/>
              </a:spcBef>
              <a:spcAft>
                <a:spcPts val="0"/>
              </a:spcAft>
              <a:buNone/>
            </a:pPr>
            <a:r>
              <a:rPr lang="ja-JP" altLang="en-US" sz="1200" b="1">
                <a:solidFill>
                  <a:schemeClr val="dk1"/>
                </a:solidFill>
                <a:latin typeface="Century Gothic" panose="020B0502020202020204" pitchFamily="34" charset="0"/>
                <a:ea typeface="Yu Gothic" panose="020B0400000000000000" pitchFamily="34" charset="-128"/>
                <a:cs typeface="Arial"/>
                <a:sym typeface="Arial"/>
              </a:rPr>
              <a:t>両社</a:t>
            </a:r>
            <a:endParaRPr sz="1100" b="1" dirty="0">
              <a:latin typeface="Century Gothic" panose="020B0502020202020204" pitchFamily="34" charset="0"/>
              <a:ea typeface="Yu Gothic" panose="020B0400000000000000" pitchFamily="34" charset="-128"/>
            </a:endParaRPr>
          </a:p>
        </p:txBody>
      </p:sp>
      <p:sp>
        <p:nvSpPr>
          <p:cNvPr id="34" name="Google Shape;52;p2">
            <a:extLst>
              <a:ext uri="{FF2B5EF4-FFF2-40B4-BE49-F238E27FC236}">
                <a16:creationId xmlns:a16="http://schemas.microsoft.com/office/drawing/2014/main" id="{CD612FA1-7DD9-46B1-41AA-B58E2DB90E5C}"/>
              </a:ext>
            </a:extLst>
          </p:cNvPr>
          <p:cNvSpPr/>
          <p:nvPr/>
        </p:nvSpPr>
        <p:spPr>
          <a:xfrm>
            <a:off x="3763701" y="3541758"/>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rPr>
              <a:t>お客様</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35" name="Google Shape;54;p2">
            <a:extLst>
              <a:ext uri="{FF2B5EF4-FFF2-40B4-BE49-F238E27FC236}">
                <a16:creationId xmlns:a16="http://schemas.microsoft.com/office/drawing/2014/main" id="{A7BB0690-BE54-F74D-8DC3-B540CF9DE110}"/>
              </a:ext>
            </a:extLst>
          </p:cNvPr>
          <p:cNvSpPr/>
          <p:nvPr/>
        </p:nvSpPr>
        <p:spPr>
          <a:xfrm>
            <a:off x="3763701" y="2351111"/>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sym typeface="Arial"/>
              </a:rPr>
              <a:t>弊社</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36" name="Google Shape;55;p2">
            <a:extLst>
              <a:ext uri="{FF2B5EF4-FFF2-40B4-BE49-F238E27FC236}">
                <a16:creationId xmlns:a16="http://schemas.microsoft.com/office/drawing/2014/main" id="{348EDBA5-EE61-7F59-3368-7DEDB79D777F}"/>
              </a:ext>
            </a:extLst>
          </p:cNvPr>
          <p:cNvSpPr/>
          <p:nvPr/>
        </p:nvSpPr>
        <p:spPr>
          <a:xfrm>
            <a:off x="3763701" y="1755787"/>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sym typeface="Arial"/>
              </a:rPr>
              <a:t>お客様</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37" name="Google Shape;53;p2">
            <a:extLst>
              <a:ext uri="{FF2B5EF4-FFF2-40B4-BE49-F238E27FC236}">
                <a16:creationId xmlns:a16="http://schemas.microsoft.com/office/drawing/2014/main" id="{B163C01E-FE57-F44E-D6FA-E5C73FC4B245}"/>
              </a:ext>
            </a:extLst>
          </p:cNvPr>
          <p:cNvSpPr/>
          <p:nvPr/>
        </p:nvSpPr>
        <p:spPr>
          <a:xfrm>
            <a:off x="3763701" y="2946434"/>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sym typeface="Arial"/>
              </a:rPr>
              <a:t>弊社</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38" name="Google Shape;52;p2">
            <a:extLst>
              <a:ext uri="{FF2B5EF4-FFF2-40B4-BE49-F238E27FC236}">
                <a16:creationId xmlns:a16="http://schemas.microsoft.com/office/drawing/2014/main" id="{0388CAF7-4402-6060-96AB-3CC27586648A}"/>
              </a:ext>
            </a:extLst>
          </p:cNvPr>
          <p:cNvSpPr/>
          <p:nvPr/>
        </p:nvSpPr>
        <p:spPr>
          <a:xfrm>
            <a:off x="3763701" y="4137081"/>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rPr>
              <a:t>お客様</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39" name="Google Shape;52;p2">
            <a:extLst>
              <a:ext uri="{FF2B5EF4-FFF2-40B4-BE49-F238E27FC236}">
                <a16:creationId xmlns:a16="http://schemas.microsoft.com/office/drawing/2014/main" id="{5B1ABA69-33F4-1329-B1D4-32413247DD16}"/>
              </a:ext>
            </a:extLst>
          </p:cNvPr>
          <p:cNvSpPr/>
          <p:nvPr/>
        </p:nvSpPr>
        <p:spPr>
          <a:xfrm>
            <a:off x="3763701" y="4732405"/>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rPr>
              <a:t>弊社</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40" name="Google Shape;52;p2">
            <a:extLst>
              <a:ext uri="{FF2B5EF4-FFF2-40B4-BE49-F238E27FC236}">
                <a16:creationId xmlns:a16="http://schemas.microsoft.com/office/drawing/2014/main" id="{25820B6C-C4C3-B251-C2DC-CE8376869E99}"/>
              </a:ext>
            </a:extLst>
          </p:cNvPr>
          <p:cNvSpPr/>
          <p:nvPr/>
        </p:nvSpPr>
        <p:spPr>
          <a:xfrm>
            <a:off x="3763701" y="5327728"/>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rPr>
              <a:t>お客様</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41" name="Google Shape;52;p2">
            <a:extLst>
              <a:ext uri="{FF2B5EF4-FFF2-40B4-BE49-F238E27FC236}">
                <a16:creationId xmlns:a16="http://schemas.microsoft.com/office/drawing/2014/main" id="{A345B8FB-456B-EAF5-F137-4CA98E8B9940}"/>
              </a:ext>
            </a:extLst>
          </p:cNvPr>
          <p:cNvSpPr/>
          <p:nvPr/>
        </p:nvSpPr>
        <p:spPr>
          <a:xfrm>
            <a:off x="3763701" y="5923050"/>
            <a:ext cx="1288359" cy="493625"/>
          </a:xfrm>
          <a:prstGeom prst="roundRect">
            <a:avLst>
              <a:gd name="adj" fmla="val 0"/>
            </a:avLst>
          </a:prstGeom>
          <a:solidFill>
            <a:srgbClr val="F2F2F2"/>
          </a:solidFill>
          <a:ln>
            <a:noFill/>
          </a:ln>
        </p:spPr>
        <p:txBody>
          <a:bodyPr spcFirstLastPara="1" wrap="square" lIns="90000" tIns="45700" rIns="91425" bIns="45700" anchor="ctr" anchorCtr="0">
            <a:noAutofit/>
          </a:bodyPr>
          <a:lstStyle/>
          <a:p>
            <a:pPr algn="ctr"/>
            <a:r>
              <a:rPr lang="ja-JP" altLang="en-US" sz="1200" b="1">
                <a:solidFill>
                  <a:schemeClr val="dk1"/>
                </a:solidFill>
                <a:latin typeface="Century Gothic" panose="020B0502020202020204" pitchFamily="34" charset="0"/>
                <a:ea typeface="Yu Gothic" panose="020B0400000000000000" pitchFamily="34" charset="-128"/>
                <a:cs typeface="Arial"/>
              </a:rPr>
              <a:t>両社</a:t>
            </a:r>
            <a:endParaRPr sz="1200" b="1" dirty="0">
              <a:solidFill>
                <a:schemeClr val="dk1"/>
              </a:solidFill>
              <a:latin typeface="Century Gothic" panose="020B0502020202020204" pitchFamily="34" charset="0"/>
              <a:ea typeface="Yu Gothic" panose="020B0400000000000000" pitchFamily="34" charset="-128"/>
              <a:cs typeface="Arial"/>
            </a:endParaRPr>
          </a:p>
        </p:txBody>
      </p:sp>
      <p:sp>
        <p:nvSpPr>
          <p:cNvPr id="43" name="Google Shape;58;p2">
            <a:extLst>
              <a:ext uri="{FF2B5EF4-FFF2-40B4-BE49-F238E27FC236}">
                <a16:creationId xmlns:a16="http://schemas.microsoft.com/office/drawing/2014/main" id="{BB3624FE-1703-73A6-FD56-D0D5762172D2}"/>
              </a:ext>
            </a:extLst>
          </p:cNvPr>
          <p:cNvSpPr/>
          <p:nvPr/>
        </p:nvSpPr>
        <p:spPr>
          <a:xfrm>
            <a:off x="430848" y="5933148"/>
            <a:ext cx="1826821" cy="482565"/>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err="1">
                <a:solidFill>
                  <a:schemeClr val="lt1"/>
                </a:solidFill>
                <a:latin typeface="Century Gothic" panose="020B0502020202020204" pitchFamily="34" charset="0"/>
                <a:ea typeface="Yu Gothic" panose="020B0400000000000000" pitchFamily="34" charset="-128"/>
                <a:cs typeface="Arial"/>
                <a:sym typeface="Arial"/>
              </a:rPr>
              <a:t>振り返りMTG</a:t>
            </a:r>
            <a:endParaRPr sz="1400" b="1" dirty="0">
              <a:latin typeface="Century Gothic" panose="020B0502020202020204" pitchFamily="34" charset="0"/>
              <a:ea typeface="Yu Gothic" panose="020B0400000000000000" pitchFamily="34" charset="-128"/>
            </a:endParaRPr>
          </a:p>
        </p:txBody>
      </p:sp>
    </p:spTree>
    <p:extLst>
      <p:ext uri="{BB962C8B-B14F-4D97-AF65-F5344CB8AC3E}">
        <p14:creationId xmlns:p14="http://schemas.microsoft.com/office/powerpoint/2010/main" val="46408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4357EF-CC70-7DD6-85C5-997078342115}"/>
              </a:ext>
            </a:extLst>
          </p:cNvPr>
          <p:cNvSpPr>
            <a:spLocks noGrp="1"/>
          </p:cNvSpPr>
          <p:nvPr>
            <p:ph type="title"/>
          </p:nvPr>
        </p:nvSpPr>
        <p:spPr/>
        <p:txBody>
          <a:bodyPr/>
          <a:lstStyle/>
          <a:p>
            <a:r>
              <a:rPr kumimoji="1" lang="ja-JP" altLang="en-US"/>
              <a:t>本ミーティングの目的（再確認）</a:t>
            </a:r>
          </a:p>
        </p:txBody>
      </p:sp>
      <p:sp>
        <p:nvSpPr>
          <p:cNvPr id="4" name="日付プレースホルダー 3">
            <a:extLst>
              <a:ext uri="{FF2B5EF4-FFF2-40B4-BE49-F238E27FC236}">
                <a16:creationId xmlns:a16="http://schemas.microsoft.com/office/drawing/2014/main" id="{8557ACCE-CDBA-7D20-43DB-977D82473768}"/>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973CE8A6-9405-0A93-BD2D-24F948920EC3}"/>
              </a:ext>
            </a:extLst>
          </p:cNvPr>
          <p:cNvSpPr>
            <a:spLocks noGrp="1"/>
          </p:cNvSpPr>
          <p:nvPr>
            <p:ph type="sldNum" sz="quarter" idx="12"/>
          </p:nvPr>
        </p:nvSpPr>
        <p:spPr/>
        <p:txBody>
          <a:bodyPr/>
          <a:lstStyle/>
          <a:p>
            <a:fld id="{E310EA0D-2252-9045-A82C-BA460C3629D0}" type="slidenum">
              <a:rPr lang="ja-JP" altLang="en-US" smtClean="0"/>
              <a:pPr/>
              <a:t>8</a:t>
            </a:fld>
            <a:endParaRPr lang="ja-JP" altLang="en-US"/>
          </a:p>
        </p:txBody>
      </p:sp>
      <p:sp>
        <p:nvSpPr>
          <p:cNvPr id="6" name="右矢印 5">
            <a:extLst>
              <a:ext uri="{FF2B5EF4-FFF2-40B4-BE49-F238E27FC236}">
                <a16:creationId xmlns:a16="http://schemas.microsoft.com/office/drawing/2014/main" id="{D6C125D3-1F31-1AB2-2EFD-5D2CD70D40CC}"/>
              </a:ext>
            </a:extLst>
          </p:cNvPr>
          <p:cNvSpPr/>
          <p:nvPr/>
        </p:nvSpPr>
        <p:spPr>
          <a:xfrm>
            <a:off x="3862552" y="3444117"/>
            <a:ext cx="4351282" cy="433552"/>
          </a:xfrm>
          <a:prstGeom prst="rightArrow">
            <a:avLst>
              <a:gd name="adj1" fmla="val 41025"/>
              <a:gd name="adj2" fmla="val 6196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a:extLst>
              <a:ext uri="{FF2B5EF4-FFF2-40B4-BE49-F238E27FC236}">
                <a16:creationId xmlns:a16="http://schemas.microsoft.com/office/drawing/2014/main" id="{9F27D50E-6AC2-E17A-3681-B89AFC4EDEA1}"/>
              </a:ext>
            </a:extLst>
          </p:cNvPr>
          <p:cNvSpPr/>
          <p:nvPr/>
        </p:nvSpPr>
        <p:spPr>
          <a:xfrm>
            <a:off x="4588489" y="2517213"/>
            <a:ext cx="3015022" cy="22873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spcBef>
                <a:spcPts val="300"/>
              </a:spcBef>
            </a:pPr>
            <a:r>
              <a:rPr lang="ja-JP" altLang="en-US" b="1">
                <a:solidFill>
                  <a:schemeClr val="accent2"/>
                </a:solidFill>
                <a:latin typeface="FUTURA MEDIUM" panose="020B0602020204020303" pitchFamily="34" charset="-79"/>
                <a:ea typeface="Yu Gothic" panose="020B0400000000000000" pitchFamily="34" charset="-128"/>
                <a:cs typeface="FUTURA MEDIUM" panose="020B0602020204020303" pitchFamily="34" charset="-79"/>
              </a:rPr>
              <a:t>推進体制の構築</a:t>
            </a:r>
          </a:p>
        </p:txBody>
      </p:sp>
      <p:sp>
        <p:nvSpPr>
          <p:cNvPr id="8" name="角丸四角形 7">
            <a:extLst>
              <a:ext uri="{FF2B5EF4-FFF2-40B4-BE49-F238E27FC236}">
                <a16:creationId xmlns:a16="http://schemas.microsoft.com/office/drawing/2014/main" id="{04EB3E0F-2C07-8156-75A5-B431C0721ADA}"/>
              </a:ext>
            </a:extLst>
          </p:cNvPr>
          <p:cNvSpPr/>
          <p:nvPr/>
        </p:nvSpPr>
        <p:spPr>
          <a:xfrm>
            <a:off x="842963" y="2517213"/>
            <a:ext cx="3015022" cy="22873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spcBef>
                <a:spcPts val="300"/>
              </a:spcBef>
            </a:pPr>
            <a:r>
              <a:rPr lang="ja-JP" altLang="en-US" b="1">
                <a:solidFill>
                  <a:schemeClr val="accent2"/>
                </a:solidFill>
                <a:latin typeface="FUTURA MEDIUM" panose="020B0602020204020303" pitchFamily="34" charset="-79"/>
                <a:ea typeface="Yu Gothic" panose="020B0400000000000000" pitchFamily="34" charset="-128"/>
                <a:cs typeface="FUTURA MEDIUM" panose="020B0602020204020303" pitchFamily="34" charset="-79"/>
              </a:rPr>
              <a:t>導入目的と施策の整理</a:t>
            </a:r>
          </a:p>
        </p:txBody>
      </p:sp>
      <p:sp>
        <p:nvSpPr>
          <p:cNvPr id="9" name="角丸四角形 8">
            <a:extLst>
              <a:ext uri="{FF2B5EF4-FFF2-40B4-BE49-F238E27FC236}">
                <a16:creationId xmlns:a16="http://schemas.microsoft.com/office/drawing/2014/main" id="{2ED91C9C-73AB-E2E3-6AF1-AADAADAD41DE}"/>
              </a:ext>
            </a:extLst>
          </p:cNvPr>
          <p:cNvSpPr/>
          <p:nvPr/>
        </p:nvSpPr>
        <p:spPr>
          <a:xfrm>
            <a:off x="8334015" y="2517213"/>
            <a:ext cx="3015022" cy="228736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spcBef>
                <a:spcPts val="300"/>
              </a:spcBef>
            </a:pPr>
            <a:r>
              <a:rPr lang="ja-JP" altLang="en-US" b="1">
                <a:solidFill>
                  <a:schemeClr val="accent2"/>
                </a:solidFill>
                <a:latin typeface="FUTURA MEDIUM" panose="020B0602020204020303" pitchFamily="34" charset="-79"/>
                <a:ea typeface="Yu Gothic" panose="020B0400000000000000" pitchFamily="34" charset="-128"/>
                <a:cs typeface="FUTURA MEDIUM" panose="020B0602020204020303" pitchFamily="34" charset="-79"/>
              </a:rPr>
              <a:t>スケジュールの確認</a:t>
            </a:r>
            <a:endParaRPr lang="en-US" altLang="ja-JP" b="1" dirty="0">
              <a:solidFill>
                <a:schemeClr val="accent2"/>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11" name="グラフィックス 10" descr="グループでのブレーンストーミング 単色塗りつぶし">
            <a:extLst>
              <a:ext uri="{FF2B5EF4-FFF2-40B4-BE49-F238E27FC236}">
                <a16:creationId xmlns:a16="http://schemas.microsoft.com/office/drawing/2014/main" id="{4230CBFC-EBF1-EEC8-4471-9D00E4FB90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7467" y="2761668"/>
            <a:ext cx="1217066" cy="1217066"/>
          </a:xfrm>
          <a:prstGeom prst="rect">
            <a:avLst/>
          </a:prstGeom>
        </p:spPr>
      </p:pic>
      <p:pic>
        <p:nvPicPr>
          <p:cNvPr id="12" name="グラフィックス 11" descr="右脳 単色塗りつぶし">
            <a:extLst>
              <a:ext uri="{FF2B5EF4-FFF2-40B4-BE49-F238E27FC236}">
                <a16:creationId xmlns:a16="http://schemas.microsoft.com/office/drawing/2014/main" id="{879A3BA9-042A-4234-5091-EACFA0C8F0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7262" y="2816989"/>
            <a:ext cx="1106424" cy="1106424"/>
          </a:xfrm>
          <a:prstGeom prst="rect">
            <a:avLst/>
          </a:prstGeom>
        </p:spPr>
      </p:pic>
      <p:sp>
        <p:nvSpPr>
          <p:cNvPr id="13" name="角丸四角形 12">
            <a:extLst>
              <a:ext uri="{FF2B5EF4-FFF2-40B4-BE49-F238E27FC236}">
                <a16:creationId xmlns:a16="http://schemas.microsoft.com/office/drawing/2014/main" id="{0B4D1B2B-C9B3-E87E-1B34-AFC17E729742}"/>
              </a:ext>
            </a:extLst>
          </p:cNvPr>
          <p:cNvSpPr/>
          <p:nvPr/>
        </p:nvSpPr>
        <p:spPr>
          <a:xfrm>
            <a:off x="842963" y="5323267"/>
            <a:ext cx="3015022" cy="816421"/>
          </a:xfrm>
          <a:prstGeom prst="roundRect">
            <a:avLst>
              <a:gd name="adj" fmla="val 7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導入目的を再確認し、目的を達成するための施策を整理します。</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4" name="角丸四角形 13">
            <a:extLst>
              <a:ext uri="{FF2B5EF4-FFF2-40B4-BE49-F238E27FC236}">
                <a16:creationId xmlns:a16="http://schemas.microsoft.com/office/drawing/2014/main" id="{D2250FD1-60BC-5EC2-30B7-FB563CC5EE39}"/>
              </a:ext>
            </a:extLst>
          </p:cNvPr>
          <p:cNvSpPr/>
          <p:nvPr/>
        </p:nvSpPr>
        <p:spPr>
          <a:xfrm>
            <a:off x="4588489" y="5323267"/>
            <a:ext cx="3015022" cy="816421"/>
          </a:xfrm>
          <a:prstGeom prst="roundRect">
            <a:avLst>
              <a:gd name="adj" fmla="val 700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だれにどんな役割・責任があるのかを明文化します。</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5" name="フリーフォーム 14">
            <a:extLst>
              <a:ext uri="{FF2B5EF4-FFF2-40B4-BE49-F238E27FC236}">
                <a16:creationId xmlns:a16="http://schemas.microsoft.com/office/drawing/2014/main" id="{2DE45F58-BE95-E3F3-868B-777FC0E31CD1}"/>
              </a:ext>
            </a:extLst>
          </p:cNvPr>
          <p:cNvSpPr/>
          <p:nvPr/>
        </p:nvSpPr>
        <p:spPr>
          <a:xfrm>
            <a:off x="8334015" y="5144389"/>
            <a:ext cx="3015022" cy="995299"/>
          </a:xfrm>
          <a:custGeom>
            <a:avLst/>
            <a:gdLst>
              <a:gd name="connsiteX0" fmla="*/ 1507511 w 3015022"/>
              <a:gd name="connsiteY0" fmla="*/ 0 h 995299"/>
              <a:gd name="connsiteX1" fmla="*/ 1623886 w 3015022"/>
              <a:gd name="connsiteY1" fmla="*/ 178878 h 995299"/>
              <a:gd name="connsiteX2" fmla="*/ 2975458 w 3015022"/>
              <a:gd name="connsiteY2" fmla="*/ 178878 h 995299"/>
              <a:gd name="connsiteX3" fmla="*/ 3015022 w 3015022"/>
              <a:gd name="connsiteY3" fmla="*/ 218442 h 995299"/>
              <a:gd name="connsiteX4" fmla="*/ 3015022 w 3015022"/>
              <a:gd name="connsiteY4" fmla="*/ 955735 h 995299"/>
              <a:gd name="connsiteX5" fmla="*/ 2975458 w 3015022"/>
              <a:gd name="connsiteY5" fmla="*/ 995299 h 995299"/>
              <a:gd name="connsiteX6" fmla="*/ 39564 w 3015022"/>
              <a:gd name="connsiteY6" fmla="*/ 995299 h 995299"/>
              <a:gd name="connsiteX7" fmla="*/ 0 w 3015022"/>
              <a:gd name="connsiteY7" fmla="*/ 955735 h 995299"/>
              <a:gd name="connsiteX8" fmla="*/ 0 w 3015022"/>
              <a:gd name="connsiteY8" fmla="*/ 218442 h 995299"/>
              <a:gd name="connsiteX9" fmla="*/ 39564 w 3015022"/>
              <a:gd name="connsiteY9" fmla="*/ 178878 h 995299"/>
              <a:gd name="connsiteX10" fmla="*/ 1391136 w 3015022"/>
              <a:gd name="connsiteY10" fmla="*/ 178878 h 99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022" h="995299">
                <a:moveTo>
                  <a:pt x="1507511" y="0"/>
                </a:moveTo>
                <a:lnTo>
                  <a:pt x="1623886" y="178878"/>
                </a:lnTo>
                <a:lnTo>
                  <a:pt x="2975458" y="178878"/>
                </a:lnTo>
                <a:cubicBezTo>
                  <a:pt x="2997309" y="178878"/>
                  <a:pt x="3015022" y="196591"/>
                  <a:pt x="3015022" y="218442"/>
                </a:cubicBezTo>
                <a:lnTo>
                  <a:pt x="3015022" y="955735"/>
                </a:lnTo>
                <a:cubicBezTo>
                  <a:pt x="3015022" y="977586"/>
                  <a:pt x="2997309" y="995299"/>
                  <a:pt x="2975458" y="995299"/>
                </a:cubicBezTo>
                <a:lnTo>
                  <a:pt x="39564" y="995299"/>
                </a:lnTo>
                <a:cubicBezTo>
                  <a:pt x="17713" y="995299"/>
                  <a:pt x="0" y="977586"/>
                  <a:pt x="0" y="955735"/>
                </a:cubicBezTo>
                <a:lnTo>
                  <a:pt x="0" y="218442"/>
                </a:lnTo>
                <a:cubicBezTo>
                  <a:pt x="0" y="196591"/>
                  <a:pt x="17713" y="178878"/>
                  <a:pt x="39564" y="178878"/>
                </a:cubicBezTo>
                <a:lnTo>
                  <a:pt x="1391136" y="178878"/>
                </a:lnTo>
                <a:close/>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endPar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6" name="角丸四角形 15">
            <a:extLst>
              <a:ext uri="{FF2B5EF4-FFF2-40B4-BE49-F238E27FC236}">
                <a16:creationId xmlns:a16="http://schemas.microsoft.com/office/drawing/2014/main" id="{953A9D8D-3FDB-B652-071E-2F4B2E87D960}"/>
              </a:ext>
            </a:extLst>
          </p:cNvPr>
          <p:cNvSpPr/>
          <p:nvPr/>
        </p:nvSpPr>
        <p:spPr>
          <a:xfrm>
            <a:off x="8334015" y="5323267"/>
            <a:ext cx="3015022" cy="816421"/>
          </a:xfrm>
          <a:prstGeom prst="roundRect">
            <a:avLst>
              <a:gd name="adj" fmla="val 4846"/>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rPr>
              <a:t>目的を達成するためのスケジュールと各人のタスクを確認します。</a:t>
            </a:r>
            <a:endParaRPr lang="en-US" altLang="ja-JP" sz="1400" b="1" dirty="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7" name="フリーフォーム 16">
            <a:extLst>
              <a:ext uri="{FF2B5EF4-FFF2-40B4-BE49-F238E27FC236}">
                <a16:creationId xmlns:a16="http://schemas.microsoft.com/office/drawing/2014/main" id="{745BF11B-B1C3-5A40-3E11-B1CC80037062}"/>
              </a:ext>
            </a:extLst>
          </p:cNvPr>
          <p:cNvSpPr/>
          <p:nvPr/>
        </p:nvSpPr>
        <p:spPr>
          <a:xfrm>
            <a:off x="4588489" y="5144389"/>
            <a:ext cx="3015022" cy="995299"/>
          </a:xfrm>
          <a:custGeom>
            <a:avLst/>
            <a:gdLst>
              <a:gd name="connsiteX0" fmla="*/ 1507511 w 3015022"/>
              <a:gd name="connsiteY0" fmla="*/ 0 h 995299"/>
              <a:gd name="connsiteX1" fmla="*/ 1623886 w 3015022"/>
              <a:gd name="connsiteY1" fmla="*/ 178878 h 995299"/>
              <a:gd name="connsiteX2" fmla="*/ 2975458 w 3015022"/>
              <a:gd name="connsiteY2" fmla="*/ 178878 h 995299"/>
              <a:gd name="connsiteX3" fmla="*/ 3015022 w 3015022"/>
              <a:gd name="connsiteY3" fmla="*/ 218442 h 995299"/>
              <a:gd name="connsiteX4" fmla="*/ 3015022 w 3015022"/>
              <a:gd name="connsiteY4" fmla="*/ 955735 h 995299"/>
              <a:gd name="connsiteX5" fmla="*/ 2975458 w 3015022"/>
              <a:gd name="connsiteY5" fmla="*/ 995299 h 995299"/>
              <a:gd name="connsiteX6" fmla="*/ 39564 w 3015022"/>
              <a:gd name="connsiteY6" fmla="*/ 995299 h 995299"/>
              <a:gd name="connsiteX7" fmla="*/ 0 w 3015022"/>
              <a:gd name="connsiteY7" fmla="*/ 955735 h 995299"/>
              <a:gd name="connsiteX8" fmla="*/ 0 w 3015022"/>
              <a:gd name="connsiteY8" fmla="*/ 218442 h 995299"/>
              <a:gd name="connsiteX9" fmla="*/ 39564 w 3015022"/>
              <a:gd name="connsiteY9" fmla="*/ 178878 h 995299"/>
              <a:gd name="connsiteX10" fmla="*/ 1391136 w 3015022"/>
              <a:gd name="connsiteY10" fmla="*/ 178878 h 99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022" h="995299">
                <a:moveTo>
                  <a:pt x="1507511" y="0"/>
                </a:moveTo>
                <a:lnTo>
                  <a:pt x="1623886" y="178878"/>
                </a:lnTo>
                <a:lnTo>
                  <a:pt x="2975458" y="178878"/>
                </a:lnTo>
                <a:cubicBezTo>
                  <a:pt x="2997309" y="178878"/>
                  <a:pt x="3015022" y="196591"/>
                  <a:pt x="3015022" y="218442"/>
                </a:cubicBezTo>
                <a:lnTo>
                  <a:pt x="3015022" y="955735"/>
                </a:lnTo>
                <a:cubicBezTo>
                  <a:pt x="3015022" y="977586"/>
                  <a:pt x="2997309" y="995299"/>
                  <a:pt x="2975458" y="995299"/>
                </a:cubicBezTo>
                <a:lnTo>
                  <a:pt x="39564" y="995299"/>
                </a:lnTo>
                <a:cubicBezTo>
                  <a:pt x="17713" y="995299"/>
                  <a:pt x="0" y="977586"/>
                  <a:pt x="0" y="955735"/>
                </a:cubicBezTo>
                <a:lnTo>
                  <a:pt x="0" y="218442"/>
                </a:lnTo>
                <a:cubicBezTo>
                  <a:pt x="0" y="196591"/>
                  <a:pt x="17713" y="178878"/>
                  <a:pt x="39564" y="178878"/>
                </a:cubicBezTo>
                <a:lnTo>
                  <a:pt x="1391136" y="178878"/>
                </a:lnTo>
                <a:close/>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endPar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sp>
        <p:nvSpPr>
          <p:cNvPr id="18" name="フリーフォーム 17">
            <a:extLst>
              <a:ext uri="{FF2B5EF4-FFF2-40B4-BE49-F238E27FC236}">
                <a16:creationId xmlns:a16="http://schemas.microsoft.com/office/drawing/2014/main" id="{2FA374B0-DC3B-F5DD-AF99-8259E76826BB}"/>
              </a:ext>
            </a:extLst>
          </p:cNvPr>
          <p:cNvSpPr/>
          <p:nvPr/>
        </p:nvSpPr>
        <p:spPr>
          <a:xfrm>
            <a:off x="842963" y="5144389"/>
            <a:ext cx="3015022" cy="995299"/>
          </a:xfrm>
          <a:custGeom>
            <a:avLst/>
            <a:gdLst>
              <a:gd name="connsiteX0" fmla="*/ 1507511 w 3015022"/>
              <a:gd name="connsiteY0" fmla="*/ 0 h 995299"/>
              <a:gd name="connsiteX1" fmla="*/ 1623886 w 3015022"/>
              <a:gd name="connsiteY1" fmla="*/ 178878 h 995299"/>
              <a:gd name="connsiteX2" fmla="*/ 2975458 w 3015022"/>
              <a:gd name="connsiteY2" fmla="*/ 178878 h 995299"/>
              <a:gd name="connsiteX3" fmla="*/ 3015022 w 3015022"/>
              <a:gd name="connsiteY3" fmla="*/ 218442 h 995299"/>
              <a:gd name="connsiteX4" fmla="*/ 3015022 w 3015022"/>
              <a:gd name="connsiteY4" fmla="*/ 955735 h 995299"/>
              <a:gd name="connsiteX5" fmla="*/ 2975458 w 3015022"/>
              <a:gd name="connsiteY5" fmla="*/ 995299 h 995299"/>
              <a:gd name="connsiteX6" fmla="*/ 39564 w 3015022"/>
              <a:gd name="connsiteY6" fmla="*/ 995299 h 995299"/>
              <a:gd name="connsiteX7" fmla="*/ 0 w 3015022"/>
              <a:gd name="connsiteY7" fmla="*/ 955735 h 995299"/>
              <a:gd name="connsiteX8" fmla="*/ 0 w 3015022"/>
              <a:gd name="connsiteY8" fmla="*/ 218442 h 995299"/>
              <a:gd name="connsiteX9" fmla="*/ 39564 w 3015022"/>
              <a:gd name="connsiteY9" fmla="*/ 178878 h 995299"/>
              <a:gd name="connsiteX10" fmla="*/ 1391136 w 3015022"/>
              <a:gd name="connsiteY10" fmla="*/ 178878 h 99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022" h="995299">
                <a:moveTo>
                  <a:pt x="1507511" y="0"/>
                </a:moveTo>
                <a:lnTo>
                  <a:pt x="1623886" y="178878"/>
                </a:lnTo>
                <a:lnTo>
                  <a:pt x="2975458" y="178878"/>
                </a:lnTo>
                <a:cubicBezTo>
                  <a:pt x="2997309" y="178878"/>
                  <a:pt x="3015022" y="196591"/>
                  <a:pt x="3015022" y="218442"/>
                </a:cubicBezTo>
                <a:lnTo>
                  <a:pt x="3015022" y="955735"/>
                </a:lnTo>
                <a:cubicBezTo>
                  <a:pt x="3015022" y="977586"/>
                  <a:pt x="2997309" y="995299"/>
                  <a:pt x="2975458" y="995299"/>
                </a:cubicBezTo>
                <a:lnTo>
                  <a:pt x="39564" y="995299"/>
                </a:lnTo>
                <a:cubicBezTo>
                  <a:pt x="17713" y="995299"/>
                  <a:pt x="0" y="977586"/>
                  <a:pt x="0" y="955735"/>
                </a:cubicBezTo>
                <a:lnTo>
                  <a:pt x="0" y="218442"/>
                </a:lnTo>
                <a:cubicBezTo>
                  <a:pt x="0" y="196591"/>
                  <a:pt x="17713" y="178878"/>
                  <a:pt x="39564" y="178878"/>
                </a:cubicBezTo>
                <a:lnTo>
                  <a:pt x="1391136" y="178878"/>
                </a:lnTo>
                <a:close/>
              </a:path>
            </a:pathLst>
          </a:cu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72000" bIns="72000" rtlCol="0" anchor="ctr">
            <a:noAutofit/>
          </a:bodyPr>
          <a:lstStyle/>
          <a:p>
            <a:pPr algn="ctr"/>
            <a:endParaRPr lang="ja-JP" altLang="en-US" sz="1400" b="1">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endParaRPr>
          </a:p>
        </p:txBody>
      </p:sp>
      <p:pic>
        <p:nvPicPr>
          <p:cNvPr id="20" name="コンテンツ プレースホルダー 19" descr="クリップボード: チェックマーク 単色塗りつぶし">
            <a:extLst>
              <a:ext uri="{FF2B5EF4-FFF2-40B4-BE49-F238E27FC236}">
                <a16:creationId xmlns:a16="http://schemas.microsoft.com/office/drawing/2014/main" id="{891ED895-B07A-312A-101C-90CC0DA49A41}"/>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tretch>
            <a:fillRect/>
          </a:stretch>
        </p:blipFill>
        <p:spPr>
          <a:xfrm>
            <a:off x="9288315" y="2819603"/>
            <a:ext cx="1106423" cy="1106423"/>
          </a:xfrm>
        </p:spPr>
      </p:pic>
      <p:sp>
        <p:nvSpPr>
          <p:cNvPr id="24" name="コンテンツ プレースホルダー 2">
            <a:extLst>
              <a:ext uri="{FF2B5EF4-FFF2-40B4-BE49-F238E27FC236}">
                <a16:creationId xmlns:a16="http://schemas.microsoft.com/office/drawing/2014/main" id="{7DA8CD18-6981-39F1-1BFE-92098C21D72D}"/>
              </a:ext>
            </a:extLst>
          </p:cNvPr>
          <p:cNvSpPr>
            <a:spLocks noGrp="1"/>
          </p:cNvSpPr>
          <p:nvPr/>
        </p:nvSpPr>
        <p:spPr>
          <a:xfrm>
            <a:off x="459759" y="1162432"/>
            <a:ext cx="11272482" cy="829816"/>
          </a:xfrm>
          <a:prstGeom prst="rect">
            <a:avLst/>
          </a:prstGeom>
        </p:spPr>
        <p:txBody>
          <a:bodyPr vert="horz" lIns="91440" tIns="144000" rIns="91440" bIns="45720" rtlCol="0">
            <a:normAutofit/>
          </a:bodyPr>
          <a:lstStyle>
            <a:lvl1pPr marL="0" indent="0" algn="l" defTabSz="914377" rtl="0" eaLnBrk="1" latinLnBrk="0" hangingPunct="1">
              <a:lnSpc>
                <a:spcPct val="90000"/>
              </a:lnSpc>
              <a:spcBef>
                <a:spcPts val="600"/>
              </a:spcBef>
              <a:buFont typeface="Arial" panose="020B0604020202020204" pitchFamily="34" charset="0"/>
              <a:buNone/>
              <a:defRPr kumimoji="1" sz="1800" b="1" i="0" kern="1200" spc="300">
                <a:solidFill>
                  <a:schemeClr val="tx1">
                    <a:lumMod val="75000"/>
                    <a:lumOff val="25000"/>
                  </a:schemeClr>
                </a:solidFill>
                <a:latin typeface="FUTURA MEDIUM" panose="020B0602020204020303" pitchFamily="34" charset="-79"/>
                <a:ea typeface="Yu Gothic" panose="020B0400000000000000" pitchFamily="34" charset="-128"/>
                <a:cs typeface="FUTURA MEDIUM" panose="020B0602020204020303" pitchFamily="34" charset="-79"/>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1" i="0" kern="1200">
                <a:solidFill>
                  <a:schemeClr val="tx1">
                    <a:lumMod val="75000"/>
                    <a:lumOff val="25000"/>
                  </a:schemeClr>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kumimoji="1" lang="ja-JP" altLang="en-US"/>
              <a:t>貴社の目的達成のために行った、弊社と貴社双方で認識のすり合わせやスケジュールに</a:t>
            </a:r>
            <a:endParaRPr kumimoji="1" lang="en-US" altLang="ja-JP" dirty="0"/>
          </a:p>
          <a:p>
            <a:r>
              <a:rPr kumimoji="1" lang="ja-JP" altLang="en-US"/>
              <a:t>共有不足部分や確定不足部分がないかを確認し、再度議論をします。</a:t>
            </a:r>
          </a:p>
        </p:txBody>
      </p:sp>
    </p:spTree>
    <p:extLst>
      <p:ext uri="{BB962C8B-B14F-4D97-AF65-F5344CB8AC3E}">
        <p14:creationId xmlns:p14="http://schemas.microsoft.com/office/powerpoint/2010/main" val="28469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78703-A2DA-5AC7-D496-4A681944C5D5}"/>
              </a:ext>
            </a:extLst>
          </p:cNvPr>
          <p:cNvSpPr>
            <a:spLocks noGrp="1"/>
          </p:cNvSpPr>
          <p:nvPr>
            <p:ph type="title"/>
          </p:nvPr>
        </p:nvSpPr>
        <p:spPr/>
        <p:txBody>
          <a:bodyPr/>
          <a:lstStyle/>
          <a:p>
            <a:r>
              <a:rPr kumimoji="1" lang="ja-JP" altLang="en-US"/>
              <a:t>ネクストアクション</a:t>
            </a:r>
          </a:p>
        </p:txBody>
      </p:sp>
      <p:sp>
        <p:nvSpPr>
          <p:cNvPr id="3" name="コンテンツ プレースホルダー 2">
            <a:extLst>
              <a:ext uri="{FF2B5EF4-FFF2-40B4-BE49-F238E27FC236}">
                <a16:creationId xmlns:a16="http://schemas.microsoft.com/office/drawing/2014/main" id="{D4F5D90B-A911-B4EE-4499-B19C4BDDAFAA}"/>
              </a:ext>
            </a:extLst>
          </p:cNvPr>
          <p:cNvSpPr>
            <a:spLocks noGrp="1"/>
          </p:cNvSpPr>
          <p:nvPr>
            <p:ph idx="1"/>
          </p:nvPr>
        </p:nvSpPr>
        <p:spPr/>
        <p:txBody>
          <a:bodyPr/>
          <a:lstStyle/>
          <a:p>
            <a:r>
              <a:rPr kumimoji="1" lang="ja-JP" altLang="en-US"/>
              <a:t>最後に、このミーティングが終わり次第取り組むべきことを</a:t>
            </a:r>
            <a:r>
              <a:rPr lang="ja-JP" altLang="en-US"/>
              <a:t>確認します。</a:t>
            </a:r>
            <a:endParaRPr lang="en-US" altLang="ja-JP" dirty="0"/>
          </a:p>
          <a:p>
            <a:r>
              <a:rPr kumimoji="1" lang="ja-JP" altLang="en-US"/>
              <a:t>本日はありがとうございました。</a:t>
            </a:r>
            <a:endParaRPr kumimoji="1" lang="en-US" altLang="ja-JP" dirty="0"/>
          </a:p>
        </p:txBody>
      </p:sp>
      <p:sp>
        <p:nvSpPr>
          <p:cNvPr id="4" name="日付プレースホルダー 3">
            <a:extLst>
              <a:ext uri="{FF2B5EF4-FFF2-40B4-BE49-F238E27FC236}">
                <a16:creationId xmlns:a16="http://schemas.microsoft.com/office/drawing/2014/main" id="{05F83883-990E-6BDE-3372-2EAA20FD516E}"/>
              </a:ext>
            </a:extLst>
          </p:cNvPr>
          <p:cNvSpPr>
            <a:spLocks noGrp="1"/>
          </p:cNvSpPr>
          <p:nvPr>
            <p:ph type="dt" sz="half" idx="10"/>
          </p:nvPr>
        </p:nvSpPr>
        <p:spPr/>
        <p:txBody>
          <a:bodyPr/>
          <a:lstStyle/>
          <a:p>
            <a:r>
              <a:rPr lang="en-US" altLang="ja-JP"/>
              <a:t>© 2022 CONE inc.</a:t>
            </a:r>
            <a:endParaRPr lang="ja-JP" altLang="en-US"/>
          </a:p>
        </p:txBody>
      </p:sp>
      <p:sp>
        <p:nvSpPr>
          <p:cNvPr id="5" name="スライド番号プレースホルダー 4">
            <a:extLst>
              <a:ext uri="{FF2B5EF4-FFF2-40B4-BE49-F238E27FC236}">
                <a16:creationId xmlns:a16="http://schemas.microsoft.com/office/drawing/2014/main" id="{E7CE02A5-86C5-6B8C-E216-C51148305A11}"/>
              </a:ext>
            </a:extLst>
          </p:cNvPr>
          <p:cNvSpPr>
            <a:spLocks noGrp="1"/>
          </p:cNvSpPr>
          <p:nvPr>
            <p:ph type="sldNum" sz="quarter" idx="12"/>
          </p:nvPr>
        </p:nvSpPr>
        <p:spPr/>
        <p:txBody>
          <a:bodyPr/>
          <a:lstStyle/>
          <a:p>
            <a:fld id="{E310EA0D-2252-9045-A82C-BA460C3629D0}" type="slidenum">
              <a:rPr lang="ja-JP" altLang="en-US" smtClean="0"/>
              <a:pPr/>
              <a:t>9</a:t>
            </a:fld>
            <a:endParaRPr lang="ja-JP" altLang="en-US"/>
          </a:p>
        </p:txBody>
      </p:sp>
      <p:sp>
        <p:nvSpPr>
          <p:cNvPr id="6" name="角丸四角形 5">
            <a:extLst>
              <a:ext uri="{FF2B5EF4-FFF2-40B4-BE49-F238E27FC236}">
                <a16:creationId xmlns:a16="http://schemas.microsoft.com/office/drawing/2014/main" id="{F2ACE55F-DC16-F32D-0F41-D85307AD8493}"/>
              </a:ext>
            </a:extLst>
          </p:cNvPr>
          <p:cNvSpPr/>
          <p:nvPr/>
        </p:nvSpPr>
        <p:spPr>
          <a:xfrm>
            <a:off x="407988" y="2320264"/>
            <a:ext cx="11367522" cy="2964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300">
                <a:solidFill>
                  <a:schemeClr val="bg1"/>
                </a:solidFill>
                <a:latin typeface="Century Gothic" panose="020B0502020202020204" pitchFamily="34" charset="0"/>
                <a:ea typeface="Yu Gothic" panose="020B0400000000000000" pitchFamily="34" charset="-128"/>
              </a:rPr>
              <a:t>お客様</a:t>
            </a:r>
          </a:p>
        </p:txBody>
      </p:sp>
      <p:sp>
        <p:nvSpPr>
          <p:cNvPr id="7" name="角丸四角形 6">
            <a:extLst>
              <a:ext uri="{FF2B5EF4-FFF2-40B4-BE49-F238E27FC236}">
                <a16:creationId xmlns:a16="http://schemas.microsoft.com/office/drawing/2014/main" id="{AEC970AB-FD28-54C9-1BC5-87A56FC2EFED}"/>
              </a:ext>
            </a:extLst>
          </p:cNvPr>
          <p:cNvSpPr/>
          <p:nvPr/>
        </p:nvSpPr>
        <p:spPr>
          <a:xfrm>
            <a:off x="412241" y="2700311"/>
            <a:ext cx="11371772" cy="154093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pPr marL="285750" indent="-285750" fontAlgn="ctr">
              <a:spcBef>
                <a:spcPts val="600"/>
              </a:spcBef>
              <a:buFont typeface="Arial" panose="020B0604020202020204" pitchFamily="34" charset="0"/>
              <a:buChar char="•"/>
            </a:pP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担当</a:t>
            </a:r>
            <a:r>
              <a:rPr lang="ja-JP" altLang="en-US" sz="1600" b="1">
                <a:solidFill>
                  <a:srgbClr val="404040"/>
                </a:solidFill>
                <a:latin typeface="Century Gothic" panose="020B0502020202020204" pitchFamily="34" charset="0"/>
                <a:ea typeface="Yu Gothic" panose="020B0400000000000000" pitchFamily="34" charset="-128"/>
              </a:rPr>
              <a:t>者：　　</a:t>
            </a: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登録フォーマットに必要情報を記入、ご提出</a:t>
            </a:r>
            <a:endPar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endParaRPr>
          </a:p>
          <a:p>
            <a:pPr marL="285750" indent="-285750" algn="l" rtl="0" eaLnBrk="1" fontAlgn="ctr" latinLnBrk="0" hangingPunct="1">
              <a:spcBef>
                <a:spcPts val="600"/>
              </a:spcBef>
              <a:spcAft>
                <a:spcPts val="0"/>
              </a:spcAft>
              <a:buFont typeface="Arial" panose="020B0604020202020204" pitchFamily="34" charset="0"/>
              <a:buChar char="•"/>
            </a:pP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担当者：　　</a:t>
            </a: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〇〇</a:t>
            </a:r>
            <a:endParaRPr lang="ja-JP" altLang="ja-JP" sz="1600" b="0" i="0" u="none" strike="noStrike">
              <a:effectLst/>
              <a:latin typeface="Arial" panose="020B0604020202020204" pitchFamily="34" charset="0"/>
            </a:endParaRPr>
          </a:p>
        </p:txBody>
      </p:sp>
      <p:sp>
        <p:nvSpPr>
          <p:cNvPr id="8" name="角丸四角形 7">
            <a:extLst>
              <a:ext uri="{FF2B5EF4-FFF2-40B4-BE49-F238E27FC236}">
                <a16:creationId xmlns:a16="http://schemas.microsoft.com/office/drawing/2014/main" id="{84CEBBDF-3936-CF7F-053F-801AC51E672E}"/>
              </a:ext>
            </a:extLst>
          </p:cNvPr>
          <p:cNvSpPr/>
          <p:nvPr/>
        </p:nvSpPr>
        <p:spPr>
          <a:xfrm>
            <a:off x="407988" y="4492118"/>
            <a:ext cx="11367522" cy="2964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400" b="1" spc="300">
                <a:solidFill>
                  <a:schemeClr val="bg1"/>
                </a:solidFill>
                <a:latin typeface="Century Gothic" panose="020B0502020202020204" pitchFamily="34" charset="0"/>
                <a:ea typeface="Yu Gothic" panose="020B0400000000000000" pitchFamily="34" charset="-128"/>
              </a:rPr>
              <a:t>弊社</a:t>
            </a:r>
          </a:p>
        </p:txBody>
      </p:sp>
      <p:sp>
        <p:nvSpPr>
          <p:cNvPr id="9" name="角丸四角形 8">
            <a:extLst>
              <a:ext uri="{FF2B5EF4-FFF2-40B4-BE49-F238E27FC236}">
                <a16:creationId xmlns:a16="http://schemas.microsoft.com/office/drawing/2014/main" id="{A30A5660-395D-060D-1C0E-4D6C543BD179}"/>
              </a:ext>
            </a:extLst>
          </p:cNvPr>
          <p:cNvSpPr/>
          <p:nvPr/>
        </p:nvSpPr>
        <p:spPr>
          <a:xfrm>
            <a:off x="412241" y="4872165"/>
            <a:ext cx="11371772" cy="154093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pPr marL="285750" indent="-285750" fontAlgn="ctr">
              <a:spcBef>
                <a:spcPts val="600"/>
              </a:spcBef>
              <a:buFont typeface="Arial" panose="020B0604020202020204" pitchFamily="34" charset="0"/>
              <a:buChar char="•"/>
            </a:pP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担当</a:t>
            </a:r>
            <a:r>
              <a:rPr lang="ja-JP" altLang="en-US" sz="1600" b="1">
                <a:solidFill>
                  <a:srgbClr val="404040"/>
                </a:solidFill>
                <a:latin typeface="Century Gothic" panose="020B0502020202020204" pitchFamily="34" charset="0"/>
                <a:ea typeface="Yu Gothic" panose="020B0400000000000000" pitchFamily="34" charset="-128"/>
              </a:rPr>
              <a:t>者：　　</a:t>
            </a: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ご提出いただいたフォーマットからサービス登録、アカウント発行</a:t>
            </a:r>
            <a:endPar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endParaRPr>
          </a:p>
          <a:p>
            <a:pPr marL="285750" indent="-285750" fontAlgn="ctr">
              <a:spcBef>
                <a:spcPts val="600"/>
              </a:spcBef>
              <a:buFont typeface="Arial" panose="020B0604020202020204" pitchFamily="34" charset="0"/>
              <a:buChar char="•"/>
            </a:pP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担当者：　　</a:t>
            </a:r>
            <a:r>
              <a:rPr kumimoji="1" lang="en-US" altLang="ja-JP" sz="1600" b="1" i="0" u="none" strike="noStrike" kern="1200" dirty="0">
                <a:solidFill>
                  <a:srgbClr val="404040"/>
                </a:solidFill>
                <a:effectLst/>
                <a:latin typeface="Century Gothic" panose="020B0502020202020204" pitchFamily="34" charset="0"/>
                <a:ea typeface="Yu Gothic" panose="020B0400000000000000" pitchFamily="34" charset="-128"/>
              </a:rPr>
              <a:t>】</a:t>
            </a:r>
            <a:r>
              <a:rPr kumimoji="1" lang="ja-JP" altLang="en-US" sz="1600" b="1" i="0" u="none" strike="noStrike" kern="1200">
                <a:solidFill>
                  <a:srgbClr val="404040"/>
                </a:solidFill>
                <a:effectLst/>
                <a:latin typeface="Century Gothic" panose="020B0502020202020204" pitchFamily="34" charset="0"/>
                <a:ea typeface="Yu Gothic" panose="020B0400000000000000" pitchFamily="34" charset="-128"/>
              </a:rPr>
              <a:t>〇〇</a:t>
            </a:r>
            <a:endParaRPr lang="ja-JP" altLang="ja-JP" sz="1600" b="0" i="0" u="none" strike="noStrike">
              <a:effectLst/>
              <a:latin typeface="Arial" panose="020B0604020202020204" pitchFamily="34" charset="0"/>
            </a:endParaRPr>
          </a:p>
        </p:txBody>
      </p:sp>
    </p:spTree>
    <p:extLst>
      <p:ext uri="{BB962C8B-B14F-4D97-AF65-F5344CB8AC3E}">
        <p14:creationId xmlns:p14="http://schemas.microsoft.com/office/powerpoint/2010/main" val="2392606377"/>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kumimoji="1" b="1">
            <a:solidFill>
              <a:schemeClr val="tx1">
                <a:lumMod val="75000"/>
                <a:lumOff val="25000"/>
              </a:schemeClr>
            </a:solidFill>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10107</TotalTime>
  <Words>1455</Words>
  <Application>Microsoft Macintosh PowerPoint</Application>
  <PresentationFormat>ワイド画面</PresentationFormat>
  <Paragraphs>217</Paragraphs>
  <Slides>14</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Yu Gothic</vt:lpstr>
      <vt:lpstr>Yu Gothic</vt:lpstr>
      <vt:lpstr>游ゴシック Light</vt:lpstr>
      <vt:lpstr>Yu Gothic Medium</vt:lpstr>
      <vt:lpstr>Arial</vt:lpstr>
      <vt:lpstr>Century Gothic</vt:lpstr>
      <vt:lpstr>DIN Condensed</vt:lpstr>
      <vt:lpstr>Futura</vt:lpstr>
      <vt:lpstr>FUTURA MEDIUM</vt:lpstr>
      <vt:lpstr>FUTURA MEDIUM</vt:lpstr>
      <vt:lpstr>Office テーマ</vt:lpstr>
      <vt:lpstr>PowerPoint プレゼンテーション</vt:lpstr>
      <vt:lpstr>本ミーティングの目的</vt:lpstr>
      <vt:lpstr>提供内容</vt:lpstr>
      <vt:lpstr>導入の目的と現状について</vt:lpstr>
      <vt:lpstr>推進体制の重要性</vt:lpstr>
      <vt:lpstr>推進体制の構築</vt:lpstr>
      <vt:lpstr>スケジュール</vt:lpstr>
      <vt:lpstr>本ミーティングの目的（再確認）</vt:lpstr>
      <vt:lpstr>ネクストアクション</vt:lpstr>
      <vt:lpstr>PowerPoint プレゼンテーション</vt:lpstr>
      <vt:lpstr>c-slideの特徴</vt:lpstr>
      <vt:lpstr>料金プラン</vt:lpstr>
      <vt:lpstr>ご利用事例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湯淺 春樹</dc:creator>
  <cp:lastModifiedBy>佐藤立樹</cp:lastModifiedBy>
  <cp:revision>31</cp:revision>
  <dcterms:created xsi:type="dcterms:W3CDTF">2022-01-12T04:14:53Z</dcterms:created>
  <dcterms:modified xsi:type="dcterms:W3CDTF">2023-02-17T05:29:47Z</dcterms:modified>
</cp:coreProperties>
</file>