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360" r:id="rId2"/>
    <p:sldId id="362" r:id="rId3"/>
    <p:sldId id="361" r:id="rId4"/>
    <p:sldId id="363" r:id="rId5"/>
    <p:sldId id="364" r:id="rId6"/>
    <p:sldId id="365" r:id="rId7"/>
    <p:sldId id="366" r:id="rId8"/>
    <p:sldId id="370" r:id="rId9"/>
    <p:sldId id="369" r:id="rId10"/>
    <p:sldId id="367" r:id="rId11"/>
    <p:sldId id="371" r:id="rId12"/>
    <p:sldId id="372" r:id="rId13"/>
    <p:sldId id="373" r:id="rId14"/>
    <p:sldId id="374" r:id="rId15"/>
    <p:sldId id="375" r:id="rId16"/>
    <p:sldId id="376" r:id="rId17"/>
    <p:sldId id="379" r:id="rId18"/>
    <p:sldId id="380" r:id="rId19"/>
    <p:sldId id="382" r:id="rId20"/>
    <p:sldId id="343" r:id="rId21"/>
    <p:sldId id="345" r:id="rId22"/>
    <p:sldId id="359" r:id="rId23"/>
    <p:sldId id="346" r:id="rId24"/>
    <p:sldId id="347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6F0"/>
    <a:srgbClr val="ED7D31"/>
    <a:srgbClr val="62D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5"/>
    <p:restoredTop sz="94419"/>
  </p:normalViewPr>
  <p:slideViewPr>
    <p:cSldViewPr snapToGrid="0" snapToObjects="1" showGuides="1">
      <p:cViewPr>
        <p:scale>
          <a:sx n="94" d="100"/>
          <a:sy n="94" d="100"/>
        </p:scale>
        <p:origin x="1160" y="4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36405855561963E-2"/>
          <c:y val="0.11227308088873007"/>
          <c:w val="0.97512718828887612"/>
          <c:h val="0.806604849005966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C003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7-0A49-87C5-A36DA2F1DAE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17-0A49-87C5-A36DA2F1DAE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17-0A49-87C5-A36DA2F1DAE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17-0A49-87C5-A36DA2F1DAEC}"/>
              </c:ext>
            </c:extLst>
          </c:dPt>
          <c:dPt>
            <c:idx val="4"/>
            <c:invertIfNegative val="0"/>
            <c:bubble3D val="0"/>
            <c:spPr>
              <a:solidFill>
                <a:srgbClr val="1A96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917-0A49-87C5-A36DA2F1DAEC}"/>
              </c:ext>
            </c:extLst>
          </c:dPt>
          <c:dPt>
            <c:idx val="5"/>
            <c:invertIfNegative val="0"/>
            <c:bubble3D val="0"/>
            <c:spPr>
              <a:solidFill>
                <a:srgbClr val="1A96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917-0A49-87C5-A36DA2F1DAEC}"/>
              </c:ext>
            </c:extLst>
          </c:dPt>
          <c:dPt>
            <c:idx val="6"/>
            <c:invertIfNegative val="0"/>
            <c:bubble3D val="0"/>
            <c:spPr>
              <a:solidFill>
                <a:srgbClr val="1A96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917-0A49-87C5-A36DA2F1DAEC}"/>
              </c:ext>
            </c:extLst>
          </c:dPt>
          <c:dPt>
            <c:idx val="7"/>
            <c:invertIfNegative val="0"/>
            <c:bubble3D val="0"/>
            <c:spPr>
              <a:solidFill>
                <a:srgbClr val="1A96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917-0A49-87C5-A36DA2F1DAEC}"/>
              </c:ext>
            </c:extLst>
          </c:dPt>
          <c:dPt>
            <c:idx val="8"/>
            <c:invertIfNegative val="0"/>
            <c:bubble3D val="0"/>
            <c:spPr>
              <a:solidFill>
                <a:srgbClr val="1A96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917-0A49-87C5-A36DA2F1DAEC}"/>
              </c:ext>
            </c:extLst>
          </c:dPt>
          <c:dLbls>
            <c:dLbl>
              <c:idx val="0"/>
              <c:layout>
                <c:manualLayout>
                  <c:x val="0"/>
                  <c:y val="-1.4772773801148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917-0A49-87C5-A36DA2F1DAEC}"/>
                </c:ext>
              </c:extLst>
            </c:dLbl>
            <c:dLbl>
              <c:idx val="1"/>
              <c:layout>
                <c:manualLayout>
                  <c:x val="0"/>
                  <c:y val="-2.06818833216081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1,200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917-0A49-87C5-A36DA2F1DAEC}"/>
                </c:ext>
              </c:extLst>
            </c:dLbl>
            <c:dLbl>
              <c:idx val="2"/>
              <c:layout>
                <c:manualLayout>
                  <c:x val="0"/>
                  <c:y val="-2.06818833216082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917-0A49-87C5-A36DA2F1DAEC}"/>
                </c:ext>
              </c:extLst>
            </c:dLbl>
            <c:dLbl>
              <c:idx val="3"/>
              <c:layout>
                <c:manualLayout>
                  <c:x val="4.1454207302666353E-17"/>
                  <c:y val="-2.3636438081837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1,100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917-0A49-87C5-A36DA2F1DAEC}"/>
                </c:ext>
              </c:extLst>
            </c:dLbl>
            <c:dLbl>
              <c:idx val="4"/>
              <c:layout>
                <c:manualLayout>
                  <c:x val="0"/>
                  <c:y val="-2.06818833216081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1,200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917-0A49-87C5-A36DA2F1DAEC}"/>
                </c:ext>
              </c:extLst>
            </c:dLbl>
            <c:dLbl>
              <c:idx val="5"/>
              <c:layout>
                <c:manualLayout>
                  <c:x val="0"/>
                  <c:y val="-2.6590992842067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1,300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917-0A49-87C5-A36DA2F1DAEC}"/>
                </c:ext>
              </c:extLst>
            </c:dLbl>
            <c:dLbl>
              <c:idx val="6"/>
              <c:layout>
                <c:manualLayout>
                  <c:x val="0"/>
                  <c:y val="-2.3636438081837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1,400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E917-0A49-87C5-A36DA2F1DAEC}"/>
                </c:ext>
              </c:extLst>
            </c:dLbl>
            <c:dLbl>
              <c:idx val="7"/>
              <c:layout>
                <c:manualLayout>
                  <c:x val="0"/>
                  <c:y val="-2.659099284206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1,500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917-0A49-87C5-A36DA2F1DAEC}"/>
                </c:ext>
              </c:extLst>
            </c:dLbl>
            <c:dLbl>
              <c:idx val="8"/>
              <c:layout>
                <c:manualLayout>
                  <c:x val="0"/>
                  <c:y val="-2.6590992842067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 Medium" panose="020B0400000000000000" pitchFamily="34" charset="-128"/>
                        <a:cs typeface="Futura Medium" panose="020B0602020204020303" pitchFamily="34" charset="-79"/>
                      </a:defRPr>
                    </a:pPr>
                    <a:r>
                      <a:rPr lang="en-US" altLang="ja-JP" dirty="0"/>
                      <a:t>1,600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Futura Medium" panose="020B0602020204020303" pitchFamily="34" charset="-79"/>
                      <a:ea typeface="Yu Gothic Medium" panose="020B0400000000000000" pitchFamily="34" charset="-128"/>
                      <a:cs typeface="Futura Medium" panose="020B0602020204020303" pitchFamily="34" charset="-79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E917-0A49-87C5-A36DA2F1D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 Medium" panose="020B0400000000000000" pitchFamily="34" charset="-128"/>
                    <a:cs typeface="Futura Medium" panose="020B0602020204020303" pitchFamily="34" charset="-79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Sheet1!$A$1:$A$9</c:f>
              <c:strCache>
                <c:ptCount val="9"/>
                <c:pt idx="0">
                  <c:v>2018年</c:v>
                </c:pt>
                <c:pt idx="1">
                  <c:v>2019年</c:v>
                </c:pt>
                <c:pt idx="2">
                  <c:v>2020年</c:v>
                </c:pt>
                <c:pt idx="3">
                  <c:v>2021年</c:v>
                </c:pt>
                <c:pt idx="4">
                  <c:v>2022年</c:v>
                </c:pt>
                <c:pt idx="5">
                  <c:v>2023年</c:v>
                </c:pt>
                <c:pt idx="6">
                  <c:v>2024年</c:v>
                </c:pt>
                <c:pt idx="7">
                  <c:v>2025年</c:v>
                </c:pt>
                <c:pt idx="8">
                  <c:v>2026年</c:v>
                </c:pt>
              </c:strCache>
            </c:strRef>
          </c:cat>
          <c:val>
            <c:numRef>
              <c:f>Sheet1!$B$1:$B$9</c:f>
              <c:numCache>
                <c:formatCode>#,##0</c:formatCode>
                <c:ptCount val="9"/>
                <c:pt idx="0">
                  <c:v>1809</c:v>
                </c:pt>
                <c:pt idx="1">
                  <c:v>1991</c:v>
                </c:pt>
                <c:pt idx="2">
                  <c:v>1856</c:v>
                </c:pt>
                <c:pt idx="3">
                  <c:v>1929</c:v>
                </c:pt>
                <c:pt idx="4">
                  <c:v>2124</c:v>
                </c:pt>
                <c:pt idx="5">
                  <c:v>2350</c:v>
                </c:pt>
                <c:pt idx="6">
                  <c:v>2600</c:v>
                </c:pt>
                <c:pt idx="7">
                  <c:v>2850</c:v>
                </c:pt>
                <c:pt idx="8">
                  <c:v>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917-0A49-87C5-A36DA2F1D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610538304"/>
        <c:axId val="1433221087"/>
      </c:barChart>
      <c:catAx>
        <c:axId val="161053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defRPr>
            </a:pPr>
            <a:endParaRPr lang="ja-JP"/>
          </a:p>
        </c:txPr>
        <c:crossAx val="1433221087"/>
        <c:crosses val="autoZero"/>
        <c:auto val="1"/>
        <c:lblAlgn val="ctr"/>
        <c:lblOffset val="100"/>
        <c:noMultiLvlLbl val="0"/>
      </c:catAx>
      <c:valAx>
        <c:axId val="14332210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1053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0" i="0">
          <a:latin typeface="Futura Medium" panose="020B0602020204020303" pitchFamily="34" charset="-79"/>
          <a:ea typeface="Yu Gothic Medium" panose="020B0400000000000000" pitchFamily="34" charset="-128"/>
          <a:cs typeface="Futura Medium" panose="020B0602020204020303" pitchFamily="34" charset="-79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2381A-6024-644E-B729-819A5E85AEC8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9651F-5C99-8144-9C7D-6E3B1C9883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4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26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D580735-8E71-9244-985D-4A105AB0F5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8D6A230F-4E4D-054A-B1B1-AD08C162770C}"/>
              </a:ext>
            </a:extLst>
          </p:cNvPr>
          <p:cNvSpPr/>
          <p:nvPr userDrawn="1"/>
        </p:nvSpPr>
        <p:spPr>
          <a:xfrm>
            <a:off x="101600" y="86360"/>
            <a:ext cx="11988800" cy="668528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0D3B3-C8C1-6E46-8649-3782253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9669E2-129F-E448-9132-D00EB420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9" y="1161028"/>
            <a:ext cx="11272482" cy="829816"/>
          </a:xfrm>
        </p:spPr>
        <p:txBody>
          <a:bodyPr tIns="144000">
            <a:normAutofit/>
          </a:bodyPr>
          <a:lstStyle>
            <a:lvl1pPr marL="0" indent="0">
              <a:spcBef>
                <a:spcPts val="600"/>
              </a:spcBef>
              <a:buNone/>
              <a:defRPr sz="18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  <a:lvl2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2pPr>
            <a:lvl3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3pPr>
            <a:lvl4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FDA3ED4-7D37-C04F-8F52-09BB0F640678}"/>
              </a:ext>
            </a:extLst>
          </p:cNvPr>
          <p:cNvCxnSpPr>
            <a:cxnSpLocks/>
          </p:cNvCxnSpPr>
          <p:nvPr userDrawn="1"/>
        </p:nvCxnSpPr>
        <p:spPr>
          <a:xfrm>
            <a:off x="326020" y="891247"/>
            <a:ext cx="11539960" cy="0"/>
          </a:xfrm>
          <a:prstGeom prst="line">
            <a:avLst/>
          </a:prstGeom>
          <a:ln w="2540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A24D96B8-8543-0C3D-E35C-53599131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11138737" y="363828"/>
            <a:ext cx="733025" cy="2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1366" userDrawn="1">
          <p15:clr>
            <a:srgbClr val="FBAE40"/>
          </p15:clr>
        </p15:guide>
        <p15:guide id="5" orient="horz" pos="40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0D3B3-C8C1-6E46-8649-3782253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FDA3ED4-7D37-C04F-8F52-09BB0F640678}"/>
              </a:ext>
            </a:extLst>
          </p:cNvPr>
          <p:cNvCxnSpPr>
            <a:cxnSpLocks/>
          </p:cNvCxnSpPr>
          <p:nvPr userDrawn="1"/>
        </p:nvCxnSpPr>
        <p:spPr>
          <a:xfrm>
            <a:off x="326020" y="891247"/>
            <a:ext cx="11539960" cy="0"/>
          </a:xfrm>
          <a:prstGeom prst="line">
            <a:avLst/>
          </a:prstGeom>
          <a:ln w="2540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A24D96B8-8543-0C3D-E35C-53599131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11138737" y="363828"/>
            <a:ext cx="733025" cy="2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8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bg>
      <p:bgPr>
        <a:solidFill>
          <a:srgbClr val="1A9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03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CF8C3AD5-1223-0EF0-3C57-0B97BF173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4A474CD3-66FA-119E-ED1D-61890906E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11136685" y="363827"/>
            <a:ext cx="743185" cy="327053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B9F9871A-C5A7-7FA8-59AA-00E9FF66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7B743F0-8591-22CA-D150-851C497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18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1457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bg>
      <p:bgPr>
        <a:gradFill>
          <a:gsLst>
            <a:gs pos="0">
              <a:srgbClr val="1A96F0"/>
            </a:gs>
            <a:gs pos="100000">
              <a:srgbClr val="62D3C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104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タイトルとコンテンツ">
    <p:bg>
      <p:bgPr>
        <a:gradFill>
          <a:gsLst>
            <a:gs pos="0">
              <a:srgbClr val="1A96F0"/>
            </a:gs>
            <a:gs pos="100000">
              <a:srgbClr val="62D3C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57DD471-0ED8-20B2-19C3-D726282EA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22" r="2" b="1350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7334F55-190E-CF97-0070-D11800E41E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5641EF5-1C2F-3CD7-5EE5-715099B1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0A33C24C-CAEC-0098-7ACD-41C64F93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3537" b="-36758"/>
          <a:stretch/>
        </p:blipFill>
        <p:spPr>
          <a:xfrm>
            <a:off x="11136685" y="363827"/>
            <a:ext cx="743185" cy="3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3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0E51DB9-EB5F-B945-ADF0-CFC4A155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8E0B55-EF54-144C-8AB1-3609C8A5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DB2BBA-3FEF-3345-9975-F9DD7B847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2022 CONE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F84C1B-3020-654A-8FDF-8807C005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68678F-B0B6-0245-9DD0-569DE08B8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0EA0D-2252-9045-A82C-BA460C3629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34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0" r:id="rId3"/>
    <p:sldLayoutId id="2147483651" r:id="rId4"/>
    <p:sldLayoutId id="2147483656" r:id="rId5"/>
    <p:sldLayoutId id="2147483657" r:id="rId6"/>
    <p:sldLayoutId id="2147483659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8629BC-2383-DB88-ECA0-712901E0F4D9}"/>
              </a:ext>
            </a:extLst>
          </p:cNvPr>
          <p:cNvSpPr txBox="1"/>
          <p:nvPr/>
        </p:nvSpPr>
        <p:spPr>
          <a:xfrm>
            <a:off x="1034146" y="2685139"/>
            <a:ext cx="85577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ja-JP" sz="3600" b="1" dirty="0">
                <a:solidFill>
                  <a:srgbClr val="1A96F0"/>
                </a:solidFill>
                <a:latin typeface="Century Gothic" panose="020B0502020202020204" pitchFamily="34" charset="0"/>
              </a:rPr>
              <a:t>1/10</a:t>
            </a:r>
            <a:r>
              <a:rPr kumimoji="1" lang="ja-JP" altLang="en-US" sz="3600" b="1">
                <a:solidFill>
                  <a:srgbClr val="1A96F0"/>
                </a:solidFill>
                <a:latin typeface="Century Gothic" panose="020B0502020202020204" pitchFamily="34" charset="0"/>
              </a:rPr>
              <a:t>の時間で、商談化率を</a:t>
            </a:r>
            <a:r>
              <a:rPr kumimoji="1" lang="en-US" altLang="ja-JP" sz="3600" b="1" dirty="0">
                <a:solidFill>
                  <a:srgbClr val="1A96F0"/>
                </a:solidFill>
                <a:latin typeface="Century Gothic" panose="020B0502020202020204" pitchFamily="34" charset="0"/>
              </a:rPr>
              <a:t>2</a:t>
            </a:r>
            <a:r>
              <a:rPr kumimoji="1" lang="ja-JP" altLang="en-US" sz="3600" b="1">
                <a:solidFill>
                  <a:srgbClr val="1A96F0"/>
                </a:solidFill>
                <a:latin typeface="Century Gothic" panose="020B0502020202020204" pitchFamily="34" charset="0"/>
              </a:rPr>
              <a:t>倍に。</a:t>
            </a:r>
            <a:endParaRPr kumimoji="1" lang="en-US" altLang="ja-JP" sz="3600" b="1" dirty="0">
              <a:solidFill>
                <a:srgbClr val="1A96F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3600" b="1">
                <a:solidFill>
                  <a:srgbClr val="1A96F0"/>
                </a:solidFill>
                <a:latin typeface="Century Gothic" panose="020B0502020202020204" pitchFamily="34" charset="0"/>
              </a:rPr>
              <a:t>〇〇〇〇の</a:t>
            </a:r>
            <a:r>
              <a:rPr kumimoji="1" lang="en-US" altLang="ja-JP" sz="3600" b="1" dirty="0">
                <a:solidFill>
                  <a:srgbClr val="1A96F0"/>
                </a:solidFill>
                <a:latin typeface="Century Gothic" panose="020B0502020202020204" pitchFamily="34" charset="0"/>
              </a:rPr>
              <a:t>5</a:t>
            </a:r>
            <a:r>
              <a:rPr kumimoji="1" lang="ja-JP" altLang="en-US" sz="3600" b="1">
                <a:solidFill>
                  <a:srgbClr val="1A96F0"/>
                </a:solidFill>
                <a:latin typeface="Century Gothic" panose="020B0502020202020204" pitchFamily="34" charset="0"/>
              </a:rPr>
              <a:t>つのコツ</a:t>
            </a:r>
            <a:endParaRPr kumimoji="1" lang="en-US" altLang="ja-JP" sz="3600" b="1" dirty="0">
              <a:solidFill>
                <a:srgbClr val="1A96F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4ACEC-95A0-36BB-2522-9C853EA2D052}"/>
              </a:ext>
            </a:extLst>
          </p:cNvPr>
          <p:cNvSpPr txBox="1"/>
          <p:nvPr/>
        </p:nvSpPr>
        <p:spPr>
          <a:xfrm>
            <a:off x="1034146" y="4362980"/>
            <a:ext cx="686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2023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年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月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日　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11:00 - 12:00</a:t>
            </a:r>
            <a:endParaRPr kumimoji="1" lang="ja-JP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C795F461-4A92-1ACD-83B5-DD41B156D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1138921" y="1856473"/>
            <a:ext cx="1057276" cy="371606"/>
          </a:xfrm>
          <a:prstGeom prst="rect">
            <a:avLst/>
          </a:prstGeom>
        </p:spPr>
      </p:pic>
      <p:pic>
        <p:nvPicPr>
          <p:cNvPr id="4" name="図 3" descr="スーツを着て屋外に立つ男性">
            <a:extLst>
              <a:ext uri="{FF2B5EF4-FFF2-40B4-BE49-F238E27FC236}">
                <a16:creationId xmlns:a16="http://schemas.microsoft.com/office/drawing/2014/main" id="{87F372B3-8C77-F346-AC21-ABD54142E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12" r="10142" b="18331"/>
          <a:stretch/>
        </p:blipFill>
        <p:spPr>
          <a:xfrm>
            <a:off x="9293108" y="3769567"/>
            <a:ext cx="1850184" cy="1850184"/>
          </a:xfrm>
          <a:prstGeom prst="ellipse">
            <a:avLst/>
          </a:prstGeom>
          <a:ln w="25400">
            <a:solidFill>
              <a:srgbClr val="1A96F0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556998-DA42-2B8F-BC69-2C460785B1D2}"/>
              </a:ext>
            </a:extLst>
          </p:cNvPr>
          <p:cNvSpPr txBox="1"/>
          <p:nvPr/>
        </p:nvSpPr>
        <p:spPr>
          <a:xfrm>
            <a:off x="8709161" y="5814329"/>
            <a:ext cx="3018078" cy="6617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資料作成代行事業責任者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株式会社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CONE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　</a:t>
            </a:r>
            <a:r>
              <a: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山田</a:t>
            </a:r>
            <a:r>
              <a:rPr kumimoji="1"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太郎</a:t>
            </a:r>
          </a:p>
        </p:txBody>
      </p:sp>
    </p:spTree>
    <p:extLst>
      <p:ext uri="{BB962C8B-B14F-4D97-AF65-F5344CB8AC3E}">
        <p14:creationId xmlns:p14="http://schemas.microsoft.com/office/powerpoint/2010/main" val="1924705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04575-684A-DFAA-8F0E-06089C28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271236-5D8B-B9FD-93D8-80F82600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F80E9A-4DA2-1875-B30C-F82B5F2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8DC1F1E-3DEF-A123-7DE7-63B445B59270}"/>
              </a:ext>
            </a:extLst>
          </p:cNvPr>
          <p:cNvSpPr/>
          <p:nvPr/>
        </p:nvSpPr>
        <p:spPr>
          <a:xfrm>
            <a:off x="479426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〇〇市場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の最新動向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8B9E966-3DDB-6807-7FF3-C95AB31474C0}"/>
              </a:ext>
            </a:extLst>
          </p:cNvPr>
          <p:cNvSpPr/>
          <p:nvPr/>
        </p:nvSpPr>
        <p:spPr>
          <a:xfrm>
            <a:off x="3354533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〇〇への</a:t>
            </a:r>
            <a:endParaRPr lang="en-US" altLang="ja-JP" sz="20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活用方法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D11B3FC9-C1C0-B693-7FB1-9C038A68FED0}"/>
              </a:ext>
            </a:extLst>
          </p:cNvPr>
          <p:cNvSpPr/>
          <p:nvPr/>
        </p:nvSpPr>
        <p:spPr>
          <a:xfrm>
            <a:off x="6229641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サービスの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ご紹介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830AA9B6-6693-15B1-481E-DCF687F96BA6}"/>
              </a:ext>
            </a:extLst>
          </p:cNvPr>
          <p:cNvSpPr/>
          <p:nvPr/>
        </p:nvSpPr>
        <p:spPr>
          <a:xfrm>
            <a:off x="9104748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質疑応答／ご案内</a:t>
            </a:r>
          </a:p>
        </p:txBody>
      </p:sp>
    </p:spTree>
    <p:extLst>
      <p:ext uri="{BB962C8B-B14F-4D97-AF65-F5344CB8AC3E}">
        <p14:creationId xmlns:p14="http://schemas.microsoft.com/office/powerpoint/2010/main" val="212907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147C91-7A3B-0ED3-9B72-E45E7170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活用シーン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096893-6662-9AB6-B5C3-548B91DE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E2D0FA-1664-D56E-2E7B-8C0096E6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622EE9D-6F12-82A3-4628-FEB7C074FBFA}"/>
              </a:ext>
            </a:extLst>
          </p:cNvPr>
          <p:cNvGrpSpPr/>
          <p:nvPr/>
        </p:nvGrpSpPr>
        <p:grpSpPr>
          <a:xfrm>
            <a:off x="479425" y="1791549"/>
            <a:ext cx="11233150" cy="3797319"/>
            <a:chOff x="479425" y="932940"/>
            <a:chExt cx="11233150" cy="3797319"/>
          </a:xfrm>
        </p:grpSpPr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A8E6D1E0-EADF-6FE6-BC64-BCA0E14277CE}"/>
                </a:ext>
              </a:extLst>
            </p:cNvPr>
            <p:cNvSpPr/>
            <p:nvPr/>
          </p:nvSpPr>
          <p:spPr>
            <a:xfrm>
              <a:off x="479425" y="932940"/>
              <a:ext cx="11233150" cy="790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〇〇〇〇は、様々な活用方法でお客さまの課題を解決します</a:t>
              </a: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4FBDCB71-05C3-526E-BA30-D4282DCF61E4}"/>
                </a:ext>
              </a:extLst>
            </p:cNvPr>
            <p:cNvGrpSpPr/>
            <p:nvPr/>
          </p:nvGrpSpPr>
          <p:grpSpPr>
            <a:xfrm>
              <a:off x="479425" y="2133088"/>
              <a:ext cx="11233150" cy="2597171"/>
              <a:chOff x="479425" y="2018788"/>
              <a:chExt cx="11233150" cy="2597171"/>
            </a:xfrm>
          </p:grpSpPr>
          <p:sp>
            <p:nvSpPr>
              <p:cNvPr id="8" name="角丸四角形 7">
                <a:extLst>
                  <a:ext uri="{FF2B5EF4-FFF2-40B4-BE49-F238E27FC236}">
                    <a16:creationId xmlns:a16="http://schemas.microsoft.com/office/drawing/2014/main" id="{75168F94-7D5E-33D0-FC31-FF9CD04C77DB}"/>
                  </a:ext>
                </a:extLst>
              </p:cNvPr>
              <p:cNvSpPr/>
              <p:nvPr/>
            </p:nvSpPr>
            <p:spPr>
              <a:xfrm>
                <a:off x="479425" y="2018788"/>
                <a:ext cx="3594446" cy="119174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業務効率化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詳細説明を記載します。詳細説明を記載</a:t>
                </a:r>
                <a:br>
                  <a:rPr kumimoji="1" lang="en-US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</a:b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記載します。詳細説明を記載</a:t>
                </a:r>
                <a:r>
                  <a:rPr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します。</a:t>
                </a:r>
              </a:p>
            </p:txBody>
          </p:sp>
          <p:sp>
            <p:nvSpPr>
              <p:cNvPr id="9" name="角丸四角形 8">
                <a:extLst>
                  <a:ext uri="{FF2B5EF4-FFF2-40B4-BE49-F238E27FC236}">
                    <a16:creationId xmlns:a16="http://schemas.microsoft.com/office/drawing/2014/main" id="{ABCBBDA2-8224-1335-9A75-095865B84B6B}"/>
                  </a:ext>
                </a:extLst>
              </p:cNvPr>
              <p:cNvSpPr/>
              <p:nvPr/>
            </p:nvSpPr>
            <p:spPr>
              <a:xfrm>
                <a:off x="4298777" y="2018788"/>
                <a:ext cx="3594446" cy="119174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品質向上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詳細説明を記載します。詳細説明を記載</a:t>
                </a:r>
                <a:br>
                  <a:rPr kumimoji="1" lang="en-US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</a:b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記載します。詳細説明を記載</a:t>
                </a:r>
                <a:r>
                  <a:rPr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します。</a:t>
                </a:r>
              </a:p>
            </p:txBody>
          </p:sp>
          <p:sp>
            <p:nvSpPr>
              <p:cNvPr id="10" name="角丸四角形 9">
                <a:extLst>
                  <a:ext uri="{FF2B5EF4-FFF2-40B4-BE49-F238E27FC236}">
                    <a16:creationId xmlns:a16="http://schemas.microsoft.com/office/drawing/2014/main" id="{F1BBF1AA-1402-AF6E-5BA6-BCC7DC0DF410}"/>
                  </a:ext>
                </a:extLst>
              </p:cNvPr>
              <p:cNvSpPr/>
              <p:nvPr/>
            </p:nvSpPr>
            <p:spPr>
              <a:xfrm>
                <a:off x="8118129" y="2018788"/>
                <a:ext cx="3594446" cy="119174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コスト削減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詳細説明を記載します。詳細説明を記載</a:t>
                </a:r>
                <a:br>
                  <a:rPr kumimoji="1" lang="en-US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</a:b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記載します。詳細説明を記載</a:t>
                </a:r>
                <a:r>
                  <a:rPr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します。</a:t>
                </a:r>
              </a:p>
            </p:txBody>
          </p:sp>
          <p:sp>
            <p:nvSpPr>
              <p:cNvPr id="11" name="角丸四角形 10">
                <a:extLst>
                  <a:ext uri="{FF2B5EF4-FFF2-40B4-BE49-F238E27FC236}">
                    <a16:creationId xmlns:a16="http://schemas.microsoft.com/office/drawing/2014/main" id="{3F11B5D0-FD96-45E8-1A06-635C5A16612F}"/>
                  </a:ext>
                </a:extLst>
              </p:cNvPr>
              <p:cNvSpPr/>
              <p:nvPr/>
            </p:nvSpPr>
            <p:spPr>
              <a:xfrm>
                <a:off x="479425" y="3424217"/>
                <a:ext cx="3594446" cy="119174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営業活動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詳細説明を記載します。詳細説明を記載</a:t>
                </a:r>
                <a:br>
                  <a:rPr kumimoji="1" lang="en-US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</a:b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記載します。詳細説明を記載</a:t>
                </a:r>
                <a:r>
                  <a:rPr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します。</a:t>
                </a:r>
              </a:p>
            </p:txBody>
          </p:sp>
          <p:sp>
            <p:nvSpPr>
              <p:cNvPr id="12" name="角丸四角形 11">
                <a:extLst>
                  <a:ext uri="{FF2B5EF4-FFF2-40B4-BE49-F238E27FC236}">
                    <a16:creationId xmlns:a16="http://schemas.microsoft.com/office/drawing/2014/main" id="{8CAAFCAC-70DE-60C9-AF99-A9277445A8C6}"/>
                  </a:ext>
                </a:extLst>
              </p:cNvPr>
              <p:cNvSpPr/>
              <p:nvPr/>
            </p:nvSpPr>
            <p:spPr>
              <a:xfrm>
                <a:off x="4298777" y="3424217"/>
                <a:ext cx="3594446" cy="119174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人材育成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詳細説明を記載します。詳細説明を記載</a:t>
                </a:r>
                <a:br>
                  <a:rPr kumimoji="1" lang="en-US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</a:b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記載します。詳細説明を記載</a:t>
                </a:r>
                <a:r>
                  <a:rPr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します。</a:t>
                </a:r>
              </a:p>
            </p:txBody>
          </p:sp>
          <p:sp>
            <p:nvSpPr>
              <p:cNvPr id="13" name="角丸四角形 12">
                <a:extLst>
                  <a:ext uri="{FF2B5EF4-FFF2-40B4-BE49-F238E27FC236}">
                    <a16:creationId xmlns:a16="http://schemas.microsoft.com/office/drawing/2014/main" id="{73E8CC47-DBF7-BD02-3BA7-D9ED86DA0595}"/>
                  </a:ext>
                </a:extLst>
              </p:cNvPr>
              <p:cNvSpPr/>
              <p:nvPr/>
            </p:nvSpPr>
            <p:spPr>
              <a:xfrm>
                <a:off x="8118129" y="3424217"/>
                <a:ext cx="3594446" cy="119174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b="1">
                    <a:solidFill>
                      <a:srgbClr val="1A96F0"/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マーケティング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詳細説明を記載します。詳細説明を記載</a:t>
                </a:r>
                <a:br>
                  <a:rPr kumimoji="1" lang="en-US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</a:br>
                <a:r>
                  <a:rPr kumimoji="1"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記載します。詳細説明を記載</a:t>
                </a:r>
                <a:r>
                  <a:rPr lang="ja-JP" altLang="en-US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します。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205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82D189-5B13-1AA6-1AE7-A2E3B67D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活用例　｜　業務効率化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F950223-9FED-1D5B-DA9A-D22AC37C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C59675-9E21-1826-B061-83EC7B2B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657A60C0-7891-1E0A-41D2-154B38B23705}"/>
              </a:ext>
            </a:extLst>
          </p:cNvPr>
          <p:cNvSpPr/>
          <p:nvPr/>
        </p:nvSpPr>
        <p:spPr>
          <a:xfrm>
            <a:off x="1093103" y="1927317"/>
            <a:ext cx="10619472" cy="59740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1" lang="ja-JP" altLang="en-US" sz="2800" b="1" spc="30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不動産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33A23E41-B2FF-6E5A-DC6E-655FDFA47B6F}"/>
              </a:ext>
            </a:extLst>
          </p:cNvPr>
          <p:cNvSpPr/>
          <p:nvPr/>
        </p:nvSpPr>
        <p:spPr>
          <a:xfrm>
            <a:off x="479425" y="2733246"/>
            <a:ext cx="3815006" cy="5617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人手不足の中での〇〇〇〇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0531B0CD-F763-4D4B-D678-0DDC70D7C65E}"/>
              </a:ext>
            </a:extLst>
          </p:cNvPr>
          <p:cNvSpPr/>
          <p:nvPr/>
        </p:nvSpPr>
        <p:spPr>
          <a:xfrm>
            <a:off x="479425" y="3421984"/>
            <a:ext cx="3815006" cy="5617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〇〇〇〇の現場の課題解決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E497255E-77B4-796B-121F-5249BFAC0C85}"/>
              </a:ext>
            </a:extLst>
          </p:cNvPr>
          <p:cNvSpPr/>
          <p:nvPr/>
        </p:nvSpPr>
        <p:spPr>
          <a:xfrm>
            <a:off x="479425" y="4110722"/>
            <a:ext cx="3815006" cy="5617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〇〇データの把握・分析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31F7EDFD-DF65-1E31-6F00-46E39F1B962C}"/>
              </a:ext>
            </a:extLst>
          </p:cNvPr>
          <p:cNvSpPr/>
          <p:nvPr/>
        </p:nvSpPr>
        <p:spPr>
          <a:xfrm>
            <a:off x="479425" y="4799461"/>
            <a:ext cx="3815006" cy="5617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社内教育や就職説明会での〇〇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D9C42D1-1FEF-DA99-EC3F-60ADEFC3AFD9}"/>
              </a:ext>
            </a:extLst>
          </p:cNvPr>
          <p:cNvSpPr/>
          <p:nvPr/>
        </p:nvSpPr>
        <p:spPr>
          <a:xfrm>
            <a:off x="4851007" y="2733246"/>
            <a:ext cx="6861567" cy="5617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〇〇を活用し、〇〇することで〇〇における〇〇課題を解決</a:t>
            </a: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38A291F7-99F7-F114-049C-F6B01A927CD1}"/>
              </a:ext>
            </a:extLst>
          </p:cNvPr>
          <p:cNvSpPr/>
          <p:nvPr/>
        </p:nvSpPr>
        <p:spPr>
          <a:xfrm>
            <a:off x="4851007" y="3421984"/>
            <a:ext cx="6861567" cy="5617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〇〇を活用し、〇〇することで〇〇における〇〇課題を解決</a:t>
            </a: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D43B6557-37A1-0A0F-CF75-7A2842EC7A17}"/>
              </a:ext>
            </a:extLst>
          </p:cNvPr>
          <p:cNvSpPr/>
          <p:nvPr/>
        </p:nvSpPr>
        <p:spPr>
          <a:xfrm>
            <a:off x="4851007" y="4110722"/>
            <a:ext cx="6861567" cy="5617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〇〇を活用し、〇〇することで〇〇における〇〇課題を解決</a:t>
            </a: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B5C489A0-BE90-08A3-9953-A6C2E7ED6D44}"/>
              </a:ext>
            </a:extLst>
          </p:cNvPr>
          <p:cNvSpPr/>
          <p:nvPr/>
        </p:nvSpPr>
        <p:spPr>
          <a:xfrm>
            <a:off x="4851007" y="4799461"/>
            <a:ext cx="6861567" cy="5617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〇〇を活用し、〇〇することで〇〇における〇〇課題を解決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BA85B7B-8565-82A5-9181-3A8C81919A12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4294431" y="3014141"/>
            <a:ext cx="480769" cy="0"/>
          </a:xfrm>
          <a:prstGeom prst="straightConnector1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C9276FE-EE76-BD76-2013-A9567ED3737C}"/>
              </a:ext>
            </a:extLst>
          </p:cNvPr>
          <p:cNvCxnSpPr>
            <a:cxnSpLocks/>
          </p:cNvCxnSpPr>
          <p:nvPr/>
        </p:nvCxnSpPr>
        <p:spPr>
          <a:xfrm>
            <a:off x="4294431" y="3702879"/>
            <a:ext cx="480769" cy="0"/>
          </a:xfrm>
          <a:prstGeom prst="straightConnector1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FBA2B40A-9F1E-276F-4BAB-9F875DA66FF8}"/>
              </a:ext>
            </a:extLst>
          </p:cNvPr>
          <p:cNvCxnSpPr>
            <a:cxnSpLocks/>
          </p:cNvCxnSpPr>
          <p:nvPr/>
        </p:nvCxnSpPr>
        <p:spPr>
          <a:xfrm>
            <a:off x="4294431" y="4391617"/>
            <a:ext cx="480769" cy="0"/>
          </a:xfrm>
          <a:prstGeom prst="straightConnector1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115C0AC-5777-10F8-E316-FA91731C34D4}"/>
              </a:ext>
            </a:extLst>
          </p:cNvPr>
          <p:cNvCxnSpPr>
            <a:cxnSpLocks/>
          </p:cNvCxnSpPr>
          <p:nvPr/>
        </p:nvCxnSpPr>
        <p:spPr>
          <a:xfrm>
            <a:off x="4294431" y="5080356"/>
            <a:ext cx="480769" cy="0"/>
          </a:xfrm>
          <a:prstGeom prst="straightConnector1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グラフィックス 24" descr="家 単色塗りつぶし">
            <a:extLst>
              <a:ext uri="{FF2B5EF4-FFF2-40B4-BE49-F238E27FC236}">
                <a16:creationId xmlns:a16="http://schemas.microsoft.com/office/drawing/2014/main" id="{D87F9F81-1F67-16DF-204B-B3A46F05A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8" y="1925004"/>
            <a:ext cx="516155" cy="5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0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D3688-ECAF-4A09-A94C-44A13FE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続きのコンテンツ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9977CC2-CF9F-82B0-09FD-3DFA4203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471ACF-2C63-52F5-2487-AE4F9582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346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04575-684A-DFAA-8F0E-06089C28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271236-5D8B-B9FD-93D8-80F82600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F80E9A-4DA2-1875-B30C-F82B5F2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8DC1F1E-3DEF-A123-7DE7-63B445B59270}"/>
              </a:ext>
            </a:extLst>
          </p:cNvPr>
          <p:cNvSpPr/>
          <p:nvPr/>
        </p:nvSpPr>
        <p:spPr>
          <a:xfrm>
            <a:off x="479426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〇〇市場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の最新動向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8B9E966-3DDB-6807-7FF3-C95AB31474C0}"/>
              </a:ext>
            </a:extLst>
          </p:cNvPr>
          <p:cNvSpPr/>
          <p:nvPr/>
        </p:nvSpPr>
        <p:spPr>
          <a:xfrm>
            <a:off x="3354533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〇〇への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活用方法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D11B3FC9-C1C0-B693-7FB1-9C038A68FED0}"/>
              </a:ext>
            </a:extLst>
          </p:cNvPr>
          <p:cNvSpPr/>
          <p:nvPr/>
        </p:nvSpPr>
        <p:spPr>
          <a:xfrm>
            <a:off x="6229641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サービスの</a:t>
            </a:r>
            <a:endParaRPr lang="en-US" altLang="ja-JP" sz="20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ご紹介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830AA9B6-6693-15B1-481E-DCF687F96BA6}"/>
              </a:ext>
            </a:extLst>
          </p:cNvPr>
          <p:cNvSpPr/>
          <p:nvPr/>
        </p:nvSpPr>
        <p:spPr>
          <a:xfrm>
            <a:off x="9104748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質疑応答／ご案内</a:t>
            </a:r>
          </a:p>
        </p:txBody>
      </p:sp>
    </p:spTree>
    <p:extLst>
      <p:ext uri="{BB962C8B-B14F-4D97-AF65-F5344CB8AC3E}">
        <p14:creationId xmlns:p14="http://schemas.microsoft.com/office/powerpoint/2010/main" val="68333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0339C2-9889-E594-4CFD-DF555AFC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サービス概要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3E7C97-B52B-D27E-E399-C7EBCCAB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F00C75-7602-7050-287F-9A7BB500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15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A8A50B-E8B6-6A7D-23A2-C782F9692AAE}"/>
              </a:ext>
            </a:extLst>
          </p:cNvPr>
          <p:cNvGrpSpPr/>
          <p:nvPr/>
        </p:nvGrpSpPr>
        <p:grpSpPr>
          <a:xfrm>
            <a:off x="547621" y="1950258"/>
            <a:ext cx="7563446" cy="3630200"/>
            <a:chOff x="547621" y="2655168"/>
            <a:chExt cx="7563446" cy="3630200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191E382C-5EE0-F7E5-8E63-C69387AEE1D6}"/>
                </a:ext>
              </a:extLst>
            </p:cNvPr>
            <p:cNvSpPr/>
            <p:nvPr/>
          </p:nvSpPr>
          <p:spPr>
            <a:xfrm>
              <a:off x="547621" y="2655168"/>
              <a:ext cx="7563446" cy="17429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3200" b="1" spc="6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〇〇によって</a:t>
              </a:r>
              <a:endParaRPr lang="en-US" altLang="ja-JP" sz="3200" b="1" spc="60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600"/>
                </a:spcBef>
              </a:pPr>
              <a:r>
                <a:rPr lang="en-US" altLang="ja-JP" sz="3200" b="1" spc="600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XXXX</a:t>
              </a:r>
              <a:r>
                <a:rPr lang="ja-JP" altLang="en-US" sz="3200" b="1" spc="6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の〇〇を解決する</a:t>
              </a:r>
              <a:endParaRPr lang="en-US" altLang="ja-JP" sz="3200" b="1" spc="60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A47309D-FFF3-AC01-24CD-1082734DE840}"/>
                </a:ext>
              </a:extLst>
            </p:cNvPr>
            <p:cNvGrpSpPr/>
            <p:nvPr/>
          </p:nvGrpSpPr>
          <p:grpSpPr>
            <a:xfrm>
              <a:off x="567011" y="4724938"/>
              <a:ext cx="5528989" cy="1560430"/>
              <a:chOff x="567011" y="4724938"/>
              <a:chExt cx="5528989" cy="1560430"/>
            </a:xfrm>
          </p:grpSpPr>
          <p:pic>
            <p:nvPicPr>
              <p:cNvPr id="9" name="グラフィックス 8" descr="バッジ: チェックマーク 1 単色塗りつぶし">
                <a:extLst>
                  <a:ext uri="{FF2B5EF4-FFF2-40B4-BE49-F238E27FC236}">
                    <a16:creationId xmlns:a16="http://schemas.microsoft.com/office/drawing/2014/main" id="{CE4003EE-9FD8-3264-A8B6-9D8520673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4744328"/>
                <a:ext cx="387795" cy="387795"/>
              </a:xfrm>
              <a:prstGeom prst="rect">
                <a:avLst/>
              </a:prstGeom>
            </p:spPr>
          </p:pic>
          <p:pic>
            <p:nvPicPr>
              <p:cNvPr id="10" name="グラフィックス 9" descr="バッジ: チェックマーク 1 単色塗りつぶし">
                <a:extLst>
                  <a:ext uri="{FF2B5EF4-FFF2-40B4-BE49-F238E27FC236}">
                    <a16:creationId xmlns:a16="http://schemas.microsoft.com/office/drawing/2014/main" id="{ACFCC166-4D31-1C28-4E37-9A0B8FFC6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5311256"/>
                <a:ext cx="387795" cy="387795"/>
              </a:xfrm>
              <a:prstGeom prst="rect">
                <a:avLst/>
              </a:prstGeom>
            </p:spPr>
          </p:pic>
          <p:pic>
            <p:nvPicPr>
              <p:cNvPr id="11" name="グラフィックス 10" descr="バッジ: チェックマーク 1 単色塗りつぶし">
                <a:extLst>
                  <a:ext uri="{FF2B5EF4-FFF2-40B4-BE49-F238E27FC236}">
                    <a16:creationId xmlns:a16="http://schemas.microsoft.com/office/drawing/2014/main" id="{80547E8D-B7ED-B0DA-D10A-68B39C638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5878184"/>
                <a:ext cx="387795" cy="387795"/>
              </a:xfrm>
              <a:prstGeom prst="rect">
                <a:avLst/>
              </a:prstGeom>
            </p:spPr>
          </p:pic>
          <p:sp>
            <p:nvSpPr>
              <p:cNvPr id="12" name="角丸四角形 11">
                <a:extLst>
                  <a:ext uri="{FF2B5EF4-FFF2-40B4-BE49-F238E27FC236}">
                    <a16:creationId xmlns:a16="http://schemas.microsoft.com/office/drawing/2014/main" id="{A506ECAF-DE42-2A84-A66D-AD7E6A72CBAD}"/>
                  </a:ext>
                </a:extLst>
              </p:cNvPr>
              <p:cNvSpPr/>
              <p:nvPr/>
            </p:nvSpPr>
            <p:spPr>
              <a:xfrm>
                <a:off x="1067166" y="4724938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〇〇スキル・ノウハウの属人化を解消</a:t>
                </a:r>
              </a:p>
            </p:txBody>
          </p:sp>
          <p:sp>
            <p:nvSpPr>
              <p:cNvPr id="13" name="角丸四角形 12">
                <a:extLst>
                  <a:ext uri="{FF2B5EF4-FFF2-40B4-BE49-F238E27FC236}">
                    <a16:creationId xmlns:a16="http://schemas.microsoft.com/office/drawing/2014/main" id="{123726E1-778A-9F99-D36B-A47FBB57A304}"/>
                  </a:ext>
                </a:extLst>
              </p:cNvPr>
              <p:cNvSpPr/>
              <p:nvPr/>
            </p:nvSpPr>
            <p:spPr>
              <a:xfrm>
                <a:off x="1067166" y="5291867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〇〇の時間と工数の大幅な削減</a:t>
                </a:r>
              </a:p>
            </p:txBody>
          </p:sp>
          <p:sp>
            <p:nvSpPr>
              <p:cNvPr id="14" name="角丸四角形 13">
                <a:extLst>
                  <a:ext uri="{FF2B5EF4-FFF2-40B4-BE49-F238E27FC236}">
                    <a16:creationId xmlns:a16="http://schemas.microsoft.com/office/drawing/2014/main" id="{E08B8288-6EB0-1CE1-0BCE-8A8BEAFA8E8D}"/>
                  </a:ext>
                </a:extLst>
              </p:cNvPr>
              <p:cNvSpPr/>
              <p:nvPr/>
            </p:nvSpPr>
            <p:spPr>
              <a:xfrm>
                <a:off x="1067166" y="5858794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〇〇によってで、受注率が向上</a:t>
                </a:r>
              </a:p>
            </p:txBody>
          </p:sp>
        </p:grpSp>
      </p:grpSp>
      <p:pic>
        <p:nvPicPr>
          <p:cNvPr id="15" name="図 14" descr="コンピューターの画面&#10;&#10;自動的に生成された説明">
            <a:extLst>
              <a:ext uri="{FF2B5EF4-FFF2-40B4-BE49-F238E27FC236}">
                <a16:creationId xmlns:a16="http://schemas.microsoft.com/office/drawing/2014/main" id="{CEA90410-9F6D-9A81-F008-16C79FBB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87" y="1488015"/>
            <a:ext cx="7456170" cy="54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92B5B-335B-5B4C-820C-1E855EA8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サービス概要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5D04C5-2CB9-834C-A442-CDF6C546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〇〇が提供する〇〇〇〇サービスです。</a:t>
            </a:r>
            <a:endParaRPr kumimoji="1" lang="en-US" altLang="ja-JP" dirty="0"/>
          </a:p>
          <a:p>
            <a:r>
              <a:rPr lang="ja-JP" altLang="en-US"/>
              <a:t>〇〇</a:t>
            </a:r>
            <a:r>
              <a:rPr kumimoji="1" lang="ja-JP" altLang="en-US"/>
              <a:t>独自のナレッジを活かし、</a:t>
            </a:r>
            <a:r>
              <a:rPr lang="ja-JP" altLang="en-US"/>
              <a:t>〇〇〇〇</a:t>
            </a:r>
            <a:r>
              <a:rPr kumimoji="1" lang="ja-JP" altLang="en-US"/>
              <a:t>スキルの標準化と底上げを実現します。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BFA119-669C-234E-9940-368B4611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4D072A-D841-6343-94F0-DDA9612F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72A2D375-1CEF-2979-2BAB-0D17CF4C0288}"/>
              </a:ext>
            </a:extLst>
          </p:cNvPr>
          <p:cNvSpPr/>
          <p:nvPr/>
        </p:nvSpPr>
        <p:spPr>
          <a:xfrm>
            <a:off x="6225914" y="2168524"/>
            <a:ext cx="5523173" cy="42487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取引先企業</a:t>
            </a:r>
            <a:endParaRPr lang="en-US" altLang="ja-JP" sz="1400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300"/>
              </a:spcBef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一部抜粋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E6E4B861-AFBC-9090-B404-7F2B94587DF6}"/>
              </a:ext>
            </a:extLst>
          </p:cNvPr>
          <p:cNvSpPr/>
          <p:nvPr/>
        </p:nvSpPr>
        <p:spPr>
          <a:xfrm>
            <a:off x="442913" y="2168524"/>
            <a:ext cx="5523172" cy="42487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支援企業数</a:t>
            </a:r>
            <a:r>
              <a:rPr kumimoji="1"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推移</a:t>
            </a:r>
          </a:p>
          <a:p>
            <a:pPr>
              <a:spcBef>
                <a:spcPts val="300"/>
              </a:spcBef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※2022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年 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5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月時点</a:t>
            </a:r>
            <a:endParaRPr kumimoji="1" lang="ja-JP" altLang="en-US" sz="90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 Medium" panose="020B0400000000000000" pitchFamily="34" charset="-128"/>
              <a:cs typeface="Futura Medium" panose="020B0602020204020303" pitchFamily="34" charset="-79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906ECBD-7195-64E0-389B-11E93BF9E1B7}"/>
              </a:ext>
            </a:extLst>
          </p:cNvPr>
          <p:cNvGrpSpPr/>
          <p:nvPr/>
        </p:nvGrpSpPr>
        <p:grpSpPr>
          <a:xfrm>
            <a:off x="6588645" y="2955912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84AF167-98AF-C242-388E-6D098AAA0926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912BC62-E65B-A050-FFA0-DA224C022350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383F85B-52FE-589F-02DA-BE09D8F3D66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1CBFFC3-B708-8867-F14E-1EFD4D85BE5A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DB930A4-CB8B-59E1-727C-D861A5890FEC}"/>
              </a:ext>
            </a:extLst>
          </p:cNvPr>
          <p:cNvGrpSpPr/>
          <p:nvPr/>
        </p:nvGrpSpPr>
        <p:grpSpPr>
          <a:xfrm>
            <a:off x="6588645" y="3645023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EC85999-06CE-C24A-EE7B-B7D2EC3881C8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EA924A2-C250-0A3B-2353-49F2DFE513D4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822D12F-B99D-FE3F-82D3-D9D1BD88479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32770DB-A505-7E43-99DB-889AD09071B7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4B6A51-EF43-2868-974C-BBA33D7383CC}"/>
              </a:ext>
            </a:extLst>
          </p:cNvPr>
          <p:cNvGrpSpPr/>
          <p:nvPr/>
        </p:nvGrpSpPr>
        <p:grpSpPr>
          <a:xfrm>
            <a:off x="6588645" y="4334134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22798E1-C9C4-6E91-8706-8C91A7AC4838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6522135-9C90-F89B-F93B-EA9A2F8622D6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05F660FB-ABB3-7AF0-1578-4455EE4890F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1B59106-A9AD-20A9-795D-D219A0014B63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82D1EDE-2229-EA41-EDAC-D163200F5C34}"/>
              </a:ext>
            </a:extLst>
          </p:cNvPr>
          <p:cNvGrpSpPr/>
          <p:nvPr/>
        </p:nvGrpSpPr>
        <p:grpSpPr>
          <a:xfrm>
            <a:off x="6588645" y="5023245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471292A-BBE6-5C2D-EA45-A5B5684623C6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14B8867-BBE3-DE19-A78C-AB5AE24B6DF4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4FF53030-8423-220B-1531-7054BC89D923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E622EDC4-2A5B-6BF6-7CEF-E4544BA14FE1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97EE1B7-0FC4-7843-BF6C-479E77844540}"/>
              </a:ext>
            </a:extLst>
          </p:cNvPr>
          <p:cNvGrpSpPr/>
          <p:nvPr/>
        </p:nvGrpSpPr>
        <p:grpSpPr>
          <a:xfrm>
            <a:off x="6588645" y="5712358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2801519E-9873-213F-FD97-A41A8A6787A4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0EE1F812-7FEF-D2E0-373B-95B66C3D6B29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4C8B9B59-C484-112A-5288-BDA210D2EAC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9619796-93AA-2EC6-24EB-81AEBCC37AB2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角丸四角形 62">
            <a:extLst>
              <a:ext uri="{FF2B5EF4-FFF2-40B4-BE49-F238E27FC236}">
                <a16:creationId xmlns:a16="http://schemas.microsoft.com/office/drawing/2014/main" id="{15C85DA9-F1FB-FC5F-5556-3EAEAF8D4960}"/>
              </a:ext>
            </a:extLst>
          </p:cNvPr>
          <p:cNvSpPr/>
          <p:nvPr/>
        </p:nvSpPr>
        <p:spPr>
          <a:xfrm>
            <a:off x="883822" y="5512860"/>
            <a:ext cx="391658" cy="43341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10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64" name="角丸四角形 63">
            <a:extLst>
              <a:ext uri="{FF2B5EF4-FFF2-40B4-BE49-F238E27FC236}">
                <a16:creationId xmlns:a16="http://schemas.microsoft.com/office/drawing/2014/main" id="{A565C4FB-C1B7-B252-C97E-0A29EB13CBC4}"/>
              </a:ext>
            </a:extLst>
          </p:cNvPr>
          <p:cNvSpPr/>
          <p:nvPr/>
        </p:nvSpPr>
        <p:spPr>
          <a:xfrm>
            <a:off x="856550" y="5946274"/>
            <a:ext cx="413184" cy="16283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>
            <a:extLst>
              <a:ext uri="{FF2B5EF4-FFF2-40B4-BE49-F238E27FC236}">
                <a16:creationId xmlns:a16="http://schemas.microsoft.com/office/drawing/2014/main" id="{EF0E38BC-067E-7F92-B7F6-28AD3E005159}"/>
              </a:ext>
            </a:extLst>
          </p:cNvPr>
          <p:cNvSpPr/>
          <p:nvPr/>
        </p:nvSpPr>
        <p:spPr>
          <a:xfrm>
            <a:off x="1568059" y="5447392"/>
            <a:ext cx="405217" cy="4334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20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67" name="角丸四角形 66">
            <a:extLst>
              <a:ext uri="{FF2B5EF4-FFF2-40B4-BE49-F238E27FC236}">
                <a16:creationId xmlns:a16="http://schemas.microsoft.com/office/drawing/2014/main" id="{D94D6C3C-0FFD-B9B2-EDF6-ACE7D62E4A8D}"/>
              </a:ext>
            </a:extLst>
          </p:cNvPr>
          <p:cNvSpPr/>
          <p:nvPr/>
        </p:nvSpPr>
        <p:spPr>
          <a:xfrm>
            <a:off x="1565427" y="5880807"/>
            <a:ext cx="413184" cy="8175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角丸四角形 68">
            <a:extLst>
              <a:ext uri="{FF2B5EF4-FFF2-40B4-BE49-F238E27FC236}">
                <a16:creationId xmlns:a16="http://schemas.microsoft.com/office/drawing/2014/main" id="{F334C799-5852-B3A7-2B23-3AE0F421E7E6}"/>
              </a:ext>
            </a:extLst>
          </p:cNvPr>
          <p:cNvSpPr/>
          <p:nvPr/>
        </p:nvSpPr>
        <p:spPr>
          <a:xfrm>
            <a:off x="2206099" y="5244393"/>
            <a:ext cx="539342" cy="43341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40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70" name="角丸四角形 69">
            <a:extLst>
              <a:ext uri="{FF2B5EF4-FFF2-40B4-BE49-F238E27FC236}">
                <a16:creationId xmlns:a16="http://schemas.microsoft.com/office/drawing/2014/main" id="{7AC6581C-C3A0-206D-BEF2-8DAD0544C19C}"/>
              </a:ext>
            </a:extLst>
          </p:cNvPr>
          <p:cNvSpPr/>
          <p:nvPr/>
        </p:nvSpPr>
        <p:spPr>
          <a:xfrm>
            <a:off x="2268558" y="5677808"/>
            <a:ext cx="413184" cy="284749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>
            <a:extLst>
              <a:ext uri="{FF2B5EF4-FFF2-40B4-BE49-F238E27FC236}">
                <a16:creationId xmlns:a16="http://schemas.microsoft.com/office/drawing/2014/main" id="{9ED5C80E-7B2F-4965-FA50-AACD12087C41}"/>
              </a:ext>
            </a:extLst>
          </p:cNvPr>
          <p:cNvSpPr/>
          <p:nvPr/>
        </p:nvSpPr>
        <p:spPr>
          <a:xfrm>
            <a:off x="2876067" y="4905158"/>
            <a:ext cx="603326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60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3" name="角丸四角形 72">
            <a:extLst>
              <a:ext uri="{FF2B5EF4-FFF2-40B4-BE49-F238E27FC236}">
                <a16:creationId xmlns:a16="http://schemas.microsoft.com/office/drawing/2014/main" id="{9AE0EB99-73BB-AF8D-E54E-E1B9BC7FFAEE}"/>
              </a:ext>
            </a:extLst>
          </p:cNvPr>
          <p:cNvSpPr/>
          <p:nvPr/>
        </p:nvSpPr>
        <p:spPr>
          <a:xfrm>
            <a:off x="2974482" y="5458995"/>
            <a:ext cx="413184" cy="503563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角丸四角形 74">
            <a:extLst>
              <a:ext uri="{FF2B5EF4-FFF2-40B4-BE49-F238E27FC236}">
                <a16:creationId xmlns:a16="http://schemas.microsoft.com/office/drawing/2014/main" id="{44C49D84-3764-F257-A745-5945A9C4C71E}"/>
              </a:ext>
            </a:extLst>
          </p:cNvPr>
          <p:cNvSpPr/>
          <p:nvPr/>
        </p:nvSpPr>
        <p:spPr>
          <a:xfrm>
            <a:off x="3481614" y="4033310"/>
            <a:ext cx="805181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150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6" name="角丸四角形 75">
            <a:extLst>
              <a:ext uri="{FF2B5EF4-FFF2-40B4-BE49-F238E27FC236}">
                <a16:creationId xmlns:a16="http://schemas.microsoft.com/office/drawing/2014/main" id="{BA2B80C6-9EEF-B006-0D7E-0D44E023A295}"/>
              </a:ext>
            </a:extLst>
          </p:cNvPr>
          <p:cNvSpPr/>
          <p:nvPr/>
        </p:nvSpPr>
        <p:spPr>
          <a:xfrm>
            <a:off x="3677613" y="4577021"/>
            <a:ext cx="413184" cy="138553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角丸四角形 77">
            <a:extLst>
              <a:ext uri="{FF2B5EF4-FFF2-40B4-BE49-F238E27FC236}">
                <a16:creationId xmlns:a16="http://schemas.microsoft.com/office/drawing/2014/main" id="{004DB8CA-35D5-9F30-DA2E-B88923BCB5C8}"/>
              </a:ext>
            </a:extLst>
          </p:cNvPr>
          <p:cNvSpPr/>
          <p:nvPr/>
        </p:nvSpPr>
        <p:spPr>
          <a:xfrm>
            <a:off x="4144486" y="3398215"/>
            <a:ext cx="885699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200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9" name="角丸四角形 78">
            <a:extLst>
              <a:ext uri="{FF2B5EF4-FFF2-40B4-BE49-F238E27FC236}">
                <a16:creationId xmlns:a16="http://schemas.microsoft.com/office/drawing/2014/main" id="{80F911AD-50C0-80ED-572A-F6F7C257FE4C}"/>
              </a:ext>
            </a:extLst>
          </p:cNvPr>
          <p:cNvSpPr/>
          <p:nvPr/>
        </p:nvSpPr>
        <p:spPr>
          <a:xfrm>
            <a:off x="4380744" y="3951332"/>
            <a:ext cx="413184" cy="201122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角丸四角形 80">
            <a:extLst>
              <a:ext uri="{FF2B5EF4-FFF2-40B4-BE49-F238E27FC236}">
                <a16:creationId xmlns:a16="http://schemas.microsoft.com/office/drawing/2014/main" id="{2B8A701B-4FD7-F3DE-AB93-D45A35EA997D}"/>
              </a:ext>
            </a:extLst>
          </p:cNvPr>
          <p:cNvSpPr/>
          <p:nvPr/>
        </p:nvSpPr>
        <p:spPr>
          <a:xfrm>
            <a:off x="4811400" y="2955912"/>
            <a:ext cx="974270" cy="5337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310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82" name="角丸四角形 81">
            <a:extLst>
              <a:ext uri="{FF2B5EF4-FFF2-40B4-BE49-F238E27FC236}">
                <a16:creationId xmlns:a16="http://schemas.microsoft.com/office/drawing/2014/main" id="{063F5B99-D029-9187-524B-096F4CD0CDB7}"/>
              </a:ext>
            </a:extLst>
          </p:cNvPr>
          <p:cNvSpPr/>
          <p:nvPr/>
        </p:nvSpPr>
        <p:spPr>
          <a:xfrm>
            <a:off x="5083874" y="3489642"/>
            <a:ext cx="413184" cy="247291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3C0D3EA2-93B9-8255-5AD4-1AA7DDBDECF5}"/>
              </a:ext>
            </a:extLst>
          </p:cNvPr>
          <p:cNvCxnSpPr>
            <a:cxnSpLocks/>
          </p:cNvCxnSpPr>
          <p:nvPr/>
        </p:nvCxnSpPr>
        <p:spPr>
          <a:xfrm>
            <a:off x="722324" y="5962558"/>
            <a:ext cx="491318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角丸四角形 83">
            <a:extLst>
              <a:ext uri="{FF2B5EF4-FFF2-40B4-BE49-F238E27FC236}">
                <a16:creationId xmlns:a16="http://schemas.microsoft.com/office/drawing/2014/main" id="{BC407161-0594-7B62-45C0-E590E31993A5}"/>
              </a:ext>
            </a:extLst>
          </p:cNvPr>
          <p:cNvSpPr/>
          <p:nvPr/>
        </p:nvSpPr>
        <p:spPr>
          <a:xfrm>
            <a:off x="754407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5" name="角丸四角形 84">
            <a:extLst>
              <a:ext uri="{FF2B5EF4-FFF2-40B4-BE49-F238E27FC236}">
                <a16:creationId xmlns:a16="http://schemas.microsoft.com/office/drawing/2014/main" id="{ACA63C34-282F-5513-7363-12E218403C29}"/>
              </a:ext>
            </a:extLst>
          </p:cNvPr>
          <p:cNvSpPr/>
          <p:nvPr/>
        </p:nvSpPr>
        <p:spPr>
          <a:xfrm>
            <a:off x="1460005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6" name="角丸四角形 85">
            <a:extLst>
              <a:ext uri="{FF2B5EF4-FFF2-40B4-BE49-F238E27FC236}">
                <a16:creationId xmlns:a16="http://schemas.microsoft.com/office/drawing/2014/main" id="{0FC370A4-FE09-EC49-5AAD-BE46941C8F5C}"/>
              </a:ext>
            </a:extLst>
          </p:cNvPr>
          <p:cNvSpPr/>
          <p:nvPr/>
        </p:nvSpPr>
        <p:spPr>
          <a:xfrm>
            <a:off x="2165603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7" name="角丸四角形 86">
            <a:extLst>
              <a:ext uri="{FF2B5EF4-FFF2-40B4-BE49-F238E27FC236}">
                <a16:creationId xmlns:a16="http://schemas.microsoft.com/office/drawing/2014/main" id="{362A8CF9-5D44-F9E3-FD2B-34DA5F71AF31}"/>
              </a:ext>
            </a:extLst>
          </p:cNvPr>
          <p:cNvSpPr/>
          <p:nvPr/>
        </p:nvSpPr>
        <p:spPr>
          <a:xfrm>
            <a:off x="2871201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8" name="角丸四角形 87">
            <a:extLst>
              <a:ext uri="{FF2B5EF4-FFF2-40B4-BE49-F238E27FC236}">
                <a16:creationId xmlns:a16="http://schemas.microsoft.com/office/drawing/2014/main" id="{3AF3152C-DFA3-73A5-BE4A-87B138E6AECB}"/>
              </a:ext>
            </a:extLst>
          </p:cNvPr>
          <p:cNvSpPr/>
          <p:nvPr/>
        </p:nvSpPr>
        <p:spPr>
          <a:xfrm>
            <a:off x="3576799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9" name="角丸四角形 88">
            <a:extLst>
              <a:ext uri="{FF2B5EF4-FFF2-40B4-BE49-F238E27FC236}">
                <a16:creationId xmlns:a16="http://schemas.microsoft.com/office/drawing/2014/main" id="{D5B7F27B-5A63-7587-20FD-A5501B475CCD}"/>
              </a:ext>
            </a:extLst>
          </p:cNvPr>
          <p:cNvSpPr/>
          <p:nvPr/>
        </p:nvSpPr>
        <p:spPr>
          <a:xfrm>
            <a:off x="4282397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90" name="角丸四角形 89">
            <a:extLst>
              <a:ext uri="{FF2B5EF4-FFF2-40B4-BE49-F238E27FC236}">
                <a16:creationId xmlns:a16="http://schemas.microsoft.com/office/drawing/2014/main" id="{CC9F848B-3417-0F16-1C7A-F05093CF8842}"/>
              </a:ext>
            </a:extLst>
          </p:cNvPr>
          <p:cNvSpPr/>
          <p:nvPr/>
        </p:nvSpPr>
        <p:spPr>
          <a:xfrm>
            <a:off x="4987994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92" name="円/楕円 91">
            <a:extLst>
              <a:ext uri="{FF2B5EF4-FFF2-40B4-BE49-F238E27FC236}">
                <a16:creationId xmlns:a16="http://schemas.microsoft.com/office/drawing/2014/main" id="{E2CAAA5B-386E-67E0-2889-500B4019B6E4}"/>
              </a:ext>
            </a:extLst>
          </p:cNvPr>
          <p:cNvSpPr/>
          <p:nvPr/>
        </p:nvSpPr>
        <p:spPr>
          <a:xfrm>
            <a:off x="2415593" y="3457576"/>
            <a:ext cx="975360" cy="748747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100</a:t>
            </a: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br>
              <a:rPr kumimoji="1" lang="en-US" altLang="ja-JP" sz="12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突破</a:t>
            </a:r>
            <a:endParaRPr kumimoji="1" lang="ja-JP" alt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3" name="三角形 92">
            <a:extLst>
              <a:ext uri="{FF2B5EF4-FFF2-40B4-BE49-F238E27FC236}">
                <a16:creationId xmlns:a16="http://schemas.microsoft.com/office/drawing/2014/main" id="{4818E22D-E93A-9C10-D6F5-5C42E7D38457}"/>
              </a:ext>
            </a:extLst>
          </p:cNvPr>
          <p:cNvSpPr/>
          <p:nvPr/>
        </p:nvSpPr>
        <p:spPr>
          <a:xfrm rot="7360504">
            <a:off x="3142154" y="3915461"/>
            <a:ext cx="292231" cy="257594"/>
          </a:xfrm>
          <a:prstGeom prst="triangl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ja-JP" altLang="en-US" sz="1600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4" name="円/楕円 93">
            <a:extLst>
              <a:ext uri="{FF2B5EF4-FFF2-40B4-BE49-F238E27FC236}">
                <a16:creationId xmlns:a16="http://schemas.microsoft.com/office/drawing/2014/main" id="{DF6E302C-9A50-88F1-3D00-04A1058EB900}"/>
              </a:ext>
            </a:extLst>
          </p:cNvPr>
          <p:cNvSpPr/>
          <p:nvPr/>
        </p:nvSpPr>
        <p:spPr>
          <a:xfrm>
            <a:off x="3893162" y="2384569"/>
            <a:ext cx="975360" cy="748747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300</a:t>
            </a: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br>
              <a:rPr kumimoji="1" lang="en-US" altLang="ja-JP" sz="12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突破</a:t>
            </a:r>
            <a:endParaRPr kumimoji="1" lang="ja-JP" alt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5" name="三角形 94">
            <a:extLst>
              <a:ext uri="{FF2B5EF4-FFF2-40B4-BE49-F238E27FC236}">
                <a16:creationId xmlns:a16="http://schemas.microsoft.com/office/drawing/2014/main" id="{864B6F44-A926-1E12-1081-C46BBEE35BD1}"/>
              </a:ext>
            </a:extLst>
          </p:cNvPr>
          <p:cNvSpPr/>
          <p:nvPr/>
        </p:nvSpPr>
        <p:spPr>
          <a:xfrm rot="7120695">
            <a:off x="4690534" y="2746462"/>
            <a:ext cx="292231" cy="257594"/>
          </a:xfrm>
          <a:prstGeom prst="triangl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ja-JP" altLang="en-US" sz="1600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9471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D3688-ECAF-4A09-A94C-44A13FE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続きのコンテンツ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9977CC2-CF9F-82B0-09FD-3DFA4203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471ACF-2C63-52F5-2487-AE4F9582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3439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04575-684A-DFAA-8F0E-06089C28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271236-5D8B-B9FD-93D8-80F82600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F80E9A-4DA2-1875-B30C-F82B5F2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8DC1F1E-3DEF-A123-7DE7-63B445B59270}"/>
              </a:ext>
            </a:extLst>
          </p:cNvPr>
          <p:cNvSpPr/>
          <p:nvPr/>
        </p:nvSpPr>
        <p:spPr>
          <a:xfrm>
            <a:off x="479426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〇〇市場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の最新動向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8B9E966-3DDB-6807-7FF3-C95AB31474C0}"/>
              </a:ext>
            </a:extLst>
          </p:cNvPr>
          <p:cNvSpPr/>
          <p:nvPr/>
        </p:nvSpPr>
        <p:spPr>
          <a:xfrm>
            <a:off x="3354533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〇〇への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活用方法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D11B3FC9-C1C0-B693-7FB1-9C038A68FED0}"/>
              </a:ext>
            </a:extLst>
          </p:cNvPr>
          <p:cNvSpPr/>
          <p:nvPr/>
        </p:nvSpPr>
        <p:spPr>
          <a:xfrm>
            <a:off x="6229641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サービスの</a:t>
            </a:r>
            <a:endParaRPr lang="en-US" altLang="ja-JP" sz="2000" b="1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ご紹介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830AA9B6-6693-15B1-481E-DCF687F96BA6}"/>
              </a:ext>
            </a:extLst>
          </p:cNvPr>
          <p:cNvSpPr/>
          <p:nvPr/>
        </p:nvSpPr>
        <p:spPr>
          <a:xfrm>
            <a:off x="9104748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質疑応答／ご案内</a:t>
            </a:r>
          </a:p>
        </p:txBody>
      </p:sp>
    </p:spTree>
    <p:extLst>
      <p:ext uri="{BB962C8B-B14F-4D97-AF65-F5344CB8AC3E}">
        <p14:creationId xmlns:p14="http://schemas.microsoft.com/office/powerpoint/2010/main" val="314760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D3688-ECAF-4A09-A94C-44A13FE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ウェビナー終了後のご案内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9977CC2-CF9F-82B0-09FD-3DFA4203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471ACF-2C63-52F5-2487-AE4F9582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19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320B20-FC74-A5AB-AD44-4257DE9F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760741"/>
            <a:ext cx="6554489" cy="4096556"/>
          </a:xfrm>
          <a:prstGeom prst="rect">
            <a:avLst/>
          </a:prstGeom>
          <a:effectLst>
            <a:glow rad="381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FCE4599-9B6B-3136-17B5-FD53D9929FA2}"/>
              </a:ext>
            </a:extLst>
          </p:cNvPr>
          <p:cNvGrpSpPr/>
          <p:nvPr/>
        </p:nvGrpSpPr>
        <p:grpSpPr>
          <a:xfrm>
            <a:off x="7478177" y="2195821"/>
            <a:ext cx="4149716" cy="3216011"/>
            <a:chOff x="7478177" y="2168525"/>
            <a:chExt cx="4149716" cy="3216011"/>
          </a:xfrm>
        </p:grpSpPr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F2D94AED-C263-22E2-0896-9D44CE9930F3}"/>
                </a:ext>
              </a:extLst>
            </p:cNvPr>
            <p:cNvSpPr/>
            <p:nvPr/>
          </p:nvSpPr>
          <p:spPr>
            <a:xfrm>
              <a:off x="8243595" y="3051453"/>
              <a:ext cx="2444661" cy="2333083"/>
            </a:xfrm>
            <a:prstGeom prst="roundRect">
              <a:avLst>
                <a:gd name="adj" fmla="val 325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0000" rtlCol="0" anchor="b"/>
            <a:lstStyle/>
            <a:p>
              <a:pPr algn="ctr"/>
              <a:r>
                <a:rPr kumimoji="1" lang="ja-JP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アンケート</a:t>
              </a:r>
            </a:p>
          </p:txBody>
        </p:sp>
        <p:pic>
          <p:nvPicPr>
            <p:cNvPr id="8" name="グラフィックス 7" descr="QR コード 単色塗りつぶし">
              <a:extLst>
                <a:ext uri="{FF2B5EF4-FFF2-40B4-BE49-F238E27FC236}">
                  <a16:creationId xmlns:a16="http://schemas.microsoft.com/office/drawing/2014/main" id="{F924B884-2342-A49E-7CA3-84E5C511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16454" y="3384943"/>
              <a:ext cx="1297740" cy="1297740"/>
            </a:xfrm>
            <a:prstGeom prst="rect">
              <a:avLst/>
            </a:prstGeom>
          </p:spPr>
        </p:pic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976CB24B-3F49-01AD-0DA0-CD531E32B863}"/>
                </a:ext>
              </a:extLst>
            </p:cNvPr>
            <p:cNvSpPr/>
            <p:nvPr/>
          </p:nvSpPr>
          <p:spPr>
            <a:xfrm>
              <a:off x="7478177" y="2168525"/>
              <a:ext cx="4149716" cy="58551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アンケートにご回答いただいた方に</a:t>
              </a:r>
              <a:endParaRPr kumimoji="1" lang="en-US" altLang="ja-JP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/>
              <a:r>
                <a:rPr kumimoji="1" lang="ja-JP" altLang="en-US" sz="16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本ウェビナー資料をお渡しします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91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72BBCA-F037-030E-E228-9669DD25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ウェビナー中のルール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40472E-280F-0312-0AAE-4D5B139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E66CBAF-808F-7B38-A614-EF40F0E6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6" name="Google Shape;135;p21">
            <a:extLst>
              <a:ext uri="{FF2B5EF4-FFF2-40B4-BE49-F238E27FC236}">
                <a16:creationId xmlns:a16="http://schemas.microsoft.com/office/drawing/2014/main" id="{2D4D390B-405E-5694-0230-1739D2A7A0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251" t="84510" r="37664" b="5289"/>
          <a:stretch/>
        </p:blipFill>
        <p:spPr>
          <a:xfrm>
            <a:off x="7105652" y="2647331"/>
            <a:ext cx="4193719" cy="11698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F316D2BE-1589-24A8-C5CA-0A3E2EAAE9EC}"/>
              </a:ext>
            </a:extLst>
          </p:cNvPr>
          <p:cNvSpPr/>
          <p:nvPr/>
        </p:nvSpPr>
        <p:spPr>
          <a:xfrm rot="5400000">
            <a:off x="2118852" y="1132929"/>
            <a:ext cx="3907176" cy="6359621"/>
          </a:xfrm>
          <a:custGeom>
            <a:avLst/>
            <a:gdLst>
              <a:gd name="connsiteX0" fmla="*/ 0 w 3907176"/>
              <a:gd name="connsiteY0" fmla="*/ 6359621 h 6359621"/>
              <a:gd name="connsiteX1" fmla="*/ 0 w 3907176"/>
              <a:gd name="connsiteY1" fmla="*/ 709937 h 6359621"/>
              <a:gd name="connsiteX2" fmla="*/ 383 w 3907176"/>
              <a:gd name="connsiteY2" fmla="*/ 709937 h 6359621"/>
              <a:gd name="connsiteX3" fmla="*/ 383529 w 3907176"/>
              <a:gd name="connsiteY3" fmla="*/ 1 h 6359621"/>
              <a:gd name="connsiteX4" fmla="*/ 383529 w 3907176"/>
              <a:gd name="connsiteY4" fmla="*/ 374 h 6359621"/>
              <a:gd name="connsiteX5" fmla="*/ 1369114 w 3907176"/>
              <a:gd name="connsiteY5" fmla="*/ 374 h 6359621"/>
              <a:gd name="connsiteX6" fmla="*/ 1369114 w 3907176"/>
              <a:gd name="connsiteY6" fmla="*/ 709937 h 6359621"/>
              <a:gd name="connsiteX7" fmla="*/ 1370815 w 3907176"/>
              <a:gd name="connsiteY7" fmla="*/ 709937 h 6359621"/>
              <a:gd name="connsiteX8" fmla="*/ 1370815 w 3907176"/>
              <a:gd name="connsiteY8" fmla="*/ 0 h 6359621"/>
              <a:gd name="connsiteX9" fmla="*/ 3907174 w 3907176"/>
              <a:gd name="connsiteY9" fmla="*/ 709937 h 6359621"/>
              <a:gd name="connsiteX10" fmla="*/ 3907176 w 3907176"/>
              <a:gd name="connsiteY10" fmla="*/ 709937 h 6359621"/>
              <a:gd name="connsiteX11" fmla="*/ 3907176 w 3907176"/>
              <a:gd name="connsiteY11" fmla="*/ 6359621 h 635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7176" h="6359621">
                <a:moveTo>
                  <a:pt x="0" y="6359621"/>
                </a:moveTo>
                <a:lnTo>
                  <a:pt x="0" y="709937"/>
                </a:lnTo>
                <a:lnTo>
                  <a:pt x="383" y="709937"/>
                </a:lnTo>
                <a:lnTo>
                  <a:pt x="383529" y="1"/>
                </a:lnTo>
                <a:lnTo>
                  <a:pt x="383529" y="374"/>
                </a:lnTo>
                <a:lnTo>
                  <a:pt x="1369114" y="374"/>
                </a:lnTo>
                <a:lnTo>
                  <a:pt x="1369114" y="709937"/>
                </a:lnTo>
                <a:lnTo>
                  <a:pt x="1370815" y="709937"/>
                </a:lnTo>
                <a:lnTo>
                  <a:pt x="1370815" y="0"/>
                </a:lnTo>
                <a:lnTo>
                  <a:pt x="3907174" y="709937"/>
                </a:lnTo>
                <a:lnTo>
                  <a:pt x="3907176" y="709937"/>
                </a:lnTo>
                <a:lnTo>
                  <a:pt x="3907176" y="6359621"/>
                </a:lnTo>
                <a:close/>
              </a:path>
            </a:pathLst>
          </a:custGeom>
          <a:solidFill>
            <a:srgbClr val="1A96F0">
              <a:alpha val="2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rtlCol="0" anchor="ctr">
            <a:noAutofit/>
          </a:bodyPr>
          <a:lstStyle/>
          <a:p>
            <a:pPr>
              <a:spcBef>
                <a:spcPts val="600"/>
              </a:spcBef>
            </a:pPr>
            <a:endParaRPr lang="ja-JP" altLang="en-US" sz="1600" b="1" spc="30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383F94-EC65-9F58-E56C-D6FC18FD397A}"/>
              </a:ext>
            </a:extLst>
          </p:cNvPr>
          <p:cNvGrpSpPr/>
          <p:nvPr/>
        </p:nvGrpSpPr>
        <p:grpSpPr>
          <a:xfrm>
            <a:off x="1015451" y="2450908"/>
            <a:ext cx="5393069" cy="3723664"/>
            <a:chOff x="616324" y="1242574"/>
            <a:chExt cx="7276011" cy="502375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62C8CF3-B1BE-643E-E5FE-62EFA19AF896}"/>
                </a:ext>
              </a:extLst>
            </p:cNvPr>
            <p:cNvGrpSpPr/>
            <p:nvPr/>
          </p:nvGrpSpPr>
          <p:grpSpPr>
            <a:xfrm>
              <a:off x="1774219" y="1242574"/>
              <a:ext cx="4834267" cy="5023755"/>
              <a:chOff x="3782176" y="1242574"/>
              <a:chExt cx="4834267" cy="5023755"/>
            </a:xfrm>
          </p:grpSpPr>
          <p:pic>
            <p:nvPicPr>
              <p:cNvPr id="18" name="Google Shape;123;p20">
                <a:extLst>
                  <a:ext uri="{FF2B5EF4-FFF2-40B4-BE49-F238E27FC236}">
                    <a16:creationId xmlns:a16="http://schemas.microsoft.com/office/drawing/2014/main" id="{D0449B77-4C69-DE19-7828-670533C0506E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782176" y="1569493"/>
                <a:ext cx="2211995" cy="4696836"/>
              </a:xfrm>
              <a:prstGeom prst="rect">
                <a:avLst/>
              </a:prstGeom>
              <a:noFill/>
              <a:ln w="19050">
                <a:solidFill>
                  <a:srgbClr val="1A96F0"/>
                </a:solidFill>
              </a:ln>
            </p:spPr>
          </p:pic>
          <p:pic>
            <p:nvPicPr>
              <p:cNvPr id="19" name="Google Shape;124;p20">
                <a:extLst>
                  <a:ext uri="{FF2B5EF4-FFF2-40B4-BE49-F238E27FC236}">
                    <a16:creationId xmlns:a16="http://schemas.microsoft.com/office/drawing/2014/main" id="{3E694DEC-A280-FB7F-AA87-6FD93DAAB951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250224" y="1569492"/>
                <a:ext cx="2366219" cy="4696837"/>
              </a:xfrm>
              <a:prstGeom prst="rect">
                <a:avLst/>
              </a:prstGeom>
              <a:noFill/>
              <a:ln w="19050" cap="flat" cmpd="sng">
                <a:solidFill>
                  <a:srgbClr val="1A96F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0" name="角丸四角形 19">
                <a:extLst>
                  <a:ext uri="{FF2B5EF4-FFF2-40B4-BE49-F238E27FC236}">
                    <a16:creationId xmlns:a16="http://schemas.microsoft.com/office/drawing/2014/main" id="{1F4D17F0-BAB7-8186-29A7-4FD3A2139579}"/>
                  </a:ext>
                </a:extLst>
              </p:cNvPr>
              <p:cNvSpPr/>
              <p:nvPr/>
            </p:nvSpPr>
            <p:spPr>
              <a:xfrm>
                <a:off x="3782176" y="1242574"/>
                <a:ext cx="2211995" cy="305295"/>
              </a:xfrm>
              <a:prstGeom prst="roundRect">
                <a:avLst>
                  <a:gd name="adj" fmla="val 0"/>
                </a:avLst>
              </a:prstGeom>
              <a:solidFill>
                <a:srgbClr val="1A96F0"/>
              </a:solidFill>
              <a:ln w="38100">
                <a:solidFill>
                  <a:srgbClr val="1A96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ja-JP" sz="14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rPr>
                  <a:t>PC</a:t>
                </a:r>
                <a:endParaRPr lang="en" altLang="ja-JP" sz="1100" b="1" dirty="0">
                  <a:solidFill>
                    <a:schemeClr val="bg1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1" name="角丸四角形 20">
                <a:extLst>
                  <a:ext uri="{FF2B5EF4-FFF2-40B4-BE49-F238E27FC236}">
                    <a16:creationId xmlns:a16="http://schemas.microsoft.com/office/drawing/2014/main" id="{49EDABDD-3F58-5854-0654-812C741EE3DB}"/>
                  </a:ext>
                </a:extLst>
              </p:cNvPr>
              <p:cNvSpPr/>
              <p:nvPr/>
            </p:nvSpPr>
            <p:spPr>
              <a:xfrm>
                <a:off x="6250223" y="1242574"/>
                <a:ext cx="2366220" cy="305295"/>
              </a:xfrm>
              <a:prstGeom prst="roundRect">
                <a:avLst>
                  <a:gd name="adj" fmla="val 0"/>
                </a:avLst>
              </a:prstGeom>
              <a:solidFill>
                <a:srgbClr val="1A96F0"/>
              </a:solidFill>
              <a:ln w="38100">
                <a:solidFill>
                  <a:srgbClr val="1A96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ja-JP" altLang="en-US" sz="14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スマートフォン</a:t>
                </a:r>
                <a:endParaRPr lang="en" altLang="ja-JP" sz="140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sp>
          <p:nvSpPr>
            <p:cNvPr id="10" name="三角形 9">
              <a:extLst>
                <a:ext uri="{FF2B5EF4-FFF2-40B4-BE49-F238E27FC236}">
                  <a16:creationId xmlns:a16="http://schemas.microsoft.com/office/drawing/2014/main" id="{D56939F1-CFAF-C3BA-C884-9BE0CAB7201E}"/>
                </a:ext>
              </a:extLst>
            </p:cNvPr>
            <p:cNvSpPr/>
            <p:nvPr/>
          </p:nvSpPr>
          <p:spPr>
            <a:xfrm rot="12272657">
              <a:off x="2020577" y="5179522"/>
              <a:ext cx="298602" cy="353193"/>
            </a:xfrm>
            <a:prstGeom prst="triangle">
              <a:avLst/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tlCol="0" anchor="ctr"/>
            <a:lstStyle/>
            <a:p>
              <a:pPr algn="ctr">
                <a:spcBef>
                  <a:spcPts val="600"/>
                </a:spcBef>
              </a:pPr>
              <a:endParaRPr lang="ja-JP" altLang="en-US" sz="1400" b="1" spc="30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507698E0-08DB-D63A-8E07-0B07DE814EFA}"/>
                </a:ext>
              </a:extLst>
            </p:cNvPr>
            <p:cNvSpPr/>
            <p:nvPr/>
          </p:nvSpPr>
          <p:spPr>
            <a:xfrm>
              <a:off x="1814543" y="5884854"/>
              <a:ext cx="2089037" cy="338721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pPr>
                <a:spcBef>
                  <a:spcPts val="600"/>
                </a:spcBef>
              </a:pPr>
              <a:endParaRPr lang="en" altLang="ja-JP" sz="1200" b="1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7AA67200-03F3-837C-79D8-9FC743132995}"/>
                </a:ext>
              </a:extLst>
            </p:cNvPr>
            <p:cNvSpPr/>
            <p:nvPr/>
          </p:nvSpPr>
          <p:spPr>
            <a:xfrm>
              <a:off x="4276782" y="5966588"/>
              <a:ext cx="2288265" cy="256987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pPr>
                <a:spcBef>
                  <a:spcPts val="600"/>
                </a:spcBef>
              </a:pPr>
              <a:endParaRPr lang="en" altLang="ja-JP" sz="1200" b="1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3" name="角丸四角形 12">
              <a:extLst>
                <a:ext uri="{FF2B5EF4-FFF2-40B4-BE49-F238E27FC236}">
                  <a16:creationId xmlns:a16="http://schemas.microsoft.com/office/drawing/2014/main" id="{42035831-3AF8-1DE2-856C-938217EE41DD}"/>
                </a:ext>
              </a:extLst>
            </p:cNvPr>
            <p:cNvSpPr/>
            <p:nvPr/>
          </p:nvSpPr>
          <p:spPr>
            <a:xfrm>
              <a:off x="1814542" y="5665193"/>
              <a:ext cx="1384083" cy="187123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1A96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pPr>
                <a:spcBef>
                  <a:spcPts val="600"/>
                </a:spcBef>
              </a:pPr>
              <a:endParaRPr lang="en" altLang="ja-JP" sz="1200" b="1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角丸四角形 13">
              <a:extLst>
                <a:ext uri="{FF2B5EF4-FFF2-40B4-BE49-F238E27FC236}">
                  <a16:creationId xmlns:a16="http://schemas.microsoft.com/office/drawing/2014/main" id="{CDFD33A5-11BB-CBF1-90AB-FB83BB820D69}"/>
                </a:ext>
              </a:extLst>
            </p:cNvPr>
            <p:cNvSpPr/>
            <p:nvPr/>
          </p:nvSpPr>
          <p:spPr>
            <a:xfrm>
              <a:off x="4276782" y="5762253"/>
              <a:ext cx="1384083" cy="187123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1A96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pPr>
                <a:spcBef>
                  <a:spcPts val="600"/>
                </a:spcBef>
              </a:pPr>
              <a:endParaRPr lang="en" altLang="ja-JP" sz="1200" b="1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1960F220-EF68-ECCA-0142-71E35B3D1F69}"/>
                </a:ext>
              </a:extLst>
            </p:cNvPr>
            <p:cNvSpPr/>
            <p:nvPr/>
          </p:nvSpPr>
          <p:spPr>
            <a:xfrm>
              <a:off x="616324" y="4941003"/>
              <a:ext cx="2089037" cy="410137"/>
            </a:xfrm>
            <a:prstGeom prst="roundRect">
              <a:avLst>
                <a:gd name="adj" fmla="val 13115"/>
              </a:avLst>
            </a:prstGeom>
            <a:solidFill>
              <a:srgbClr val="1A96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200" b="1" spc="30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送信先を指定</a:t>
              </a:r>
              <a:endParaRPr lang="en" altLang="ja-JP" sz="1050" b="1" spc="300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6" name="三角形 15">
              <a:extLst>
                <a:ext uri="{FF2B5EF4-FFF2-40B4-BE49-F238E27FC236}">
                  <a16:creationId xmlns:a16="http://schemas.microsoft.com/office/drawing/2014/main" id="{F2698F8B-F413-9DF6-8578-8DB17C4E7BB0}"/>
                </a:ext>
              </a:extLst>
            </p:cNvPr>
            <p:cNvSpPr/>
            <p:nvPr/>
          </p:nvSpPr>
          <p:spPr>
            <a:xfrm rot="10488465">
              <a:off x="5837109" y="5446900"/>
              <a:ext cx="298602" cy="353193"/>
            </a:xfrm>
            <a:prstGeom prst="triangle">
              <a:avLst/>
            </a:prstGeom>
            <a:solidFill>
              <a:srgbClr val="ED7D3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tlCol="0" anchor="ctr"/>
            <a:lstStyle/>
            <a:p>
              <a:pPr algn="ctr">
                <a:spcBef>
                  <a:spcPts val="600"/>
                </a:spcBef>
              </a:pPr>
              <a:endParaRPr lang="ja-JP" altLang="en-US" sz="1400" b="1" spc="30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角丸四角形 16">
              <a:extLst>
                <a:ext uri="{FF2B5EF4-FFF2-40B4-BE49-F238E27FC236}">
                  <a16:creationId xmlns:a16="http://schemas.microsoft.com/office/drawing/2014/main" id="{CAFF0A19-53BD-F738-8B4D-8DC69448CC2B}"/>
                </a:ext>
              </a:extLst>
            </p:cNvPr>
            <p:cNvSpPr/>
            <p:nvPr/>
          </p:nvSpPr>
          <p:spPr>
            <a:xfrm>
              <a:off x="5281436" y="5177623"/>
              <a:ext cx="2610899" cy="410137"/>
            </a:xfrm>
            <a:prstGeom prst="roundRect">
              <a:avLst>
                <a:gd name="adj" fmla="val 13115"/>
              </a:avLst>
            </a:prstGeom>
            <a:solidFill>
              <a:srgbClr val="ED7D3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200" b="1" spc="30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メッセージを入力</a:t>
              </a:r>
              <a:endParaRPr lang="en" altLang="ja-JP" sz="1200" b="1" spc="300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85A488BB-17CB-8E14-8DA0-5DB80C8708A2}"/>
              </a:ext>
            </a:extLst>
          </p:cNvPr>
          <p:cNvSpPr/>
          <p:nvPr/>
        </p:nvSpPr>
        <p:spPr>
          <a:xfrm>
            <a:off x="7260413" y="2742680"/>
            <a:ext cx="1020899" cy="985585"/>
          </a:xfrm>
          <a:prstGeom prst="roundRect">
            <a:avLst>
              <a:gd name="adj" fmla="val 0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spcBef>
                <a:spcPts val="600"/>
              </a:spcBef>
            </a:pPr>
            <a:endParaRPr lang="en" altLang="ja-JP" sz="1600" b="1" spc="300" dirty="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三角形 22">
            <a:extLst>
              <a:ext uri="{FF2B5EF4-FFF2-40B4-BE49-F238E27FC236}">
                <a16:creationId xmlns:a16="http://schemas.microsoft.com/office/drawing/2014/main" id="{6E7B009E-06DC-1057-FA20-B8556990CFB5}"/>
              </a:ext>
            </a:extLst>
          </p:cNvPr>
          <p:cNvSpPr/>
          <p:nvPr/>
        </p:nvSpPr>
        <p:spPr>
          <a:xfrm rot="610412">
            <a:off x="9165146" y="3921548"/>
            <a:ext cx="221327" cy="261791"/>
          </a:xfrm>
          <a:prstGeom prst="triangle">
            <a:avLst/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spcBef>
                <a:spcPts val="600"/>
              </a:spcBef>
            </a:pPr>
            <a:endParaRPr lang="ja-JP" altLang="en-US" sz="1400" b="1" spc="30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357325CB-0C97-2A27-E8A9-6ACCB177A2DB}"/>
              </a:ext>
            </a:extLst>
          </p:cNvPr>
          <p:cNvSpPr/>
          <p:nvPr/>
        </p:nvSpPr>
        <p:spPr>
          <a:xfrm>
            <a:off x="7928386" y="4113059"/>
            <a:ext cx="3370985" cy="833460"/>
          </a:xfrm>
          <a:prstGeom prst="roundRect">
            <a:avLst>
              <a:gd name="adj" fmla="val 4642"/>
            </a:avLst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ja-JP" altLang="en-US" sz="2000" b="1" spc="30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質疑応答時に</a:t>
            </a:r>
            <a:endParaRPr lang="en-US" altLang="ja-JP" sz="2000" b="1" spc="300" dirty="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  <a:p>
            <a:pPr algn="ctr"/>
            <a:r>
              <a:rPr lang="ja-JP" altLang="en-US" sz="2000" b="1" spc="30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ご活用頂けます。</a:t>
            </a:r>
            <a:endParaRPr lang="en" altLang="ja-JP" sz="1600" b="1" spc="300" dirty="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三角形 24">
            <a:extLst>
              <a:ext uri="{FF2B5EF4-FFF2-40B4-BE49-F238E27FC236}">
                <a16:creationId xmlns:a16="http://schemas.microsoft.com/office/drawing/2014/main" id="{A9D97DE9-87F1-58E8-019A-10900501EC95}"/>
              </a:ext>
            </a:extLst>
          </p:cNvPr>
          <p:cNvSpPr/>
          <p:nvPr/>
        </p:nvSpPr>
        <p:spPr>
          <a:xfrm rot="20994204">
            <a:off x="10603509" y="3921548"/>
            <a:ext cx="221327" cy="261791"/>
          </a:xfrm>
          <a:prstGeom prst="triangle">
            <a:avLst/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spcBef>
                <a:spcPts val="600"/>
              </a:spcBef>
            </a:pPr>
            <a:endParaRPr lang="ja-JP" altLang="en-US" sz="1400" b="1" spc="30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A82E6A23-62A5-EE93-91D1-56D50090C268}"/>
              </a:ext>
            </a:extLst>
          </p:cNvPr>
          <p:cNvSpPr/>
          <p:nvPr/>
        </p:nvSpPr>
        <p:spPr>
          <a:xfrm>
            <a:off x="479425" y="1168068"/>
            <a:ext cx="11233150" cy="597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質問がある場合はチャット機能から、ご質問を記入・送信ください</a:t>
            </a:r>
            <a:endParaRPr kumimoji="1" lang="en-US" altLang="ja-JP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830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D031FE-76E8-302B-04F0-C8736911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A982EFE-581A-4A73-A95C-3C107DF2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20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1D9A9E4-F509-4641-3E62-772E4111F5D4}"/>
              </a:ext>
            </a:extLst>
          </p:cNvPr>
          <p:cNvGrpSpPr/>
          <p:nvPr/>
        </p:nvGrpSpPr>
        <p:grpSpPr>
          <a:xfrm>
            <a:off x="2329090" y="2312876"/>
            <a:ext cx="7533817" cy="2260825"/>
            <a:chOff x="2329090" y="2292860"/>
            <a:chExt cx="7533817" cy="226082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3FDF749-E393-7E34-A89C-B71D1605E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325" y="3021430"/>
              <a:ext cx="1987351" cy="670154"/>
            </a:xfrm>
            <a:prstGeom prst="rect">
              <a:avLst/>
            </a:prstGeom>
          </p:spPr>
        </p:pic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59CA1DF6-D150-A43E-6A27-67530B273A7B}"/>
                </a:ext>
              </a:extLst>
            </p:cNvPr>
            <p:cNvSpPr/>
            <p:nvPr/>
          </p:nvSpPr>
          <p:spPr>
            <a:xfrm>
              <a:off x="2329090" y="4015399"/>
              <a:ext cx="7533817" cy="53828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これより前のページまでがテンプレで、ここから</a:t>
              </a:r>
              <a:r>
                <a:rPr lang="en-US" altLang="ja-JP" b="1" spc="300" dirty="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PR</a:t>
              </a: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です！</a:t>
              </a:r>
              <a:endParaRPr kumimoji="1" lang="ja-JP" altLang="en-US" b="1" spc="30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6C5902FB-CD0A-0B0A-EDBA-D52615C063C6}"/>
                </a:ext>
              </a:extLst>
            </p:cNvPr>
            <p:cNvSpPr/>
            <p:nvPr/>
          </p:nvSpPr>
          <p:spPr>
            <a:xfrm>
              <a:off x="3259824" y="2292860"/>
              <a:ext cx="5672351" cy="43333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spc="300">
                  <a:solidFill>
                    <a:schemeClr val="bg1"/>
                  </a:solidFill>
                  <a:latin typeface="DIN Condensed" pitchFamily="2" charset="0"/>
                  <a:ea typeface="Yu Gothic" panose="020B0400000000000000" pitchFamily="34" charset="-128"/>
                </a:rPr>
                <a:t>資料作成代行サービス</a:t>
              </a:r>
              <a:endParaRPr kumimoji="1" lang="ja-JP" altLang="en-US" sz="2000" b="1" spc="300">
                <a:solidFill>
                  <a:schemeClr val="bg1"/>
                </a:solidFill>
                <a:latin typeface="DIN Condensed" pitchFamily="2" charset="0"/>
                <a:ea typeface="Yu Gothic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95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322E2-989A-7908-5D06-1171BC8B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-slide</a:t>
            </a:r>
            <a:r>
              <a:rPr kumimoji="1" lang="ja-JP" altLang="en-US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4B89B0-AD2F-1DA5-B550-9270B99A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c-slide</a:t>
            </a:r>
            <a:r>
              <a:rPr lang="ja-JP" altLang="en-US"/>
              <a:t>は、資料作成のプロが資料の構成からデザインまでをご提案します。</a:t>
            </a:r>
            <a:endParaRPr lang="en-US" altLang="ja-JP" dirty="0"/>
          </a:p>
          <a:p>
            <a:r>
              <a:rPr lang="ja-JP" altLang="en-US"/>
              <a:t>独自のオペレーション体制により、業界最安水準で最短</a:t>
            </a:r>
            <a:r>
              <a:rPr lang="en-US" altLang="ja-JP" dirty="0"/>
              <a:t>2</a:t>
            </a:r>
            <a:r>
              <a:rPr lang="ja-JP" altLang="en-US"/>
              <a:t>日でご納品が可能です。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61A0FF-CF1F-47F9-74E8-D86FA671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9167BBB-2D1C-DFF9-D5E4-EFA854EA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6A60D051-68B9-7F37-AC95-9E88860F4DC6}"/>
              </a:ext>
            </a:extLst>
          </p:cNvPr>
          <p:cNvSpPr/>
          <p:nvPr/>
        </p:nvSpPr>
        <p:spPr>
          <a:xfrm>
            <a:off x="436837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¥3,000/P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からご提供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最安値水準のページ単価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¥3,000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ご提供。オプション料金一切なしで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かかる費用はページ単価のみ</a:t>
            </a:r>
            <a:endParaRPr kumimoji="1" lang="ja-JP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2654685-CB38-A3CB-8852-5B180A2D8A6A}"/>
              </a:ext>
            </a:extLst>
          </p:cNvPr>
          <p:cNvSpPr/>
          <p:nvPr/>
        </p:nvSpPr>
        <p:spPr>
          <a:xfrm>
            <a:off x="827699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日で納品可能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リデザインのみのライトプランの場合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資料のご共有から初稿提出まで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日で対応可能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5" name="グラフィックス 14" descr="月毎カレンダー 単色塗りつぶし">
            <a:extLst>
              <a:ext uri="{FF2B5EF4-FFF2-40B4-BE49-F238E27FC236}">
                <a16:creationId xmlns:a16="http://schemas.microsoft.com/office/drawing/2014/main" id="{6760EC23-E3CB-23E4-6F9E-9124D8113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510" y="2837810"/>
            <a:ext cx="1217066" cy="1217066"/>
          </a:xfrm>
          <a:prstGeom prst="rect">
            <a:avLst/>
          </a:prstGeom>
        </p:spPr>
      </p:pic>
      <p:pic>
        <p:nvPicPr>
          <p:cNvPr id="16" name="グラフィックス 15" descr="翼の付いたお金 単色塗りつぶし">
            <a:extLst>
              <a:ext uri="{FF2B5EF4-FFF2-40B4-BE49-F238E27FC236}">
                <a16:creationId xmlns:a16="http://schemas.microsoft.com/office/drawing/2014/main" id="{C67374EC-B7D5-F059-9137-060B132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466" y="2822169"/>
            <a:ext cx="1217066" cy="1217066"/>
          </a:xfrm>
          <a:prstGeom prst="rect">
            <a:avLst/>
          </a:prstGeom>
        </p:spPr>
      </p:pic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0F223F50-B8CA-EFBC-8B89-B0922420AE26}"/>
              </a:ext>
            </a:extLst>
          </p:cNvPr>
          <p:cNvSpPr/>
          <p:nvPr/>
        </p:nvSpPr>
        <p:spPr>
          <a:xfrm>
            <a:off x="442912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構成からデザインまで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PPT</a:t>
            </a: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資料作成のプロデザイナーが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資料の目的に最適な構成から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デザイン（見せ方）までをご提案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9" name="グラフィックス 18" descr="レイヤー (デザイン) 単色塗りつぶし">
            <a:extLst>
              <a:ext uri="{FF2B5EF4-FFF2-40B4-BE49-F238E27FC236}">
                <a16:creationId xmlns:a16="http://schemas.microsoft.com/office/drawing/2014/main" id="{E57F5E62-CC03-20F6-6188-83BA14898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9571" y="2776957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0DC0C9-4BCD-9158-711B-B6C8F2E8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ご利用事例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5FD596-8A99-F007-E5FF-0E0656E0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C09C4B-01D2-7A4A-D589-D09BB938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22</a:t>
            </a:fld>
            <a:endParaRPr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3B2A0B5-23FE-89F2-1792-8E280C8507A6}"/>
              </a:ext>
            </a:extLst>
          </p:cNvPr>
          <p:cNvGrpSpPr/>
          <p:nvPr/>
        </p:nvGrpSpPr>
        <p:grpSpPr>
          <a:xfrm>
            <a:off x="442911" y="1160463"/>
            <a:ext cx="2611008" cy="1468692"/>
            <a:chOff x="442911" y="1160463"/>
            <a:chExt cx="2611008" cy="1468692"/>
          </a:xfrm>
        </p:grpSpPr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13C94CAF-1DE9-1733-80F1-77F8D136F419}"/>
                </a:ext>
              </a:extLst>
            </p:cNvPr>
            <p:cNvSpPr/>
            <p:nvPr/>
          </p:nvSpPr>
          <p:spPr>
            <a:xfrm>
              <a:off x="442911" y="1160463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pic>
          <p:nvPicPr>
            <p:cNvPr id="24" name="図 23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8B9B0D54-3EC7-99C5-CDDE-26A770F9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049" y="1713287"/>
              <a:ext cx="1511405" cy="363045"/>
            </a:xfrm>
            <a:prstGeom prst="rect">
              <a:avLst/>
            </a:prstGeom>
          </p:spPr>
        </p:pic>
      </p:grp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FA311282-01C9-52A5-791B-91F238B2B7F0}"/>
              </a:ext>
            </a:extLst>
          </p:cNvPr>
          <p:cNvSpPr/>
          <p:nvPr/>
        </p:nvSpPr>
        <p:spPr>
          <a:xfrm>
            <a:off x="3190672" y="1160463"/>
            <a:ext cx="8558416" cy="1468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36000"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Chatwork</a:t>
            </a: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ストレージテクノロジーズ株式会社</a:t>
            </a:r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クラウドストレージサービス</a:t>
            </a:r>
            <a:r>
              <a:rPr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「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セキュア</a:t>
            </a:r>
            <a:r>
              <a:rPr kumimoji="1" lang="en-US" altLang="ja-JP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SAMBA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」の開発・運営</a:t>
            </a:r>
            <a:endParaRPr kumimoji="1"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セールス部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大河内 唱平様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kumimoji="1"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一気通貫のコンテンツ制作により、商談化率の高い</a:t>
            </a:r>
            <a:r>
              <a:rPr kumimoji="1" lang="en-US" altLang="ja-JP" sz="22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WP</a:t>
            </a:r>
            <a:r>
              <a:rPr kumimoji="1"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に。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9FBD1C3-5BA6-4DC6-2FC9-23C8C60CE238}"/>
              </a:ext>
            </a:extLst>
          </p:cNvPr>
          <p:cNvGrpSpPr/>
          <p:nvPr/>
        </p:nvGrpSpPr>
        <p:grpSpPr>
          <a:xfrm>
            <a:off x="8561541" y="1709300"/>
            <a:ext cx="3193562" cy="247831"/>
            <a:chOff x="4780473" y="2168525"/>
            <a:chExt cx="5264479" cy="319956"/>
          </a:xfrm>
        </p:grpSpPr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BFABC62E-847D-B3CB-E8B1-BAF5637F7E77}"/>
                </a:ext>
              </a:extLst>
            </p:cNvPr>
            <p:cNvSpPr/>
            <p:nvPr/>
          </p:nvSpPr>
          <p:spPr>
            <a:xfrm>
              <a:off x="6764503" y="2168525"/>
              <a:ext cx="1297008" cy="319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ja-JP" altLang="en-US" sz="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営業資料</a:t>
              </a:r>
              <a:endParaRPr kumimoji="1" lang="ja-JP" altLang="en-US" sz="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8" name="角丸四角形 27">
              <a:extLst>
                <a:ext uri="{FF2B5EF4-FFF2-40B4-BE49-F238E27FC236}">
                  <a16:creationId xmlns:a16="http://schemas.microsoft.com/office/drawing/2014/main" id="{7DBFD37F-1D18-BC1F-635C-509E98DDB722}"/>
                </a:ext>
              </a:extLst>
            </p:cNvPr>
            <p:cNvSpPr/>
            <p:nvPr/>
          </p:nvSpPr>
          <p:spPr>
            <a:xfrm>
              <a:off x="8221285" y="2168525"/>
              <a:ext cx="1823667" cy="319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ja-JP" altLang="en-US" sz="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ホワイトペーパー</a:t>
              </a:r>
              <a:endParaRPr kumimoji="1" lang="ja-JP" altLang="en-US" sz="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547BF915-12F3-E013-EEE1-31243B442A2F}"/>
                </a:ext>
              </a:extLst>
            </p:cNvPr>
            <p:cNvSpPr/>
            <p:nvPr/>
          </p:nvSpPr>
          <p:spPr>
            <a:xfrm>
              <a:off x="4780473" y="2168525"/>
              <a:ext cx="1823667" cy="319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ja-JP" altLang="en-US" sz="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サービス紹介資料</a:t>
              </a:r>
              <a:endParaRPr kumimoji="1" lang="ja-JP" altLang="en-US" sz="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</p:grp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5FC4649E-ED94-F2E2-0EEF-DD328958178A}"/>
              </a:ext>
            </a:extLst>
          </p:cNvPr>
          <p:cNvSpPr/>
          <p:nvPr/>
        </p:nvSpPr>
        <p:spPr>
          <a:xfrm>
            <a:off x="442912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依頼背景・課題感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会社統合による組織拡大のため、属人的になっている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営業のノウハウを資料を通して体系化する必要がありました。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それに伴い、アウトバウンドの新規営業主体のチームから、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WEB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マーケティング中心のインバウンドを主軸に置くことが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決まっていましたが、コンテンツを作成するリソースが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ありませんでした。</a:t>
            </a:r>
          </a:p>
        </p:txBody>
      </p:sp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ED4AF2E5-F02C-DE31-6F1F-B2EE0F03ADCA}"/>
              </a:ext>
            </a:extLst>
          </p:cNvPr>
          <p:cNvSpPr/>
          <p:nvPr/>
        </p:nvSpPr>
        <p:spPr>
          <a:xfrm>
            <a:off x="6096000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資料の満足度・評価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まずは汎用性の高いサービス紹介資料を作成いただき、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営業資料・提案資料にカスタマイズしていただきました。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次に、ホワイトペーパーを作成しサイトに設置していきましたが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セキュア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SAMBA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というサービスを知った上で潜在層向けの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コンテンツを作成してもらえるので、リードからの商談化率の高い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ホワイトペーパーになっているのが非常にありがたいです。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1A984E8-418A-9F61-A744-9C33AAD36C43}"/>
              </a:ext>
            </a:extLst>
          </p:cNvPr>
          <p:cNvGrpSpPr/>
          <p:nvPr/>
        </p:nvGrpSpPr>
        <p:grpSpPr>
          <a:xfrm>
            <a:off x="442911" y="5244411"/>
            <a:ext cx="11306176" cy="1172264"/>
            <a:chOff x="442913" y="5261402"/>
            <a:chExt cx="11157075" cy="1156805"/>
          </a:xfrm>
          <a:effectLst>
            <a:glow rad="63500">
              <a:schemeClr val="bg1">
                <a:lumMod val="75000"/>
                <a:alpha val="20000"/>
              </a:schemeClr>
            </a:glow>
          </a:effectLst>
        </p:grpSpPr>
        <p:pic>
          <p:nvPicPr>
            <p:cNvPr id="33" name="図 32" descr="テキスト&#10;&#10;自動的に生成された説明">
              <a:extLst>
                <a:ext uri="{FF2B5EF4-FFF2-40B4-BE49-F238E27FC236}">
                  <a16:creationId xmlns:a16="http://schemas.microsoft.com/office/drawing/2014/main" id="{8559D1BB-8665-3DF6-5BC9-9127D16E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3" y="5261402"/>
              <a:ext cx="2056541" cy="1156804"/>
            </a:xfrm>
            <a:prstGeom prst="rect">
              <a:avLst/>
            </a:prstGeom>
          </p:spPr>
        </p:pic>
        <p:pic>
          <p:nvPicPr>
            <p:cNvPr id="34" name="図 33" descr="グラフィカル ユーザー インターフェイス, Web サイト&#10;&#10;自動的に生成された説明">
              <a:extLst>
                <a:ext uri="{FF2B5EF4-FFF2-40B4-BE49-F238E27FC236}">
                  <a16:creationId xmlns:a16="http://schemas.microsoft.com/office/drawing/2014/main" id="{B8C9796D-76D4-1811-8D96-59313EF2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8727" y="5261402"/>
              <a:ext cx="2056541" cy="1156805"/>
            </a:xfrm>
            <a:prstGeom prst="rect">
              <a:avLst/>
            </a:prstGeom>
          </p:spPr>
        </p:pic>
        <p:pic>
          <p:nvPicPr>
            <p:cNvPr id="35" name="図 34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8F554815-DD30-B795-9F01-1BBF5B9D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4541" y="5261402"/>
              <a:ext cx="2056541" cy="1156805"/>
            </a:xfrm>
            <a:prstGeom prst="rect">
              <a:avLst/>
            </a:prstGeom>
          </p:spPr>
        </p:pic>
        <p:pic>
          <p:nvPicPr>
            <p:cNvPr id="36" name="図 35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A1A7BE90-E869-2BE4-55A6-7C8550144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46170" y="5261402"/>
              <a:ext cx="2053818" cy="1155273"/>
            </a:xfrm>
            <a:prstGeom prst="rect">
              <a:avLst/>
            </a:prstGeom>
          </p:spPr>
        </p:pic>
        <p:pic>
          <p:nvPicPr>
            <p:cNvPr id="37" name="図 36" descr="テーブル&#10;&#10;自動的に生成された説明">
              <a:extLst>
                <a:ext uri="{FF2B5EF4-FFF2-40B4-BE49-F238E27FC236}">
                  <a16:creationId xmlns:a16="http://schemas.microsoft.com/office/drawing/2014/main" id="{587EE40F-D769-13F1-ED86-EBFBE2677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0356" y="5261402"/>
              <a:ext cx="2056540" cy="1156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528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C877F2-18C0-8589-1A20-547C4B16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料金プラン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CA3A78-118F-0CF2-18AF-1DAD0C990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業界最安水準のページ単価</a:t>
            </a:r>
            <a:r>
              <a:rPr kumimoji="1" lang="en-US" altLang="ja-JP" dirty="0"/>
              <a:t>¥3,000</a:t>
            </a:r>
            <a:r>
              <a:rPr kumimoji="1" lang="ja-JP" altLang="en-US"/>
              <a:t>からお受けすることが可能です。</a:t>
            </a:r>
            <a:endParaRPr kumimoji="1" lang="en-US" altLang="ja-JP" dirty="0"/>
          </a:p>
          <a:p>
            <a:r>
              <a:rPr kumimoji="1" lang="ja-JP" altLang="en-US"/>
              <a:t>オプション料金は一切かからず、グラフ作成や特急での制作も料金に含まれています。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28AE58-02D0-A99F-DC4F-D00C12CC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3D205A-54DA-FBEB-D011-A9A9A3E0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23</a:t>
            </a:fld>
            <a:endParaRPr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D11B1E9D-4788-3F95-ACA1-CADDCFD79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47010"/>
              </p:ext>
            </p:extLst>
          </p:nvPr>
        </p:nvGraphicFramePr>
        <p:xfrm>
          <a:off x="442912" y="2527823"/>
          <a:ext cx="11306175" cy="3455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20">
                  <a:extLst>
                    <a:ext uri="{9D8B030D-6E8A-4147-A177-3AD203B41FA5}">
                      <a16:colId xmlns:a16="http://schemas.microsoft.com/office/drawing/2014/main" val="1626553921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575610589"/>
                    </a:ext>
                  </a:extLst>
                </a:gridCol>
                <a:gridCol w="2045110">
                  <a:extLst>
                    <a:ext uri="{9D8B030D-6E8A-4147-A177-3AD203B41FA5}">
                      <a16:colId xmlns:a16="http://schemas.microsoft.com/office/drawing/2014/main" val="508045020"/>
                    </a:ext>
                  </a:extLst>
                </a:gridCol>
                <a:gridCol w="2054942">
                  <a:extLst>
                    <a:ext uri="{9D8B030D-6E8A-4147-A177-3AD203B41FA5}">
                      <a16:colId xmlns:a16="http://schemas.microsoft.com/office/drawing/2014/main" val="1767133630"/>
                    </a:ext>
                  </a:extLst>
                </a:gridCol>
                <a:gridCol w="3077035">
                  <a:extLst>
                    <a:ext uri="{9D8B030D-6E8A-4147-A177-3AD203B41FA5}">
                      <a16:colId xmlns:a16="http://schemas.microsoft.com/office/drawing/2014/main" val="927325803"/>
                    </a:ext>
                  </a:extLst>
                </a:gridCol>
              </a:tblGrid>
              <a:tr h="3852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ページ単価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対応領域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制作期間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こんな方におすすめ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302612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ライトプラン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endParaRPr kumimoji="1" lang="ja-JP" altLang="en-US" sz="11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リザインのみ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2〜5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既存の資料があり、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デザインだけを変えてほしい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5599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スタンダードプラン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ページ調整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リデザイン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3〜7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既存の資料があるが、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6345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ハイエンドプラン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8,000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4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ヒアリング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ストーリー設計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5〜10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既存の資料の有無に関わらず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構成から提案が欲しい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7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5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05F197D-FF28-109A-BCE8-E9277D21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1B7E17-6FB7-60F8-7ACB-A458902F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24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3E30A63-CAC6-4064-0794-E98AA0E1DBB2}"/>
              </a:ext>
            </a:extLst>
          </p:cNvPr>
          <p:cNvGrpSpPr/>
          <p:nvPr/>
        </p:nvGrpSpPr>
        <p:grpSpPr>
          <a:xfrm>
            <a:off x="587373" y="2850018"/>
            <a:ext cx="11017251" cy="2017135"/>
            <a:chOff x="587373" y="3019475"/>
            <a:chExt cx="11017251" cy="2017135"/>
          </a:xfrm>
        </p:grpSpPr>
        <p:sp>
          <p:nvSpPr>
            <p:cNvPr id="5" name="角丸四角形 4">
              <a:extLst>
                <a:ext uri="{FF2B5EF4-FFF2-40B4-BE49-F238E27FC236}">
                  <a16:creationId xmlns:a16="http://schemas.microsoft.com/office/drawing/2014/main" id="{4C98A171-3C34-3C5E-5234-9439BAA13976}"/>
                </a:ext>
              </a:extLst>
            </p:cNvPr>
            <p:cNvSpPr/>
            <p:nvPr/>
          </p:nvSpPr>
          <p:spPr>
            <a:xfrm>
              <a:off x="587373" y="3019475"/>
              <a:ext cx="11017251" cy="927582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ご不明点はお気軽にご相談くださいませ。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打ち合わせのご予約も可能です。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9B36C382-D82D-49DF-05BC-1BFC6AB2DEA4}"/>
                </a:ext>
              </a:extLst>
            </p:cNvPr>
            <p:cNvSpPr/>
            <p:nvPr/>
          </p:nvSpPr>
          <p:spPr>
            <a:xfrm>
              <a:off x="3080527" y="4491541"/>
              <a:ext cx="6063473" cy="545069"/>
            </a:xfrm>
            <a:prstGeom prst="roundRect">
              <a:avLst>
                <a:gd name="adj" fmla="val 11873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>
                <a:spcBef>
                  <a:spcPts val="300"/>
                </a:spcBef>
              </a:pP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　「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c-slide</a:t>
              </a: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」もしくは「シースライド」で検索！</a:t>
              </a:r>
            </a:p>
          </p:txBody>
        </p:sp>
      </p:grp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24D07B9D-01C4-1432-0F10-EBFF3D794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5491652" y="1904700"/>
            <a:ext cx="1237268" cy="544484"/>
          </a:xfrm>
          <a:prstGeom prst="rect">
            <a:avLst/>
          </a:prstGeom>
        </p:spPr>
      </p:pic>
      <p:pic>
        <p:nvPicPr>
          <p:cNvPr id="11" name="グラフィックス 10" descr="拡大鏡 単色塗りつぶし">
            <a:extLst>
              <a:ext uri="{FF2B5EF4-FFF2-40B4-BE49-F238E27FC236}">
                <a16:creationId xmlns:a16="http://schemas.microsoft.com/office/drawing/2014/main" id="{DFFCA9FE-79F0-3F30-0D68-A9FDB15E3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9925" y="4423170"/>
            <a:ext cx="348857" cy="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7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193F2-CE0C-F312-333F-23B4F42A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自己紹介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5FB5B6-E7A1-8B6A-D30A-17565E88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8D7E3A-E8DC-B259-D1EE-FE0003D8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69516BC-8F68-8B25-49AA-329E5626AC12}"/>
              </a:ext>
            </a:extLst>
          </p:cNvPr>
          <p:cNvGrpSpPr/>
          <p:nvPr/>
        </p:nvGrpSpPr>
        <p:grpSpPr>
          <a:xfrm>
            <a:off x="3726284" y="1781873"/>
            <a:ext cx="7423422" cy="4040695"/>
            <a:chOff x="4289153" y="1125538"/>
            <a:chExt cx="7423422" cy="4040695"/>
          </a:xfrm>
        </p:grpSpPr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9CDD05D6-AE23-1DCA-9AE9-CEDB69E99994}"/>
                </a:ext>
              </a:extLst>
            </p:cNvPr>
            <p:cNvSpPr/>
            <p:nvPr/>
          </p:nvSpPr>
          <p:spPr>
            <a:xfrm>
              <a:off x="4289153" y="1125538"/>
              <a:ext cx="7423422" cy="333111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24000" rtlCol="0" anchor="t"/>
            <a:lstStyle/>
            <a:p>
              <a:pPr>
                <a:spcBef>
                  <a:spcPts val="1200"/>
                </a:spcBef>
              </a:pPr>
              <a:r>
                <a:rPr lang="ja-JP" altLang="en-US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株式会社</a:t>
              </a:r>
              <a:r>
                <a:rPr lang="en-US" altLang="ja-JP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CONE</a:t>
              </a:r>
              <a:endParaRPr lang="en-US" altLang="ja-JP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300"/>
                </a:spcBef>
              </a:pPr>
              <a:r>
                <a:rPr lang="ja-JP" altLang="en-US" sz="1400" b="1" spc="300">
                  <a:solidFill>
                    <a:srgbClr val="2D3E5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資料作成代行サービス事業部</a:t>
              </a:r>
              <a:endParaRPr lang="en-US" altLang="ja-JP" sz="1400" b="1" spc="300" dirty="0">
                <a:solidFill>
                  <a:srgbClr val="2D3E5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300"/>
                </a:spcBef>
              </a:pPr>
              <a:r>
                <a:rPr lang="ja-JP" altLang="en-US" sz="1400" b="1" spc="300">
                  <a:solidFill>
                    <a:srgbClr val="2D3E5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〇〇〇〇〇〇〇〇〇〇〇〇〇〇〇〇〇〇〇〇部　責任者</a:t>
              </a:r>
              <a:endParaRPr lang="en-US" altLang="ja-JP" sz="1600" b="1" spc="300" dirty="0">
                <a:solidFill>
                  <a:srgbClr val="2D3E5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2400"/>
                </a:spcBef>
              </a:pPr>
              <a:r>
                <a:rPr lang="ja-JP" altLang="en-US" sz="4000" b="1" spc="3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山田</a:t>
              </a:r>
              <a:r>
                <a:rPr lang="en-US" altLang="ja-JP" sz="4000" b="1" spc="300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 </a:t>
              </a:r>
              <a:r>
                <a:rPr lang="ja-JP" altLang="en-US" sz="4000" b="1" spc="3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太郎</a:t>
              </a:r>
              <a:r>
                <a:rPr lang="ja-JP" altLang="en-US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　</a:t>
              </a:r>
              <a:r>
                <a:rPr lang="en-US" altLang="ja-JP" sz="2400" b="1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Taro Yamada</a:t>
              </a:r>
            </a:p>
            <a:p>
              <a:pPr>
                <a:spcBef>
                  <a:spcPts val="2400"/>
                </a:spcBef>
              </a:pPr>
              <a:r>
                <a:rPr lang="ja-JP" altLang="en-US" sz="2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資料作成代行サービス「</a:t>
              </a:r>
              <a:r>
                <a:rPr lang="en" altLang="ja-JP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c-slide</a:t>
              </a:r>
              <a:r>
                <a:rPr lang="ja-JP" altLang="en" sz="2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」</a:t>
              </a:r>
              <a:r>
                <a:rPr lang="ja-JP" altLang="en-US" sz="2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の</a:t>
              </a:r>
              <a:endParaRPr lang="en-US" altLang="ja-JP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サービス企画、プロモーション活動、営業統括に担当</a:t>
              </a:r>
              <a:endParaRPr lang="en-US" altLang="ja-JP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C55D39CB-FB6B-F242-FF36-0EDB1B562963}"/>
                </a:ext>
              </a:extLst>
            </p:cNvPr>
            <p:cNvSpPr/>
            <p:nvPr/>
          </p:nvSpPr>
          <p:spPr>
            <a:xfrm>
              <a:off x="4473421" y="4560422"/>
              <a:ext cx="1983863" cy="605811"/>
            </a:xfrm>
            <a:prstGeom prst="roundRect">
              <a:avLst>
                <a:gd name="adj" fmla="val 48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</p:grpSp>
      <p:pic>
        <p:nvPicPr>
          <p:cNvPr id="14" name="図 13" descr="スーツを着て屋外に立つ男性">
            <a:extLst>
              <a:ext uri="{FF2B5EF4-FFF2-40B4-BE49-F238E27FC236}">
                <a16:creationId xmlns:a16="http://schemas.microsoft.com/office/drawing/2014/main" id="{2551534D-5462-D613-638A-34B6C8139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2" r="10142" b="18331"/>
          <a:stretch/>
        </p:blipFill>
        <p:spPr>
          <a:xfrm>
            <a:off x="1031783" y="2126485"/>
            <a:ext cx="2045250" cy="2045250"/>
          </a:xfrm>
          <a:prstGeom prst="ellipse">
            <a:avLst/>
          </a:prstGeom>
          <a:ln w="25400">
            <a:solidFill>
              <a:srgbClr val="1A96F0"/>
            </a:solidFill>
          </a:ln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C7B9F141-E8AD-16B3-F082-B39482265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" r="34446" b="-7734"/>
          <a:stretch/>
        </p:blipFill>
        <p:spPr>
          <a:xfrm>
            <a:off x="4527432" y="5390605"/>
            <a:ext cx="741063" cy="26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4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65107B6-BE17-A072-3845-D99F0D65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C80BF5F-05A1-1063-3E3D-71F67B53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DF440F0-8674-4749-721F-8DBD9E5F966E}"/>
              </a:ext>
            </a:extLst>
          </p:cNvPr>
          <p:cNvSpPr/>
          <p:nvPr/>
        </p:nvSpPr>
        <p:spPr>
          <a:xfrm>
            <a:off x="1159864" y="1256538"/>
            <a:ext cx="8296318" cy="74249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bIns="72000" rtlCol="0" anchor="ctr"/>
          <a:lstStyle/>
          <a:p>
            <a:pPr>
              <a:spcBef>
                <a:spcPts val="1200"/>
              </a:spcBef>
            </a:pPr>
            <a:r>
              <a:rPr lang="ja-JP" altLang="en-US" sz="3200" b="1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こんなことをお話します</a:t>
            </a:r>
            <a:endParaRPr lang="en-US" altLang="ja-JP" sz="1600" b="1" spc="3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CDBEB21F-E0BC-EB0E-63CA-F17563A959CE}"/>
              </a:ext>
            </a:extLst>
          </p:cNvPr>
          <p:cNvSpPr/>
          <p:nvPr/>
        </p:nvSpPr>
        <p:spPr>
          <a:xfrm>
            <a:off x="1159864" y="2407619"/>
            <a:ext cx="9872273" cy="816745"/>
          </a:xfrm>
          <a:prstGeom prst="roundRect">
            <a:avLst>
              <a:gd name="adj" fmla="val 492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bIns="72000" rtlCol="0" anchor="ctr"/>
          <a:lstStyle/>
          <a:p>
            <a:pPr algn="ctr">
              <a:spcBef>
                <a:spcPts val="1200"/>
              </a:spcBef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〇〇のダッシュボードを作り、〇〇を可視化するには？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14687DC-503E-7067-E913-F95581065ADD}"/>
              </a:ext>
            </a:extLst>
          </p:cNvPr>
          <p:cNvSpPr/>
          <p:nvPr/>
        </p:nvSpPr>
        <p:spPr>
          <a:xfrm>
            <a:off x="1159864" y="3632570"/>
            <a:ext cx="9872273" cy="816745"/>
          </a:xfrm>
          <a:prstGeom prst="roundRect">
            <a:avLst>
              <a:gd name="adj" fmla="val 369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bIns="72000" rtlCol="0" anchor="ctr"/>
          <a:lstStyle/>
          <a:p>
            <a:pPr algn="ctr">
              <a:spcBef>
                <a:spcPts val="1200"/>
              </a:spcBef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ほったらかしになっている〇〇のデータを活用すればいいのか？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2940C25-1DE7-4685-78AF-888E6455BE1A}"/>
              </a:ext>
            </a:extLst>
          </p:cNvPr>
          <p:cNvSpPr/>
          <p:nvPr/>
        </p:nvSpPr>
        <p:spPr>
          <a:xfrm>
            <a:off x="1159864" y="4857521"/>
            <a:ext cx="9872273" cy="816745"/>
          </a:xfrm>
          <a:prstGeom prst="roundRect">
            <a:avLst>
              <a:gd name="adj" fmla="val 6151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bIns="72000" rtlCol="0" anchor="ctr"/>
          <a:lstStyle/>
          <a:p>
            <a:pPr algn="ctr">
              <a:spcBef>
                <a:spcPts val="1200"/>
              </a:spcBef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時間がかかっている〇〇の業務を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1/10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の時間で実行するには？</a:t>
            </a:r>
          </a:p>
        </p:txBody>
      </p:sp>
      <p:sp>
        <p:nvSpPr>
          <p:cNvPr id="10" name="タイトル 9">
            <a:extLst>
              <a:ext uri="{FF2B5EF4-FFF2-40B4-BE49-F238E27FC236}">
                <a16:creationId xmlns:a16="http://schemas.microsoft.com/office/drawing/2014/main" id="{D4B4E35C-E1EE-3598-9B6A-980800CD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073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04575-684A-DFAA-8F0E-06089C28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271236-5D8B-B9FD-93D8-80F82600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F80E9A-4DA2-1875-B30C-F82B5F2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8DC1F1E-3DEF-A123-7DE7-63B445B59270}"/>
              </a:ext>
            </a:extLst>
          </p:cNvPr>
          <p:cNvSpPr/>
          <p:nvPr/>
        </p:nvSpPr>
        <p:spPr>
          <a:xfrm>
            <a:off x="479426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〇〇市場</a:t>
            </a:r>
            <a:endParaRPr lang="en-US" altLang="ja-JP" sz="20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の最新動向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8B9E966-3DDB-6807-7FF3-C95AB31474C0}"/>
              </a:ext>
            </a:extLst>
          </p:cNvPr>
          <p:cNvSpPr/>
          <p:nvPr/>
        </p:nvSpPr>
        <p:spPr>
          <a:xfrm>
            <a:off x="3354533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〇〇への</a:t>
            </a:r>
            <a:endParaRPr lang="en-US" altLang="ja-JP" sz="20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活用方法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D11B3FC9-C1C0-B693-7FB1-9C038A68FED0}"/>
              </a:ext>
            </a:extLst>
          </p:cNvPr>
          <p:cNvSpPr/>
          <p:nvPr/>
        </p:nvSpPr>
        <p:spPr>
          <a:xfrm>
            <a:off x="6229641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サービスの</a:t>
            </a:r>
            <a:endParaRPr kumimoji="1" lang="en-US" altLang="ja-JP" sz="20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ご紹介</a:t>
            </a:r>
            <a:endParaRPr kumimoji="1" lang="ja-JP" altLang="en-US" sz="20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830AA9B6-6693-15B1-481E-DCF687F96BA6}"/>
              </a:ext>
            </a:extLst>
          </p:cNvPr>
          <p:cNvSpPr/>
          <p:nvPr/>
        </p:nvSpPr>
        <p:spPr>
          <a:xfrm>
            <a:off x="9104748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質疑応答／ご案内</a:t>
            </a:r>
          </a:p>
        </p:txBody>
      </p:sp>
    </p:spTree>
    <p:extLst>
      <p:ext uri="{BB962C8B-B14F-4D97-AF65-F5344CB8AC3E}">
        <p14:creationId xmlns:p14="http://schemas.microsoft.com/office/powerpoint/2010/main" val="34763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04575-684A-DFAA-8F0E-06089C28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目次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271236-5D8B-B9FD-93D8-80F82600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F80E9A-4DA2-1875-B30C-F82B5F2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8DC1F1E-3DEF-A123-7DE7-63B445B59270}"/>
              </a:ext>
            </a:extLst>
          </p:cNvPr>
          <p:cNvSpPr/>
          <p:nvPr/>
        </p:nvSpPr>
        <p:spPr>
          <a:xfrm>
            <a:off x="479426" y="2547656"/>
            <a:ext cx="2607828" cy="2607829"/>
          </a:xfrm>
          <a:prstGeom prst="ellipse">
            <a:avLst/>
          </a:prstGeom>
          <a:solidFill>
            <a:srgbClr val="1A96F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〇〇市場</a:t>
            </a:r>
            <a:endParaRPr lang="en-US" altLang="ja-JP" sz="20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の最新動向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8B9E966-3DDB-6807-7FF3-C95AB31474C0}"/>
              </a:ext>
            </a:extLst>
          </p:cNvPr>
          <p:cNvSpPr/>
          <p:nvPr/>
        </p:nvSpPr>
        <p:spPr>
          <a:xfrm>
            <a:off x="3354533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〇〇への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活用方法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D11B3FC9-C1C0-B693-7FB1-9C038A68FED0}"/>
              </a:ext>
            </a:extLst>
          </p:cNvPr>
          <p:cNvSpPr/>
          <p:nvPr/>
        </p:nvSpPr>
        <p:spPr>
          <a:xfrm>
            <a:off x="6229641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サービスの</a:t>
            </a:r>
            <a:endParaRPr lang="en-US" altLang="ja-JP" sz="2000" b="1" dirty="0">
              <a:solidFill>
                <a:schemeClr val="bg1">
                  <a:lumMod val="8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ご紹介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830AA9B6-6693-15B1-481E-DCF687F96BA6}"/>
              </a:ext>
            </a:extLst>
          </p:cNvPr>
          <p:cNvSpPr/>
          <p:nvPr/>
        </p:nvSpPr>
        <p:spPr>
          <a:xfrm>
            <a:off x="9104748" y="2547656"/>
            <a:ext cx="2607828" cy="2607829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000" b="1">
                <a:solidFill>
                  <a:schemeClr val="bg1">
                    <a:lumMod val="8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質疑応答／ご案内</a:t>
            </a:r>
          </a:p>
        </p:txBody>
      </p:sp>
    </p:spTree>
    <p:extLst>
      <p:ext uri="{BB962C8B-B14F-4D97-AF65-F5344CB8AC3E}">
        <p14:creationId xmlns:p14="http://schemas.microsoft.com/office/powerpoint/2010/main" val="78713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E591CB-203D-A250-04A7-5E23E143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〇〇の市場動向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345D1E5-1B57-3279-B361-89236559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ED67A7-FC2C-B3C0-9576-326DAC0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88F7FA22-03E9-741D-B8FA-39C300D8C73A}"/>
              </a:ext>
            </a:extLst>
          </p:cNvPr>
          <p:cNvSpPr/>
          <p:nvPr/>
        </p:nvSpPr>
        <p:spPr>
          <a:xfrm>
            <a:off x="479425" y="1125538"/>
            <a:ext cx="11233150" cy="597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〇〇に有効なツールとして、〇〇のニーズは拡大傾向にあります。</a:t>
            </a: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4CA6AAC2-CC55-7371-3617-FB8302D79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077898"/>
              </p:ext>
            </p:extLst>
          </p:nvPr>
        </p:nvGraphicFramePr>
        <p:xfrm>
          <a:off x="479424" y="1722940"/>
          <a:ext cx="11233149" cy="4298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6633EE4D-E5F5-EFBF-69AF-B008D3A86076}"/>
              </a:ext>
            </a:extLst>
          </p:cNvPr>
          <p:cNvSpPr/>
          <p:nvPr/>
        </p:nvSpPr>
        <p:spPr>
          <a:xfrm flipV="1">
            <a:off x="2617804" y="2375147"/>
            <a:ext cx="2141585" cy="747988"/>
          </a:xfrm>
          <a:custGeom>
            <a:avLst/>
            <a:gdLst>
              <a:gd name="connsiteX0" fmla="*/ 65862 w 2141585"/>
              <a:gd name="connsiteY0" fmla="*/ 747988 h 747988"/>
              <a:gd name="connsiteX1" fmla="*/ 2075723 w 2141585"/>
              <a:gd name="connsiteY1" fmla="*/ 747988 h 747988"/>
              <a:gd name="connsiteX2" fmla="*/ 2141585 w 2141585"/>
              <a:gd name="connsiteY2" fmla="*/ 682126 h 747988"/>
              <a:gd name="connsiteX3" fmla="*/ 2141585 w 2141585"/>
              <a:gd name="connsiteY3" fmla="*/ 186233 h 747988"/>
              <a:gd name="connsiteX4" fmla="*/ 2075723 w 2141585"/>
              <a:gd name="connsiteY4" fmla="*/ 120371 h 747988"/>
              <a:gd name="connsiteX5" fmla="*/ 1159912 w 2141585"/>
              <a:gd name="connsiteY5" fmla="*/ 120371 h 747988"/>
              <a:gd name="connsiteX6" fmla="*/ 1070792 w 2141585"/>
              <a:gd name="connsiteY6" fmla="*/ 0 h 747988"/>
              <a:gd name="connsiteX7" fmla="*/ 981671 w 2141585"/>
              <a:gd name="connsiteY7" fmla="*/ 120371 h 747988"/>
              <a:gd name="connsiteX8" fmla="*/ 65862 w 2141585"/>
              <a:gd name="connsiteY8" fmla="*/ 120371 h 747988"/>
              <a:gd name="connsiteX9" fmla="*/ 0 w 2141585"/>
              <a:gd name="connsiteY9" fmla="*/ 186233 h 747988"/>
              <a:gd name="connsiteX10" fmla="*/ 0 w 2141585"/>
              <a:gd name="connsiteY10" fmla="*/ 682126 h 747988"/>
              <a:gd name="connsiteX11" fmla="*/ 65862 w 2141585"/>
              <a:gd name="connsiteY11" fmla="*/ 747988 h 74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1585" h="747988">
                <a:moveTo>
                  <a:pt x="65862" y="747988"/>
                </a:moveTo>
                <a:lnTo>
                  <a:pt x="2075723" y="747988"/>
                </a:lnTo>
                <a:cubicBezTo>
                  <a:pt x="2112098" y="747988"/>
                  <a:pt x="2141585" y="718501"/>
                  <a:pt x="2141585" y="682126"/>
                </a:cubicBezTo>
                <a:lnTo>
                  <a:pt x="2141585" y="186233"/>
                </a:lnTo>
                <a:cubicBezTo>
                  <a:pt x="2141585" y="149858"/>
                  <a:pt x="2112098" y="120371"/>
                  <a:pt x="2075723" y="120371"/>
                </a:cubicBezTo>
                <a:lnTo>
                  <a:pt x="1159912" y="120371"/>
                </a:lnTo>
                <a:lnTo>
                  <a:pt x="1070792" y="0"/>
                </a:lnTo>
                <a:lnTo>
                  <a:pt x="981671" y="120371"/>
                </a:lnTo>
                <a:lnTo>
                  <a:pt x="65862" y="120371"/>
                </a:lnTo>
                <a:cubicBezTo>
                  <a:pt x="29487" y="120371"/>
                  <a:pt x="0" y="149858"/>
                  <a:pt x="0" y="186233"/>
                </a:cubicBezTo>
                <a:lnTo>
                  <a:pt x="0" y="682126"/>
                </a:lnTo>
                <a:cubicBezTo>
                  <a:pt x="0" y="718501"/>
                  <a:pt x="29487" y="747988"/>
                  <a:pt x="65862" y="747988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FC11361-F09E-2469-DF8A-11512F66941B}"/>
              </a:ext>
            </a:extLst>
          </p:cNvPr>
          <p:cNvSpPr/>
          <p:nvPr/>
        </p:nvSpPr>
        <p:spPr>
          <a:xfrm>
            <a:off x="2617804" y="2375146"/>
            <a:ext cx="2141585" cy="627617"/>
          </a:xfrm>
          <a:prstGeom prst="roundRect">
            <a:avLst>
              <a:gd name="adj" fmla="val 1049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コロナウイルスにより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/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経済活動が一時ストップ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C91B3399-602F-3EE2-B91A-A7ABC543346E}"/>
              </a:ext>
            </a:extLst>
          </p:cNvPr>
          <p:cNvSpPr/>
          <p:nvPr/>
        </p:nvSpPr>
        <p:spPr>
          <a:xfrm>
            <a:off x="618112" y="2018788"/>
            <a:ext cx="2339692" cy="4687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市場規模推移</a:t>
            </a:r>
            <a:endParaRPr kumimoji="1" lang="en-US" altLang="ja-JP" sz="1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8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単位：億円</a:t>
            </a:r>
            <a:endParaRPr kumimoji="1" lang="ja-JP" altLang="en-US" sz="800" b="1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082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E5A05-A96B-86B0-831C-CAEDE030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3804DE-EB5F-5952-2D9D-6D32055B2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CC3430-DB70-19FB-04EB-D3072537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548EB1E1-CAA8-6854-3F54-2DDB8945B2F9}"/>
              </a:ext>
            </a:extLst>
          </p:cNvPr>
          <p:cNvSpPr/>
          <p:nvPr/>
        </p:nvSpPr>
        <p:spPr>
          <a:xfrm>
            <a:off x="1036820" y="2939395"/>
            <a:ext cx="3013023" cy="24157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8000" rtlCol="0" anchor="b"/>
          <a:lstStyle/>
          <a:p>
            <a:pPr algn="ctr"/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〇〇人材の採用</a:t>
            </a:r>
          </a:p>
        </p:txBody>
      </p:sp>
      <p:pic>
        <p:nvPicPr>
          <p:cNvPr id="6" name="グラフィックス 5" descr="対象の人々 単色塗りつぶし">
            <a:extLst>
              <a:ext uri="{FF2B5EF4-FFF2-40B4-BE49-F238E27FC236}">
                <a16:creationId xmlns:a16="http://schemas.microsoft.com/office/drawing/2014/main" id="{169C287B-597F-B8FD-BA62-D7A95F2E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4798" y="3223628"/>
            <a:ext cx="1217066" cy="1217066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AC3039B7-B3E3-4E82-9999-81E583764EC7}"/>
              </a:ext>
            </a:extLst>
          </p:cNvPr>
          <p:cNvSpPr/>
          <p:nvPr/>
        </p:nvSpPr>
        <p:spPr>
          <a:xfrm>
            <a:off x="4589489" y="2939395"/>
            <a:ext cx="3013023" cy="24157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8000" rtlCol="0" anchor="b"/>
          <a:lstStyle/>
          <a:p>
            <a:pPr algn="ctr"/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組織体制の〇〇</a:t>
            </a:r>
          </a:p>
        </p:txBody>
      </p:sp>
      <p:pic>
        <p:nvPicPr>
          <p:cNvPr id="8" name="グラフィックス 7" descr="人の集団 単色塗りつぶし">
            <a:extLst>
              <a:ext uri="{FF2B5EF4-FFF2-40B4-BE49-F238E27FC236}">
                <a16:creationId xmlns:a16="http://schemas.microsoft.com/office/drawing/2014/main" id="{07133F6B-282A-A351-5A2F-CDC106996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788" y="3278949"/>
            <a:ext cx="1106424" cy="1106424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C24CE818-C618-4290-BFFB-A03A36C5B866}"/>
              </a:ext>
            </a:extLst>
          </p:cNvPr>
          <p:cNvSpPr/>
          <p:nvPr/>
        </p:nvSpPr>
        <p:spPr>
          <a:xfrm>
            <a:off x="1036820" y="1884978"/>
            <a:ext cx="10118361" cy="597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コロナ禍での〇〇〇〇のニーズが拡大しています。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F4B7741D-C367-C580-A3D6-44815339DC3B}"/>
              </a:ext>
            </a:extLst>
          </p:cNvPr>
          <p:cNvSpPr/>
          <p:nvPr/>
        </p:nvSpPr>
        <p:spPr>
          <a:xfrm>
            <a:off x="8142158" y="2939395"/>
            <a:ext cx="3013023" cy="24157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8000" rtlCol="0" anchor="b"/>
          <a:lstStyle/>
          <a:p>
            <a:pPr algn="ctr"/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〇〇の生産性向上</a:t>
            </a:r>
          </a:p>
        </p:txBody>
      </p:sp>
      <p:pic>
        <p:nvPicPr>
          <p:cNvPr id="12" name="グラフィックス 11" descr="事業の成長 単色塗りつぶし">
            <a:extLst>
              <a:ext uri="{FF2B5EF4-FFF2-40B4-BE49-F238E27FC236}">
                <a16:creationId xmlns:a16="http://schemas.microsoft.com/office/drawing/2014/main" id="{1AA6D33C-31A6-D83D-8091-E98584DB0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5749" y="3329241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7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D3688-ECAF-4A09-A94C-44A13FE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続きのコンテンツ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9977CC2-CF9F-82B0-09FD-3DFA4203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471ACF-2C63-52F5-2487-AE4F9582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255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3904</TotalTime>
  <Words>1283</Words>
  <Application>Microsoft Macintosh PowerPoint</Application>
  <PresentationFormat>ワイド画面</PresentationFormat>
  <Paragraphs>259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5" baseType="lpstr">
      <vt:lpstr>Yu Gothic Medium</vt:lpstr>
      <vt:lpstr>Arial</vt:lpstr>
      <vt:lpstr>Century Gothic</vt:lpstr>
      <vt:lpstr>DIN Condensed</vt:lpstr>
      <vt:lpstr>Futura</vt:lpstr>
      <vt:lpstr>FUTURA MEDIUM</vt:lpstr>
      <vt:lpstr>FUTURA MEDIUM</vt:lpstr>
      <vt:lpstr>游ゴシック</vt:lpstr>
      <vt:lpstr>游ゴシック</vt:lpstr>
      <vt:lpstr>游ゴシック Light</vt:lpstr>
      <vt:lpstr>Office テーマ</vt:lpstr>
      <vt:lpstr>PowerPoint プレゼンテーション</vt:lpstr>
      <vt:lpstr>ウェビナー中のルール</vt:lpstr>
      <vt:lpstr>自己紹介</vt:lpstr>
      <vt:lpstr>PowerPoint プレゼンテーション</vt:lpstr>
      <vt:lpstr>目次</vt:lpstr>
      <vt:lpstr>目次</vt:lpstr>
      <vt:lpstr>〇〇の市場動向</vt:lpstr>
      <vt:lpstr>PowerPoint プレゼンテーション</vt:lpstr>
      <vt:lpstr>続きのコンテンツ</vt:lpstr>
      <vt:lpstr>目次</vt:lpstr>
      <vt:lpstr>活用シーン</vt:lpstr>
      <vt:lpstr>活用例　｜　業務効率化</vt:lpstr>
      <vt:lpstr>続きのコンテンツ</vt:lpstr>
      <vt:lpstr>目次</vt:lpstr>
      <vt:lpstr>サービス概要</vt:lpstr>
      <vt:lpstr>サービス概要</vt:lpstr>
      <vt:lpstr>続きのコンテンツ</vt:lpstr>
      <vt:lpstr>目次</vt:lpstr>
      <vt:lpstr>ウェビナー終了後のご案内</vt:lpstr>
      <vt:lpstr>PowerPoint プレゼンテーション</vt:lpstr>
      <vt:lpstr>c-slideの特徴</vt:lpstr>
      <vt:lpstr>ご利用事例</vt:lpstr>
      <vt:lpstr>料金プラン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湯淺 春樹</dc:creator>
  <cp:lastModifiedBy>佐藤立樹</cp:lastModifiedBy>
  <cp:revision>33</cp:revision>
  <dcterms:created xsi:type="dcterms:W3CDTF">2022-02-02T08:34:32Z</dcterms:created>
  <dcterms:modified xsi:type="dcterms:W3CDTF">2023-03-18T08:38:18Z</dcterms:modified>
</cp:coreProperties>
</file>