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6"/>
  </p:notesMasterIdLst>
  <p:sldIdLst>
    <p:sldId id="337" r:id="rId2"/>
    <p:sldId id="307" r:id="rId3"/>
    <p:sldId id="349" r:id="rId4"/>
    <p:sldId id="348" r:id="rId5"/>
    <p:sldId id="354" r:id="rId6"/>
    <p:sldId id="353" r:id="rId7"/>
    <p:sldId id="350" r:id="rId8"/>
    <p:sldId id="308" r:id="rId9"/>
    <p:sldId id="312" r:id="rId10"/>
    <p:sldId id="351" r:id="rId11"/>
    <p:sldId id="352" r:id="rId12"/>
    <p:sldId id="356" r:id="rId13"/>
    <p:sldId id="357" r:id="rId14"/>
    <p:sldId id="355" r:id="rId15"/>
    <p:sldId id="358" r:id="rId16"/>
    <p:sldId id="339" r:id="rId17"/>
    <p:sldId id="342" r:id="rId18"/>
    <p:sldId id="288" r:id="rId19"/>
    <p:sldId id="292" r:id="rId20"/>
    <p:sldId id="343" r:id="rId21"/>
    <p:sldId id="345" r:id="rId22"/>
    <p:sldId id="359" r:id="rId23"/>
    <p:sldId id="346" r:id="rId24"/>
    <p:sldId id="347" r:id="rId2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96F0"/>
    <a:srgbClr val="62D3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35"/>
    <p:restoredTop sz="94419"/>
  </p:normalViewPr>
  <p:slideViewPr>
    <p:cSldViewPr snapToGrid="0" snapToObjects="1" showGuides="1">
      <p:cViewPr varScale="1">
        <p:scale>
          <a:sx n="104" d="100"/>
          <a:sy n="104" d="100"/>
        </p:scale>
        <p:origin x="544" y="19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bg1">
                <a:lumMod val="85000"/>
              </a:schemeClr>
            </a:solidFill>
            <a:ln w="38100"/>
          </c:spPr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 w="381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3C0-8F42-8570-3E6A279464EF}"/>
              </c:ext>
            </c:extLst>
          </c:dPt>
          <c:dPt>
            <c:idx val="1"/>
            <c:bubble3D val="0"/>
            <c:spPr>
              <a:solidFill>
                <a:srgbClr val="1A96F0"/>
              </a:solidFill>
              <a:ln w="381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3C0-8F42-8570-3E6A279464EF}"/>
              </c:ext>
            </c:extLst>
          </c:dPt>
          <c:dPt>
            <c:idx val="2"/>
            <c:bubble3D val="0"/>
            <c:spPr>
              <a:solidFill>
                <a:schemeClr val="bg1">
                  <a:lumMod val="85000"/>
                </a:schemeClr>
              </a:solidFill>
              <a:ln w="381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3C0-8F42-8570-3E6A279464EF}"/>
              </c:ext>
            </c:extLst>
          </c:dPt>
          <c:dPt>
            <c:idx val="3"/>
            <c:bubble3D val="0"/>
            <c:spPr>
              <a:solidFill>
                <a:schemeClr val="bg1">
                  <a:lumMod val="85000"/>
                </a:schemeClr>
              </a:solidFill>
              <a:ln w="381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3C0-8F42-8570-3E6A279464EF}"/>
              </c:ext>
            </c:extLst>
          </c:dPt>
          <c:dPt>
            <c:idx val="4"/>
            <c:bubble3D val="0"/>
            <c:spPr>
              <a:solidFill>
                <a:schemeClr val="bg1">
                  <a:lumMod val="85000"/>
                </a:schemeClr>
              </a:solidFill>
              <a:ln w="381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3C0-8F42-8570-3E6A279464EF}"/>
              </c:ext>
            </c:extLst>
          </c:dPt>
          <c:val>
            <c:numRef>
              <c:f>Sheet1!$A$1:$A$5</c:f>
              <c:numCache>
                <c:formatCode>General</c:formatCode>
                <c:ptCount val="5"/>
                <c:pt idx="0">
                  <c:v>27</c:v>
                </c:pt>
                <c:pt idx="1">
                  <c:v>25</c:v>
                </c:pt>
                <c:pt idx="2">
                  <c:v>22</c:v>
                </c:pt>
                <c:pt idx="3">
                  <c:v>18</c:v>
                </c:pt>
                <c:pt idx="4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3C0-8F42-8570-3E6A279464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42381A-6024-644E-B729-819A5E85AEC8}" type="datetimeFigureOut">
              <a:rPr kumimoji="1" lang="ja-JP" altLang="en-US" smtClean="0"/>
              <a:t>2023/2/16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9651F-5C99-8144-9C7D-6E3B1C9883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416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9651F-5C99-8144-9C7D-6E3B1C9883BD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0813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9651F-5C99-8144-9C7D-6E3B1C9883BD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3866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角丸四角形 7">
            <a:extLst>
              <a:ext uri="{FF2B5EF4-FFF2-40B4-BE49-F238E27FC236}">
                <a16:creationId xmlns:a16="http://schemas.microsoft.com/office/drawing/2014/main" id="{7D580735-8E71-9244-985D-4A105AB0F58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1A96F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  <p:sp>
        <p:nvSpPr>
          <p:cNvPr id="2" name="角丸四角形 1">
            <a:extLst>
              <a:ext uri="{FF2B5EF4-FFF2-40B4-BE49-F238E27FC236}">
                <a16:creationId xmlns:a16="http://schemas.microsoft.com/office/drawing/2014/main" id="{8D6A230F-4E4D-054A-B1B1-AD08C162770C}"/>
              </a:ext>
            </a:extLst>
          </p:cNvPr>
          <p:cNvSpPr/>
          <p:nvPr userDrawn="1"/>
        </p:nvSpPr>
        <p:spPr>
          <a:xfrm>
            <a:off x="101600" y="86360"/>
            <a:ext cx="11988800" cy="668528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329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 スライ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130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bg>
      <p:bgPr>
        <a:solidFill>
          <a:schemeClr val="bg1">
            <a:lumMod val="9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A0D3B3-C8C1-6E46-8649-3782253E9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5" y="195600"/>
            <a:ext cx="11444657" cy="573026"/>
          </a:xfrm>
        </p:spPr>
        <p:txBody>
          <a:bodyPr tIns="72000">
            <a:normAutofit/>
          </a:bodyPr>
          <a:lstStyle>
            <a:lvl1pPr>
              <a:defRPr sz="2400" b="1" i="0" spc="30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C9669E2-129F-E448-9132-D00EB4201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759" y="1161028"/>
            <a:ext cx="11272482" cy="829816"/>
          </a:xfrm>
        </p:spPr>
        <p:txBody>
          <a:bodyPr tIns="144000">
            <a:normAutofit/>
          </a:bodyPr>
          <a:lstStyle>
            <a:lvl1pPr marL="0" indent="0">
              <a:spcBef>
                <a:spcPts val="600"/>
              </a:spcBef>
              <a:buNone/>
              <a:defRPr sz="1800" b="1" i="0" spc="30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defRPr>
            </a:lvl1pPr>
            <a:lvl2pPr>
              <a:defRPr b="1" i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defRPr>
            </a:lvl2pPr>
            <a:lvl3pPr>
              <a:defRPr b="1" i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defRPr>
            </a:lvl3pPr>
            <a:lvl4pPr>
              <a:defRPr b="1" i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defRPr>
            </a:lvl4pPr>
            <a:lvl5pPr>
              <a:defRPr b="1" i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  <a:endParaRPr kumimoji="1"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400917B-6676-EB41-8644-7F9CC35D44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144" y="6519944"/>
            <a:ext cx="2743200" cy="247831"/>
          </a:xfrm>
        </p:spPr>
        <p:txBody>
          <a:bodyPr/>
          <a:lstStyle>
            <a:lvl1pPr>
              <a:defRPr sz="900" b="0" i="0"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1ED10C2-C734-7543-ADCD-6AD932BF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656" y="6519943"/>
            <a:ext cx="2743200" cy="247831"/>
          </a:xfrm>
        </p:spPr>
        <p:txBody>
          <a:bodyPr/>
          <a:lstStyle>
            <a:lvl1pPr>
              <a:defRPr sz="1000" b="0" i="0"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fld id="{E310EA0D-2252-9045-A82C-BA460C3629D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6FDA3ED4-7D37-C04F-8F52-09BB0F640678}"/>
              </a:ext>
            </a:extLst>
          </p:cNvPr>
          <p:cNvCxnSpPr>
            <a:cxnSpLocks/>
          </p:cNvCxnSpPr>
          <p:nvPr userDrawn="1"/>
        </p:nvCxnSpPr>
        <p:spPr>
          <a:xfrm>
            <a:off x="326020" y="891247"/>
            <a:ext cx="11539960" cy="0"/>
          </a:xfrm>
          <a:prstGeom prst="line">
            <a:avLst/>
          </a:prstGeom>
          <a:ln w="25400" cap="rnd">
            <a:solidFill>
              <a:srgbClr val="1A96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グラフィックス 6">
            <a:extLst>
              <a:ext uri="{FF2B5EF4-FFF2-40B4-BE49-F238E27FC236}">
                <a16:creationId xmlns:a16="http://schemas.microsoft.com/office/drawing/2014/main" id="{A24D96B8-8543-0C3D-E35C-535991319E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" r="34446" b="-7734"/>
          <a:stretch/>
        </p:blipFill>
        <p:spPr>
          <a:xfrm>
            <a:off x="11138737" y="363828"/>
            <a:ext cx="733025" cy="25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39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1" userDrawn="1">
          <p15:clr>
            <a:srgbClr val="FBAE40"/>
          </p15:clr>
        </p15:guide>
        <p15:guide id="2" pos="279" userDrawn="1">
          <p15:clr>
            <a:srgbClr val="FBAE40"/>
          </p15:clr>
        </p15:guide>
        <p15:guide id="3" pos="7401" userDrawn="1">
          <p15:clr>
            <a:srgbClr val="FBAE40"/>
          </p15:clr>
        </p15:guide>
        <p15:guide id="4" orient="horz" pos="1366" userDrawn="1">
          <p15:clr>
            <a:srgbClr val="FBAE40"/>
          </p15:clr>
        </p15:guide>
        <p15:guide id="5" orient="horz" pos="404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とコンテンツ">
    <p:bg>
      <p:bgPr>
        <a:solidFill>
          <a:srgbClr val="1A9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400917B-6676-EB41-8644-7F9CC35D44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144" y="6519944"/>
            <a:ext cx="2743200" cy="247831"/>
          </a:xfrm>
        </p:spPr>
        <p:txBody>
          <a:bodyPr/>
          <a:lstStyle>
            <a:lvl1pPr>
              <a:defRPr sz="900" b="0" i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1ED10C2-C734-7543-ADCD-6AD932BF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656" y="6519943"/>
            <a:ext cx="2743200" cy="247831"/>
          </a:xfr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fld id="{E310EA0D-2252-9045-A82C-BA460C3629D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530307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1">
          <p15:clr>
            <a:srgbClr val="FBAE40"/>
          </p15:clr>
        </p15:guide>
        <p15:guide id="2" pos="279">
          <p15:clr>
            <a:srgbClr val="FBAE40"/>
          </p15:clr>
        </p15:guide>
        <p15:guide id="3" pos="7401">
          <p15:clr>
            <a:srgbClr val="FBAE40"/>
          </p15:clr>
        </p15:guide>
        <p15:guide id="4" orient="horz" pos="1366">
          <p15:clr>
            <a:srgbClr val="FBAE40"/>
          </p15:clr>
        </p15:guide>
        <p15:guide id="5" orient="horz" pos="404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>
            <a:extLst>
              <a:ext uri="{FF2B5EF4-FFF2-40B4-BE49-F238E27FC236}">
                <a16:creationId xmlns:a16="http://schemas.microsoft.com/office/drawing/2014/main" id="{CF8C3AD5-1223-0EF0-3C57-0B97BF1731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1A96F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  <p:pic>
        <p:nvPicPr>
          <p:cNvPr id="2" name="グラフィックス 1">
            <a:extLst>
              <a:ext uri="{FF2B5EF4-FFF2-40B4-BE49-F238E27FC236}">
                <a16:creationId xmlns:a16="http://schemas.microsoft.com/office/drawing/2014/main" id="{4A474CD3-66FA-119E-ED1D-61890906E5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3537" b="-36758"/>
          <a:stretch/>
        </p:blipFill>
        <p:spPr>
          <a:xfrm>
            <a:off x="11136685" y="363827"/>
            <a:ext cx="743185" cy="327053"/>
          </a:xfrm>
          <a:prstGeom prst="rect">
            <a:avLst/>
          </a:prstGeom>
        </p:spPr>
      </p:pic>
      <p:sp>
        <p:nvSpPr>
          <p:cNvPr id="3" name="日付プレースホルダー 3">
            <a:extLst>
              <a:ext uri="{FF2B5EF4-FFF2-40B4-BE49-F238E27FC236}">
                <a16:creationId xmlns:a16="http://schemas.microsoft.com/office/drawing/2014/main" id="{B9F9871A-C5A7-7FA8-59AA-00E9FF66C9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144" y="6519944"/>
            <a:ext cx="2743200" cy="247831"/>
          </a:xfrm>
        </p:spPr>
        <p:txBody>
          <a:bodyPr/>
          <a:lstStyle>
            <a:lvl1pPr>
              <a:defRPr sz="900" b="0" i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8" name="スライド番号プレースホルダー 5">
            <a:extLst>
              <a:ext uri="{FF2B5EF4-FFF2-40B4-BE49-F238E27FC236}">
                <a16:creationId xmlns:a16="http://schemas.microsoft.com/office/drawing/2014/main" id="{67B743F0-8591-22CA-D150-851C497CF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656" y="6519943"/>
            <a:ext cx="2743200" cy="247831"/>
          </a:xfr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fld id="{E310EA0D-2252-9045-A82C-BA460C3629D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98183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1">
          <p15:clr>
            <a:srgbClr val="FBAE40"/>
          </p15:clr>
        </p15:guide>
        <p15:guide id="2" pos="257">
          <p15:clr>
            <a:srgbClr val="FBAE40"/>
          </p15:clr>
        </p15:guide>
        <p15:guide id="3" pos="7423">
          <p15:clr>
            <a:srgbClr val="FBAE40"/>
          </p15:clr>
        </p15:guide>
        <p15:guide id="4" orient="horz" pos="1457">
          <p15:clr>
            <a:srgbClr val="FBAE40"/>
          </p15:clr>
        </p15:guide>
        <p15:guide id="5" orient="horz" pos="404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とコンテンツ">
    <p:bg>
      <p:bgPr>
        <a:gradFill>
          <a:gsLst>
            <a:gs pos="0">
              <a:srgbClr val="1A96F0"/>
            </a:gs>
            <a:gs pos="100000">
              <a:srgbClr val="62D3C9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400917B-6676-EB41-8644-7F9CC35D44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144" y="6519944"/>
            <a:ext cx="2743200" cy="247831"/>
          </a:xfrm>
        </p:spPr>
        <p:txBody>
          <a:bodyPr/>
          <a:lstStyle>
            <a:lvl1pPr>
              <a:defRPr sz="900" b="0" i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1ED10C2-C734-7543-ADCD-6AD932BF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656" y="6519943"/>
            <a:ext cx="2743200" cy="247831"/>
          </a:xfr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fld id="{E310EA0D-2252-9045-A82C-BA460C3629D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910437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1">
          <p15:clr>
            <a:srgbClr val="FBAE40"/>
          </p15:clr>
        </p15:guide>
        <p15:guide id="2" pos="279">
          <p15:clr>
            <a:srgbClr val="FBAE40"/>
          </p15:clr>
        </p15:guide>
        <p15:guide id="3" pos="7401">
          <p15:clr>
            <a:srgbClr val="FBAE40"/>
          </p15:clr>
        </p15:guide>
        <p15:guide id="4" orient="horz" pos="1366">
          <p15:clr>
            <a:srgbClr val="FBAE40"/>
          </p15:clr>
        </p15:guide>
        <p15:guide id="5" orient="horz" pos="404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タイトルとコンテンツ">
    <p:bg>
      <p:bgPr>
        <a:gradFill>
          <a:gsLst>
            <a:gs pos="0">
              <a:srgbClr val="1A96F0"/>
            </a:gs>
            <a:gs pos="100000">
              <a:srgbClr val="62D3C9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57DD471-0ED8-20B2-19C3-D726282EA3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122" r="2" b="1350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角丸四角形 2">
            <a:extLst>
              <a:ext uri="{FF2B5EF4-FFF2-40B4-BE49-F238E27FC236}">
                <a16:creationId xmlns:a16="http://schemas.microsoft.com/office/drawing/2014/main" id="{17334F55-190E-CF97-0070-D11800E41EE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400917B-6676-EB41-8644-7F9CC35D44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144" y="6519944"/>
            <a:ext cx="2743200" cy="247831"/>
          </a:xfrm>
        </p:spPr>
        <p:txBody>
          <a:bodyPr/>
          <a:lstStyle>
            <a:lvl1pPr>
              <a:defRPr sz="900" b="0" i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1ED10C2-C734-7543-ADCD-6AD932BF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656" y="6519943"/>
            <a:ext cx="2743200" cy="247831"/>
          </a:xfr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fld id="{E310EA0D-2252-9045-A82C-BA460C3629D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A5641EF5-1C2F-3CD7-5EE5-715099B13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5" y="195600"/>
            <a:ext cx="11444657" cy="573026"/>
          </a:xfrm>
        </p:spPr>
        <p:txBody>
          <a:bodyPr tIns="72000">
            <a:normAutofit/>
          </a:bodyPr>
          <a:lstStyle>
            <a:lvl1pPr>
              <a:defRPr sz="2400" b="1" i="0" spc="300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pic>
        <p:nvPicPr>
          <p:cNvPr id="8" name="グラフィックス 7">
            <a:extLst>
              <a:ext uri="{FF2B5EF4-FFF2-40B4-BE49-F238E27FC236}">
                <a16:creationId xmlns:a16="http://schemas.microsoft.com/office/drawing/2014/main" id="{0A33C24C-CAEC-0098-7ACD-41C64F9339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3537" b="-36758"/>
          <a:stretch/>
        </p:blipFill>
        <p:spPr>
          <a:xfrm>
            <a:off x="11136685" y="363827"/>
            <a:ext cx="743185" cy="32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347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1">
          <p15:clr>
            <a:srgbClr val="FBAE40"/>
          </p15:clr>
        </p15:guide>
        <p15:guide id="2" pos="279">
          <p15:clr>
            <a:srgbClr val="FBAE40"/>
          </p15:clr>
        </p15:guide>
        <p15:guide id="3" pos="7401">
          <p15:clr>
            <a:srgbClr val="FBAE40"/>
          </p15:clr>
        </p15:guide>
        <p15:guide id="4" orient="horz" pos="1366">
          <p15:clr>
            <a:srgbClr val="FBAE40"/>
          </p15:clr>
        </p15:guide>
        <p15:guide id="5" orient="horz" pos="404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30E51DB9-EB5F-B945-ADF0-CFC4A1554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48E0B55-EF54-144C-8AB1-3609C8A5F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3DB2BBA-3FEF-3345-9975-F9DD7B847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© 2022 CONE inc.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AF84C1B-3020-654A-8FDF-8807C00516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368678F-B0B6-0245-9DD0-569DE08B8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0EA0D-2252-9045-A82C-BA460C3629D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4348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8" r:id="rId2"/>
    <p:sldLayoutId id="2147483650" r:id="rId3"/>
    <p:sldLayoutId id="2147483651" r:id="rId4"/>
    <p:sldLayoutId id="2147483656" r:id="rId5"/>
    <p:sldLayoutId id="2147483657" r:id="rId6"/>
    <p:sldLayoutId id="2147483659" r:id="rId7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7" Type="http://schemas.openxmlformats.org/officeDocument/2006/relationships/image" Target="../media/image64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88629BC-2383-DB88-ECA0-712901E0F4D9}"/>
              </a:ext>
            </a:extLst>
          </p:cNvPr>
          <p:cNvSpPr txBox="1"/>
          <p:nvPr/>
        </p:nvSpPr>
        <p:spPr>
          <a:xfrm>
            <a:off x="1295400" y="2909071"/>
            <a:ext cx="686517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〇〇〇〇の</a:t>
            </a:r>
            <a:r>
              <a:rPr kumimoji="1" lang="en-US" altLang="ja-JP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5</a:t>
            </a:r>
            <a:r>
              <a:rPr kumimoji="1" lang="ja-JP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つのコツ</a:t>
            </a:r>
            <a:endParaRPr kumimoji="1" lang="en-US" altLang="ja-JP" sz="3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r>
              <a:rPr kumimoji="1" lang="en-US" altLang="ja-JP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1/10</a:t>
            </a:r>
            <a:r>
              <a:rPr kumimoji="1" lang="ja-JP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の時間で、商談化率を</a:t>
            </a:r>
            <a:r>
              <a:rPr kumimoji="1" lang="en-US" altLang="ja-JP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2</a:t>
            </a:r>
            <a:r>
              <a:rPr kumimoji="1" lang="ja-JP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倍に。</a:t>
            </a:r>
            <a:endParaRPr kumimoji="1" lang="en-US" altLang="ja-JP" sz="3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A04ACEC-95A0-36BB-2522-9C853EA2D052}"/>
              </a:ext>
            </a:extLst>
          </p:cNvPr>
          <p:cNvSpPr txBox="1"/>
          <p:nvPr/>
        </p:nvSpPr>
        <p:spPr>
          <a:xfrm>
            <a:off x="1295400" y="4257811"/>
            <a:ext cx="6865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600" b="0" i="0">
                <a:solidFill>
                  <a:srgbClr val="222222"/>
                </a:solidFill>
                <a:effectLst/>
                <a:latin typeface="Montserrat" pitchFamily="2" charset="0"/>
              </a:rPr>
              <a:t>ターゲットが知りたいであろうことをタイトルで表現します。 誰のために・どんなことが書かれているかを簡潔に示します</a:t>
            </a:r>
            <a:r>
              <a:rPr lang="ja-JP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。</a:t>
            </a:r>
            <a:endParaRPr kumimoji="1" lang="ja-JP" altLang="en-US" sz="160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グラフィックス 5">
            <a:extLst>
              <a:ext uri="{FF2B5EF4-FFF2-40B4-BE49-F238E27FC236}">
                <a16:creationId xmlns:a16="http://schemas.microsoft.com/office/drawing/2014/main" id="{C795F461-4A92-1ACD-83B5-DD41B156DE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" r="34446" b="-7734"/>
          <a:stretch/>
        </p:blipFill>
        <p:spPr>
          <a:xfrm>
            <a:off x="1400175" y="2211032"/>
            <a:ext cx="1057276" cy="371606"/>
          </a:xfrm>
          <a:prstGeom prst="rect">
            <a:avLst/>
          </a:prstGeom>
        </p:spPr>
      </p:pic>
      <p:pic>
        <p:nvPicPr>
          <p:cNvPr id="16" name="図 15" descr="ノート PC を使用している人">
            <a:extLst>
              <a:ext uri="{FF2B5EF4-FFF2-40B4-BE49-F238E27FC236}">
                <a16:creationId xmlns:a16="http://schemas.microsoft.com/office/drawing/2014/main" id="{75E9CA00-F376-73A4-7988-9D64A3294A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343" r="19884"/>
          <a:stretch/>
        </p:blipFill>
        <p:spPr>
          <a:xfrm>
            <a:off x="9218141" y="86498"/>
            <a:ext cx="2881694" cy="6685006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3DD1721E-BBCE-F014-C611-7570CA27D160}"/>
              </a:ext>
            </a:extLst>
          </p:cNvPr>
          <p:cNvSpPr/>
          <p:nvPr/>
        </p:nvSpPr>
        <p:spPr>
          <a:xfrm>
            <a:off x="9218141" y="86498"/>
            <a:ext cx="2881694" cy="6685006"/>
          </a:xfrm>
          <a:prstGeom prst="rect">
            <a:avLst/>
          </a:prstGeom>
          <a:solidFill>
            <a:srgbClr val="1A96F0">
              <a:alpha val="3585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4783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CF5516-E154-678E-32EF-B827B52B3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〇〇が解決できる課題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0CC5C99-9045-F580-3286-30B6E28491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〇〇によって解決できる課題を説明します。</a:t>
            </a:r>
            <a:endParaRPr kumimoji="1" lang="en-US" altLang="ja-JP" dirty="0"/>
          </a:p>
          <a:p>
            <a:r>
              <a:rPr kumimoji="1" lang="ja-JP" altLang="en-US"/>
              <a:t>（テーマやデザインは参考として挿入しています）</a:t>
            </a:r>
            <a:endParaRPr kumimoji="1"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1E57693-74DE-F22B-0DC5-DE9AC183A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03B84AB-24B3-2138-A391-1524378EA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10</a:t>
            </a:fld>
            <a:endParaRPr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E255DDC4-1729-3CBA-9C98-31385A7C7751}"/>
              </a:ext>
            </a:extLst>
          </p:cNvPr>
          <p:cNvGrpSpPr/>
          <p:nvPr/>
        </p:nvGrpSpPr>
        <p:grpSpPr>
          <a:xfrm>
            <a:off x="434490" y="2320922"/>
            <a:ext cx="11330476" cy="3969186"/>
            <a:chOff x="434490" y="2168525"/>
            <a:chExt cx="11330476" cy="3969186"/>
          </a:xfrm>
        </p:grpSpPr>
        <p:sp>
          <p:nvSpPr>
            <p:cNvPr id="9" name="角丸四角形 8">
              <a:extLst>
                <a:ext uri="{FF2B5EF4-FFF2-40B4-BE49-F238E27FC236}">
                  <a16:creationId xmlns:a16="http://schemas.microsoft.com/office/drawing/2014/main" id="{D14246A8-E9BF-D5E1-7C43-252A764BC379}"/>
                </a:ext>
              </a:extLst>
            </p:cNvPr>
            <p:cNvSpPr/>
            <p:nvPr/>
          </p:nvSpPr>
          <p:spPr>
            <a:xfrm>
              <a:off x="434490" y="2168525"/>
              <a:ext cx="3544846" cy="2914919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324000" rtlCol="0" anchor="b"/>
            <a:lstStyle/>
            <a:p>
              <a:pPr algn="ctr">
                <a:spcBef>
                  <a:spcPts val="300"/>
                </a:spcBef>
              </a:pPr>
              <a:r>
                <a:rPr kumimoji="1" lang="ja-JP" altLang="en-US" sz="2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〇〇による</a:t>
              </a:r>
              <a:endParaRPr kumimoji="1" lang="en-US" altLang="ja-JP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  <a:p>
              <a:pPr algn="ctr">
                <a:spcBef>
                  <a:spcPts val="300"/>
                </a:spcBef>
              </a:pPr>
              <a:r>
                <a:rPr lang="ja-JP" altLang="en-US" sz="2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〇〇コストの高騰</a:t>
              </a:r>
              <a:endParaRPr kumimoji="1" lang="ja-JP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sp>
          <p:nvSpPr>
            <p:cNvPr id="10" name="角丸四角形 9">
              <a:extLst>
                <a:ext uri="{FF2B5EF4-FFF2-40B4-BE49-F238E27FC236}">
                  <a16:creationId xmlns:a16="http://schemas.microsoft.com/office/drawing/2014/main" id="{FDBCEA39-3EA9-EBC4-4F9E-433EF6BF49AE}"/>
                </a:ext>
              </a:extLst>
            </p:cNvPr>
            <p:cNvSpPr/>
            <p:nvPr/>
          </p:nvSpPr>
          <p:spPr>
            <a:xfrm>
              <a:off x="4332000" y="2168525"/>
              <a:ext cx="3528000" cy="2914919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324000" rtlCol="0" anchor="b"/>
            <a:lstStyle/>
            <a:p>
              <a:pPr algn="ctr">
                <a:spcBef>
                  <a:spcPts val="300"/>
                </a:spcBef>
              </a:pPr>
              <a:r>
                <a:rPr kumimoji="1" lang="ja-JP" altLang="en-US" sz="2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〇〇〇〇</a:t>
              </a:r>
              <a:r>
                <a:rPr lang="ja-JP" altLang="en-US" sz="2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が</a:t>
              </a:r>
              <a:endParaRPr lang="en-US" altLang="ja-JP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  <a:p>
              <a:pPr algn="ctr">
                <a:spcBef>
                  <a:spcPts val="300"/>
                </a:spcBef>
              </a:pPr>
              <a:r>
                <a:rPr lang="ja-JP" altLang="en-US" sz="2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共有されていない</a:t>
              </a:r>
              <a:endParaRPr kumimoji="1" lang="ja-JP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sp>
          <p:nvSpPr>
            <p:cNvPr id="11" name="角丸四角形 10">
              <a:extLst>
                <a:ext uri="{FF2B5EF4-FFF2-40B4-BE49-F238E27FC236}">
                  <a16:creationId xmlns:a16="http://schemas.microsoft.com/office/drawing/2014/main" id="{B74A2D7E-C972-0BC3-575B-1A71B91058B1}"/>
                </a:ext>
              </a:extLst>
            </p:cNvPr>
            <p:cNvSpPr/>
            <p:nvPr/>
          </p:nvSpPr>
          <p:spPr>
            <a:xfrm>
              <a:off x="8204241" y="2168525"/>
              <a:ext cx="3528000" cy="2914919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324000" rtlCol="0" anchor="b"/>
            <a:lstStyle/>
            <a:p>
              <a:pPr algn="ctr">
                <a:spcBef>
                  <a:spcPts val="300"/>
                </a:spcBef>
              </a:pPr>
              <a:r>
                <a:rPr kumimoji="1" lang="ja-JP" altLang="en-US" sz="2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日々の業務で</a:t>
              </a:r>
              <a:endParaRPr kumimoji="1" lang="en-US" altLang="ja-JP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  <a:p>
              <a:pPr algn="ctr">
                <a:spcBef>
                  <a:spcPts val="300"/>
                </a:spcBef>
              </a:pPr>
              <a:r>
                <a:rPr kumimoji="1" lang="ja-JP" altLang="en-US" sz="2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〇〇に割く時間がない</a:t>
              </a:r>
            </a:p>
          </p:txBody>
        </p:sp>
        <p:pic>
          <p:nvPicPr>
            <p:cNvPr id="12" name="グラフィックス 11" descr="ストップウォッチ 25% 単色塗りつぶし">
              <a:extLst>
                <a:ext uri="{FF2B5EF4-FFF2-40B4-BE49-F238E27FC236}">
                  <a16:creationId xmlns:a16="http://schemas.microsoft.com/office/drawing/2014/main" id="{CC98835C-B047-30DD-F4C6-EEF200EEE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359708" y="2504964"/>
              <a:ext cx="1217066" cy="1217066"/>
            </a:xfrm>
            <a:prstGeom prst="rect">
              <a:avLst/>
            </a:prstGeom>
          </p:spPr>
        </p:pic>
        <p:pic>
          <p:nvPicPr>
            <p:cNvPr id="13" name="グラフィックス 12" descr="グループでのブレーンストーミング 単色塗りつぶし">
              <a:extLst>
                <a:ext uri="{FF2B5EF4-FFF2-40B4-BE49-F238E27FC236}">
                  <a16:creationId xmlns:a16="http://schemas.microsoft.com/office/drawing/2014/main" id="{43C561B6-EA98-B249-0170-4D1FEAA31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26614" y="2444111"/>
              <a:ext cx="1338773" cy="1338773"/>
            </a:xfrm>
            <a:prstGeom prst="rect">
              <a:avLst/>
            </a:prstGeom>
          </p:spPr>
        </p:pic>
        <p:pic>
          <p:nvPicPr>
            <p:cNvPr id="14" name="グラフィックス 13" descr="歯車 単色塗りつぶし">
              <a:extLst>
                <a:ext uri="{FF2B5EF4-FFF2-40B4-BE49-F238E27FC236}">
                  <a16:creationId xmlns:a16="http://schemas.microsoft.com/office/drawing/2014/main" id="{8D1CD521-5136-C9A1-464F-0A424D46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598380" y="2504964"/>
              <a:ext cx="1217066" cy="1217066"/>
            </a:xfrm>
            <a:prstGeom prst="rect">
              <a:avLst/>
            </a:prstGeom>
          </p:spPr>
        </p:pic>
        <p:sp>
          <p:nvSpPr>
            <p:cNvPr id="15" name="角丸四角形 14">
              <a:extLst>
                <a:ext uri="{FF2B5EF4-FFF2-40B4-BE49-F238E27FC236}">
                  <a16:creationId xmlns:a16="http://schemas.microsoft.com/office/drawing/2014/main" id="{E619C564-85EE-B851-7552-6FDA297FBCB9}"/>
                </a:ext>
              </a:extLst>
            </p:cNvPr>
            <p:cNvSpPr/>
            <p:nvPr/>
          </p:nvSpPr>
          <p:spPr>
            <a:xfrm>
              <a:off x="4332000" y="5418008"/>
              <a:ext cx="3528000" cy="719703"/>
            </a:xfrm>
            <a:prstGeom prst="roundRect">
              <a:avLst>
                <a:gd name="adj" fmla="val 0"/>
              </a:avLst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36000" rtlCol="0" anchor="ctr"/>
            <a:lstStyle/>
            <a:p>
              <a:pPr algn="ctr"/>
              <a:r>
                <a:rPr lang="ja-JP" alt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補足説明を記載</a:t>
              </a:r>
              <a:endParaRPr kumimoji="1" lang="ja-JP" altLang="en-US" sz="11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sp>
          <p:nvSpPr>
            <p:cNvPr id="16" name="角丸四角形 15">
              <a:extLst>
                <a:ext uri="{FF2B5EF4-FFF2-40B4-BE49-F238E27FC236}">
                  <a16:creationId xmlns:a16="http://schemas.microsoft.com/office/drawing/2014/main" id="{33F2525A-9BD1-5907-071D-99D4693F6CFB}"/>
                </a:ext>
              </a:extLst>
            </p:cNvPr>
            <p:cNvSpPr/>
            <p:nvPr/>
          </p:nvSpPr>
          <p:spPr>
            <a:xfrm>
              <a:off x="8204241" y="5418008"/>
              <a:ext cx="3528000" cy="719703"/>
            </a:xfrm>
            <a:prstGeom prst="roundRect">
              <a:avLst>
                <a:gd name="adj" fmla="val 0"/>
              </a:avLst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36000" rtlCol="0" anchor="ctr"/>
            <a:lstStyle/>
            <a:p>
              <a:pPr algn="ctr"/>
              <a:r>
                <a:rPr lang="ja-JP" alt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補足説明を記載</a:t>
              </a:r>
              <a:endParaRPr kumimoji="1" lang="ja-JP" altLang="en-US" sz="11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sp>
          <p:nvSpPr>
            <p:cNvPr id="17" name="フリーフォーム 16">
              <a:extLst>
                <a:ext uri="{FF2B5EF4-FFF2-40B4-BE49-F238E27FC236}">
                  <a16:creationId xmlns:a16="http://schemas.microsoft.com/office/drawing/2014/main" id="{DBC33FFE-C5DD-4CC4-8DA6-F9427F14F84C}"/>
                </a:ext>
              </a:extLst>
            </p:cNvPr>
            <p:cNvSpPr/>
            <p:nvPr/>
          </p:nvSpPr>
          <p:spPr>
            <a:xfrm>
              <a:off x="442912" y="5255988"/>
              <a:ext cx="3544846" cy="881723"/>
            </a:xfrm>
            <a:custGeom>
              <a:avLst/>
              <a:gdLst>
                <a:gd name="connsiteX0" fmla="*/ 1772424 w 3544846"/>
                <a:gd name="connsiteY0" fmla="*/ 0 h 881723"/>
                <a:gd name="connsiteX1" fmla="*/ 1882892 w 3544846"/>
                <a:gd name="connsiteY1" fmla="*/ 162020 h 881723"/>
                <a:gd name="connsiteX2" fmla="*/ 3488198 w 3544846"/>
                <a:gd name="connsiteY2" fmla="*/ 162020 h 881723"/>
                <a:gd name="connsiteX3" fmla="*/ 3544846 w 3544846"/>
                <a:gd name="connsiteY3" fmla="*/ 218668 h 881723"/>
                <a:gd name="connsiteX4" fmla="*/ 3544846 w 3544846"/>
                <a:gd name="connsiteY4" fmla="*/ 825075 h 881723"/>
                <a:gd name="connsiteX5" fmla="*/ 3488198 w 3544846"/>
                <a:gd name="connsiteY5" fmla="*/ 881723 h 881723"/>
                <a:gd name="connsiteX6" fmla="*/ 56648 w 3544846"/>
                <a:gd name="connsiteY6" fmla="*/ 881723 h 881723"/>
                <a:gd name="connsiteX7" fmla="*/ 0 w 3544846"/>
                <a:gd name="connsiteY7" fmla="*/ 825075 h 881723"/>
                <a:gd name="connsiteX8" fmla="*/ 0 w 3544846"/>
                <a:gd name="connsiteY8" fmla="*/ 218668 h 881723"/>
                <a:gd name="connsiteX9" fmla="*/ 56648 w 3544846"/>
                <a:gd name="connsiteY9" fmla="*/ 162020 h 881723"/>
                <a:gd name="connsiteX10" fmla="*/ 1661956 w 3544846"/>
                <a:gd name="connsiteY10" fmla="*/ 162020 h 881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44846" h="881723">
                  <a:moveTo>
                    <a:pt x="1772424" y="0"/>
                  </a:moveTo>
                  <a:lnTo>
                    <a:pt x="1882892" y="162020"/>
                  </a:lnTo>
                  <a:lnTo>
                    <a:pt x="3488198" y="162020"/>
                  </a:lnTo>
                  <a:cubicBezTo>
                    <a:pt x="3519484" y="162020"/>
                    <a:pt x="3544846" y="187382"/>
                    <a:pt x="3544846" y="218668"/>
                  </a:cubicBezTo>
                  <a:lnTo>
                    <a:pt x="3544846" y="825075"/>
                  </a:lnTo>
                  <a:cubicBezTo>
                    <a:pt x="3544846" y="856361"/>
                    <a:pt x="3519484" y="881723"/>
                    <a:pt x="3488198" y="881723"/>
                  </a:cubicBezTo>
                  <a:lnTo>
                    <a:pt x="56648" y="881723"/>
                  </a:lnTo>
                  <a:cubicBezTo>
                    <a:pt x="25362" y="881723"/>
                    <a:pt x="0" y="856361"/>
                    <a:pt x="0" y="825075"/>
                  </a:cubicBezTo>
                  <a:lnTo>
                    <a:pt x="0" y="218668"/>
                  </a:lnTo>
                  <a:cubicBezTo>
                    <a:pt x="0" y="187382"/>
                    <a:pt x="25362" y="162020"/>
                    <a:pt x="56648" y="162020"/>
                  </a:cubicBezTo>
                  <a:lnTo>
                    <a:pt x="1661956" y="162020"/>
                  </a:lnTo>
                  <a:close/>
                </a:path>
              </a:pathLst>
            </a:cu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72000" bIns="36000" rtlCol="0" anchor="ctr">
              <a:noAutofit/>
            </a:bodyPr>
            <a:lstStyle/>
            <a:p>
              <a:pPr algn="ctr"/>
              <a:endParaRPr lang="ja-JP" altLang="en-US" sz="20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sp>
          <p:nvSpPr>
            <p:cNvPr id="18" name="角丸四角形 17">
              <a:extLst>
                <a:ext uri="{FF2B5EF4-FFF2-40B4-BE49-F238E27FC236}">
                  <a16:creationId xmlns:a16="http://schemas.microsoft.com/office/drawing/2014/main" id="{8AB95898-037C-7FE2-82E7-09CB1D0C35FD}"/>
                </a:ext>
              </a:extLst>
            </p:cNvPr>
            <p:cNvSpPr/>
            <p:nvPr/>
          </p:nvSpPr>
          <p:spPr>
            <a:xfrm>
              <a:off x="442913" y="5418008"/>
              <a:ext cx="3544846" cy="719703"/>
            </a:xfrm>
            <a:prstGeom prst="roundRect">
              <a:avLst>
                <a:gd name="adj" fmla="val 7871"/>
              </a:avLst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36000" rtlCol="0" anchor="ctr"/>
            <a:lstStyle/>
            <a:p>
              <a:pPr algn="ctr"/>
              <a:r>
                <a:rPr lang="ja-JP" alt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補足説明を記載</a:t>
              </a:r>
              <a:endParaRPr kumimoji="1" lang="ja-JP" altLang="en-US" sz="11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sp>
          <p:nvSpPr>
            <p:cNvPr id="19" name="フリーフォーム 18">
              <a:extLst>
                <a:ext uri="{FF2B5EF4-FFF2-40B4-BE49-F238E27FC236}">
                  <a16:creationId xmlns:a16="http://schemas.microsoft.com/office/drawing/2014/main" id="{443FC353-5128-18B8-8391-C3B2D6D6288A}"/>
                </a:ext>
              </a:extLst>
            </p:cNvPr>
            <p:cNvSpPr/>
            <p:nvPr/>
          </p:nvSpPr>
          <p:spPr>
            <a:xfrm>
              <a:off x="4331999" y="5255988"/>
              <a:ext cx="3544846" cy="881723"/>
            </a:xfrm>
            <a:custGeom>
              <a:avLst/>
              <a:gdLst>
                <a:gd name="connsiteX0" fmla="*/ 1772424 w 3544846"/>
                <a:gd name="connsiteY0" fmla="*/ 0 h 881723"/>
                <a:gd name="connsiteX1" fmla="*/ 1882892 w 3544846"/>
                <a:gd name="connsiteY1" fmla="*/ 162020 h 881723"/>
                <a:gd name="connsiteX2" fmla="*/ 3488198 w 3544846"/>
                <a:gd name="connsiteY2" fmla="*/ 162020 h 881723"/>
                <a:gd name="connsiteX3" fmla="*/ 3544846 w 3544846"/>
                <a:gd name="connsiteY3" fmla="*/ 218668 h 881723"/>
                <a:gd name="connsiteX4" fmla="*/ 3544846 w 3544846"/>
                <a:gd name="connsiteY4" fmla="*/ 825075 h 881723"/>
                <a:gd name="connsiteX5" fmla="*/ 3488198 w 3544846"/>
                <a:gd name="connsiteY5" fmla="*/ 881723 h 881723"/>
                <a:gd name="connsiteX6" fmla="*/ 56648 w 3544846"/>
                <a:gd name="connsiteY6" fmla="*/ 881723 h 881723"/>
                <a:gd name="connsiteX7" fmla="*/ 0 w 3544846"/>
                <a:gd name="connsiteY7" fmla="*/ 825075 h 881723"/>
                <a:gd name="connsiteX8" fmla="*/ 0 w 3544846"/>
                <a:gd name="connsiteY8" fmla="*/ 218668 h 881723"/>
                <a:gd name="connsiteX9" fmla="*/ 56648 w 3544846"/>
                <a:gd name="connsiteY9" fmla="*/ 162020 h 881723"/>
                <a:gd name="connsiteX10" fmla="*/ 1661956 w 3544846"/>
                <a:gd name="connsiteY10" fmla="*/ 162020 h 881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44846" h="881723">
                  <a:moveTo>
                    <a:pt x="1772424" y="0"/>
                  </a:moveTo>
                  <a:lnTo>
                    <a:pt x="1882892" y="162020"/>
                  </a:lnTo>
                  <a:lnTo>
                    <a:pt x="3488198" y="162020"/>
                  </a:lnTo>
                  <a:cubicBezTo>
                    <a:pt x="3519484" y="162020"/>
                    <a:pt x="3544846" y="187382"/>
                    <a:pt x="3544846" y="218668"/>
                  </a:cubicBezTo>
                  <a:lnTo>
                    <a:pt x="3544846" y="825075"/>
                  </a:lnTo>
                  <a:cubicBezTo>
                    <a:pt x="3544846" y="856361"/>
                    <a:pt x="3519484" y="881723"/>
                    <a:pt x="3488198" y="881723"/>
                  </a:cubicBezTo>
                  <a:lnTo>
                    <a:pt x="56648" y="881723"/>
                  </a:lnTo>
                  <a:cubicBezTo>
                    <a:pt x="25362" y="881723"/>
                    <a:pt x="0" y="856361"/>
                    <a:pt x="0" y="825075"/>
                  </a:cubicBezTo>
                  <a:lnTo>
                    <a:pt x="0" y="218668"/>
                  </a:lnTo>
                  <a:cubicBezTo>
                    <a:pt x="0" y="187382"/>
                    <a:pt x="25362" y="162020"/>
                    <a:pt x="56648" y="162020"/>
                  </a:cubicBezTo>
                  <a:lnTo>
                    <a:pt x="1661956" y="162020"/>
                  </a:lnTo>
                  <a:close/>
                </a:path>
              </a:pathLst>
            </a:cu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72000" bIns="36000" rtlCol="0" anchor="ctr">
              <a:noAutofit/>
            </a:bodyPr>
            <a:lstStyle/>
            <a:p>
              <a:pPr algn="ctr"/>
              <a:endParaRPr lang="ja-JP" altLang="en-US" sz="20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sp>
          <p:nvSpPr>
            <p:cNvPr id="20" name="フリーフォーム 19">
              <a:extLst>
                <a:ext uri="{FF2B5EF4-FFF2-40B4-BE49-F238E27FC236}">
                  <a16:creationId xmlns:a16="http://schemas.microsoft.com/office/drawing/2014/main" id="{4B2ECA4C-6522-C24F-BF93-AABD9479F810}"/>
                </a:ext>
              </a:extLst>
            </p:cNvPr>
            <p:cNvSpPr/>
            <p:nvPr/>
          </p:nvSpPr>
          <p:spPr>
            <a:xfrm>
              <a:off x="8220120" y="5255988"/>
              <a:ext cx="3544846" cy="881723"/>
            </a:xfrm>
            <a:custGeom>
              <a:avLst/>
              <a:gdLst>
                <a:gd name="connsiteX0" fmla="*/ 1772424 w 3544846"/>
                <a:gd name="connsiteY0" fmla="*/ 0 h 881723"/>
                <a:gd name="connsiteX1" fmla="*/ 1882892 w 3544846"/>
                <a:gd name="connsiteY1" fmla="*/ 162020 h 881723"/>
                <a:gd name="connsiteX2" fmla="*/ 3488198 w 3544846"/>
                <a:gd name="connsiteY2" fmla="*/ 162020 h 881723"/>
                <a:gd name="connsiteX3" fmla="*/ 3544846 w 3544846"/>
                <a:gd name="connsiteY3" fmla="*/ 218668 h 881723"/>
                <a:gd name="connsiteX4" fmla="*/ 3544846 w 3544846"/>
                <a:gd name="connsiteY4" fmla="*/ 825075 h 881723"/>
                <a:gd name="connsiteX5" fmla="*/ 3488198 w 3544846"/>
                <a:gd name="connsiteY5" fmla="*/ 881723 h 881723"/>
                <a:gd name="connsiteX6" fmla="*/ 56648 w 3544846"/>
                <a:gd name="connsiteY6" fmla="*/ 881723 h 881723"/>
                <a:gd name="connsiteX7" fmla="*/ 0 w 3544846"/>
                <a:gd name="connsiteY7" fmla="*/ 825075 h 881723"/>
                <a:gd name="connsiteX8" fmla="*/ 0 w 3544846"/>
                <a:gd name="connsiteY8" fmla="*/ 218668 h 881723"/>
                <a:gd name="connsiteX9" fmla="*/ 56648 w 3544846"/>
                <a:gd name="connsiteY9" fmla="*/ 162020 h 881723"/>
                <a:gd name="connsiteX10" fmla="*/ 1661956 w 3544846"/>
                <a:gd name="connsiteY10" fmla="*/ 162020 h 881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44846" h="881723">
                  <a:moveTo>
                    <a:pt x="1772424" y="0"/>
                  </a:moveTo>
                  <a:lnTo>
                    <a:pt x="1882892" y="162020"/>
                  </a:lnTo>
                  <a:lnTo>
                    <a:pt x="3488198" y="162020"/>
                  </a:lnTo>
                  <a:cubicBezTo>
                    <a:pt x="3519484" y="162020"/>
                    <a:pt x="3544846" y="187382"/>
                    <a:pt x="3544846" y="218668"/>
                  </a:cubicBezTo>
                  <a:lnTo>
                    <a:pt x="3544846" y="825075"/>
                  </a:lnTo>
                  <a:cubicBezTo>
                    <a:pt x="3544846" y="856361"/>
                    <a:pt x="3519484" y="881723"/>
                    <a:pt x="3488198" y="881723"/>
                  </a:cubicBezTo>
                  <a:lnTo>
                    <a:pt x="56648" y="881723"/>
                  </a:lnTo>
                  <a:cubicBezTo>
                    <a:pt x="25362" y="881723"/>
                    <a:pt x="0" y="856361"/>
                    <a:pt x="0" y="825075"/>
                  </a:cubicBezTo>
                  <a:lnTo>
                    <a:pt x="0" y="218668"/>
                  </a:lnTo>
                  <a:cubicBezTo>
                    <a:pt x="0" y="187382"/>
                    <a:pt x="25362" y="162020"/>
                    <a:pt x="56648" y="162020"/>
                  </a:cubicBezTo>
                  <a:lnTo>
                    <a:pt x="1661956" y="162020"/>
                  </a:lnTo>
                  <a:close/>
                </a:path>
              </a:pathLst>
            </a:cu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72000" bIns="36000" rtlCol="0" anchor="ctr">
              <a:noAutofit/>
            </a:bodyPr>
            <a:lstStyle/>
            <a:p>
              <a:pPr algn="ctr"/>
              <a:endParaRPr lang="ja-JP" altLang="en-US" sz="20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5078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1DA15F-E72D-8816-1212-29747C9CB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〇〇を実施する際のポイント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0DB75EF-765B-E9EE-D795-E87089C91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実際に〇〇を実施する際のポイントを解説します。</a:t>
            </a:r>
            <a:endParaRPr kumimoji="1" lang="en-US" altLang="ja-JP" dirty="0"/>
          </a:p>
          <a:p>
            <a:r>
              <a:rPr kumimoji="1" lang="ja-JP" altLang="en-US"/>
              <a:t>（テーマやデザインは参考として挿入しています）</a:t>
            </a:r>
            <a:endParaRPr kumimoji="1"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8E5E5B1-4664-AFB1-58D9-518B507D4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012117D-19A4-C51B-F53A-150DC610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11</a:t>
            </a:fld>
            <a:endParaRPr lang="ja-JP" altLang="en-US"/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DFC72AFE-58DA-5CAB-D856-9B64F99C7080}"/>
              </a:ext>
            </a:extLst>
          </p:cNvPr>
          <p:cNvSpPr/>
          <p:nvPr/>
        </p:nvSpPr>
        <p:spPr>
          <a:xfrm>
            <a:off x="442913" y="2168524"/>
            <a:ext cx="5522458" cy="2450367"/>
          </a:xfrm>
          <a:prstGeom prst="roundRect">
            <a:avLst>
              <a:gd name="adj" fmla="val 3078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180000" rtlCol="0" anchor="b"/>
          <a:lstStyle/>
          <a:p>
            <a:pPr algn="ctr"/>
            <a:r>
              <a:rPr lang="ja-JP" altLang="en-US" sz="2000" b="1" spc="30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〇〇〇〇をヒアリングし、</a:t>
            </a:r>
            <a:endParaRPr lang="en-US" altLang="ja-JP" sz="2000" b="1" spc="300" dirty="0">
              <a:solidFill>
                <a:srgbClr val="1A96F0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/>
            <a:r>
              <a:rPr kumimoji="1" lang="ja-JP" altLang="en-US" sz="2000" b="1" spc="30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ナレッジを言語化</a:t>
            </a: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53188D32-EEFF-8FB0-E0B9-B615ADF8D43A}"/>
              </a:ext>
            </a:extLst>
          </p:cNvPr>
          <p:cNvSpPr/>
          <p:nvPr/>
        </p:nvSpPr>
        <p:spPr>
          <a:xfrm>
            <a:off x="6226629" y="2168524"/>
            <a:ext cx="5522458" cy="2450367"/>
          </a:xfrm>
          <a:prstGeom prst="roundRect">
            <a:avLst>
              <a:gd name="adj" fmla="val 3078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180000" rtlCol="0" anchor="b"/>
          <a:lstStyle/>
          <a:p>
            <a:pPr algn="ctr"/>
            <a:r>
              <a:rPr lang="ja-JP" altLang="en-US" sz="2000" b="1" spc="30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ナレッジを組み込んだ構成の</a:t>
            </a:r>
            <a:endParaRPr lang="en-US" altLang="ja-JP" sz="2000" b="1" spc="300" dirty="0">
              <a:solidFill>
                <a:srgbClr val="1A96F0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/>
            <a:r>
              <a:rPr lang="ja-JP" altLang="en-US" sz="2000" b="1" spc="30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〇〇〇〇でスキルを標準化</a:t>
            </a:r>
            <a:endParaRPr kumimoji="1" lang="ja-JP" altLang="en-US" sz="2000" b="1" spc="300">
              <a:solidFill>
                <a:srgbClr val="1A96F0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F249CCFB-FFE8-5DF5-1A99-22036DCCAC7E}"/>
              </a:ext>
            </a:extLst>
          </p:cNvPr>
          <p:cNvSpPr/>
          <p:nvPr/>
        </p:nvSpPr>
        <p:spPr>
          <a:xfrm>
            <a:off x="442913" y="5287617"/>
            <a:ext cx="5522458" cy="1129058"/>
          </a:xfrm>
          <a:prstGeom prst="roundRect">
            <a:avLst>
              <a:gd name="adj" fmla="val 5642"/>
            </a:avLst>
          </a:prstGeom>
          <a:solidFill>
            <a:schemeClr val="accent2">
              <a:alpha val="1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36000" rtlCol="0" anchor="ctr"/>
          <a:lstStyle/>
          <a:p>
            <a:pPr algn="ctr"/>
            <a:r>
              <a:rPr kumimoji="1" lang="ja-JP" altLang="en-US" sz="2000" b="1">
                <a:solidFill>
                  <a:schemeClr val="accent2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〇〇〇〇をするだけで</a:t>
            </a:r>
            <a:endParaRPr kumimoji="1" lang="en-US" altLang="ja-JP" sz="2000" b="1" dirty="0">
              <a:solidFill>
                <a:schemeClr val="accent2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/>
            <a:r>
              <a:rPr lang="ja-JP" altLang="en-US" sz="2000" b="1">
                <a:solidFill>
                  <a:schemeClr val="accent2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〇〇〇〇の説得力が向上</a:t>
            </a:r>
            <a:endParaRPr kumimoji="1" lang="ja-JP" altLang="en-US" sz="2000" b="1">
              <a:solidFill>
                <a:schemeClr val="accent2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CB3D50DC-9B9A-575F-4286-1DC16A11C881}"/>
              </a:ext>
            </a:extLst>
          </p:cNvPr>
          <p:cNvSpPr/>
          <p:nvPr/>
        </p:nvSpPr>
        <p:spPr>
          <a:xfrm>
            <a:off x="6226630" y="5287617"/>
            <a:ext cx="5522458" cy="1129058"/>
          </a:xfrm>
          <a:prstGeom prst="roundRect">
            <a:avLst>
              <a:gd name="adj" fmla="val 4177"/>
            </a:avLst>
          </a:prstGeom>
          <a:solidFill>
            <a:schemeClr val="accent2">
              <a:alpha val="1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36000" rtlCol="0" anchor="ctr"/>
          <a:lstStyle/>
          <a:p>
            <a:pPr algn="ctr"/>
            <a:r>
              <a:rPr kumimoji="1" lang="ja-JP" altLang="en-US" sz="2000" b="1">
                <a:solidFill>
                  <a:schemeClr val="accent2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〇〇〇〇を基に教育を行うことで</a:t>
            </a:r>
            <a:endParaRPr kumimoji="1" lang="en-US" altLang="ja-JP" sz="2000" b="1" dirty="0">
              <a:solidFill>
                <a:schemeClr val="accent2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/>
            <a:r>
              <a:rPr kumimoji="1" lang="ja-JP" altLang="en-US" sz="2000" b="1">
                <a:solidFill>
                  <a:schemeClr val="accent2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教育工数を削減</a:t>
            </a:r>
          </a:p>
        </p:txBody>
      </p:sp>
      <p:pic>
        <p:nvPicPr>
          <p:cNvPr id="10" name="グラフィックス 9" descr="バッジ: フォロー 単色塗りつぶし">
            <a:extLst>
              <a:ext uri="{FF2B5EF4-FFF2-40B4-BE49-F238E27FC236}">
                <a16:creationId xmlns:a16="http://schemas.microsoft.com/office/drawing/2014/main" id="{33F53643-8CA2-A6F8-8951-A15802467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80364" y="2978071"/>
            <a:ext cx="831273" cy="831273"/>
          </a:xfrm>
          <a:prstGeom prst="rect">
            <a:avLst/>
          </a:prstGeom>
        </p:spPr>
      </p:pic>
      <p:pic>
        <p:nvPicPr>
          <p:cNvPr id="11" name="グラフィックス 10" descr="矢印付きの円 単色塗りつぶし">
            <a:extLst>
              <a:ext uri="{FF2B5EF4-FFF2-40B4-BE49-F238E27FC236}">
                <a16:creationId xmlns:a16="http://schemas.microsoft.com/office/drawing/2014/main" id="{091F1D06-E13D-385B-665E-DB2F224F97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18472" y="2301081"/>
            <a:ext cx="1338773" cy="1338773"/>
          </a:xfrm>
          <a:prstGeom prst="rect">
            <a:avLst/>
          </a:prstGeom>
        </p:spPr>
      </p:pic>
      <p:pic>
        <p:nvPicPr>
          <p:cNvPr id="12" name="グラフィックス 11" descr="チャット 単色塗りつぶし">
            <a:extLst>
              <a:ext uri="{FF2B5EF4-FFF2-40B4-BE49-F238E27FC236}">
                <a16:creationId xmlns:a16="http://schemas.microsoft.com/office/drawing/2014/main" id="{804E1D13-8C14-A4F4-E61C-FB90C13B2D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34756" y="2301081"/>
            <a:ext cx="1338773" cy="1338773"/>
          </a:xfrm>
          <a:prstGeom prst="rect">
            <a:avLst/>
          </a:prstGeom>
        </p:spPr>
      </p:pic>
      <p:sp>
        <p:nvSpPr>
          <p:cNvPr id="13" name="三角形 12">
            <a:extLst>
              <a:ext uri="{FF2B5EF4-FFF2-40B4-BE49-F238E27FC236}">
                <a16:creationId xmlns:a16="http://schemas.microsoft.com/office/drawing/2014/main" id="{F28ACDB1-A83F-3E62-1B6B-D67F1B7C5726}"/>
              </a:ext>
            </a:extLst>
          </p:cNvPr>
          <p:cNvSpPr/>
          <p:nvPr/>
        </p:nvSpPr>
        <p:spPr>
          <a:xfrm flipV="1">
            <a:off x="5878642" y="4863042"/>
            <a:ext cx="434716" cy="180425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17290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B343AB-B454-D445-DA99-5DFAD15CB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〇〇を実施する流れ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BF8C55B-41F9-74ED-080C-86AD964EF8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実際に〇〇を実施する流れを記載します。</a:t>
            </a:r>
            <a:endParaRPr kumimoji="1" lang="en-US" altLang="ja-JP" dirty="0"/>
          </a:p>
          <a:p>
            <a:r>
              <a:rPr kumimoji="1" lang="ja-JP" altLang="en-US"/>
              <a:t>（テーマやデザインは参考として挿入しています）</a:t>
            </a:r>
            <a:endParaRPr kumimoji="1"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643D35E-9613-D4DA-1A5A-1A18B3C9F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C5D55C7-E92A-2FE3-DBA2-FDA5F3718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12</a:t>
            </a:fld>
            <a:endParaRPr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0F0D7930-8CF9-F428-E1C1-A87DED3DEC7D}"/>
              </a:ext>
            </a:extLst>
          </p:cNvPr>
          <p:cNvGrpSpPr/>
          <p:nvPr/>
        </p:nvGrpSpPr>
        <p:grpSpPr>
          <a:xfrm>
            <a:off x="434490" y="2448388"/>
            <a:ext cx="11323022" cy="2391793"/>
            <a:chOff x="434490" y="2905932"/>
            <a:chExt cx="11323022" cy="2391793"/>
          </a:xfrm>
        </p:grpSpPr>
        <p:sp>
          <p:nvSpPr>
            <p:cNvPr id="7" name="角丸四角形 6">
              <a:extLst>
                <a:ext uri="{FF2B5EF4-FFF2-40B4-BE49-F238E27FC236}">
                  <a16:creationId xmlns:a16="http://schemas.microsoft.com/office/drawing/2014/main" id="{D3E675A3-5658-72FE-6521-F76FF5A89DB5}"/>
                </a:ext>
              </a:extLst>
            </p:cNvPr>
            <p:cNvSpPr/>
            <p:nvPr/>
          </p:nvSpPr>
          <p:spPr>
            <a:xfrm>
              <a:off x="434490" y="3355078"/>
              <a:ext cx="2440854" cy="194264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251999" rtlCol="0" anchor="b"/>
            <a:lstStyle/>
            <a:p>
              <a:pPr algn="ctr">
                <a:spcBef>
                  <a:spcPts val="300"/>
                </a:spcBef>
              </a:pPr>
              <a:r>
                <a:rPr kumimoji="1" lang="ja-JP" altLang="en-US" b="1">
                  <a:solidFill>
                    <a:srgbClr val="1A96F0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〇〇〇〇</a:t>
              </a:r>
            </a:p>
          </p:txBody>
        </p:sp>
        <p:sp>
          <p:nvSpPr>
            <p:cNvPr id="8" name="角丸四角形 7">
              <a:extLst>
                <a:ext uri="{FF2B5EF4-FFF2-40B4-BE49-F238E27FC236}">
                  <a16:creationId xmlns:a16="http://schemas.microsoft.com/office/drawing/2014/main" id="{3FFDB572-74D3-ABE2-7D7A-15F6925CAB9F}"/>
                </a:ext>
              </a:extLst>
            </p:cNvPr>
            <p:cNvSpPr/>
            <p:nvPr/>
          </p:nvSpPr>
          <p:spPr>
            <a:xfrm>
              <a:off x="3395213" y="3355078"/>
              <a:ext cx="2440854" cy="194264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251999" rtlCol="0" anchor="b"/>
            <a:lstStyle/>
            <a:p>
              <a:pPr algn="ctr">
                <a:spcBef>
                  <a:spcPts val="300"/>
                </a:spcBef>
              </a:pPr>
              <a:r>
                <a:rPr kumimoji="1" lang="ja-JP" alt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〇〇〇〇</a:t>
              </a:r>
            </a:p>
          </p:txBody>
        </p:sp>
        <p:sp>
          <p:nvSpPr>
            <p:cNvPr id="9" name="角丸四角形 8">
              <a:extLst>
                <a:ext uri="{FF2B5EF4-FFF2-40B4-BE49-F238E27FC236}">
                  <a16:creationId xmlns:a16="http://schemas.microsoft.com/office/drawing/2014/main" id="{CA50FACF-DAD3-41D8-14A3-363998D0D69A}"/>
                </a:ext>
              </a:extLst>
            </p:cNvPr>
            <p:cNvSpPr/>
            <p:nvPr/>
          </p:nvSpPr>
          <p:spPr>
            <a:xfrm>
              <a:off x="6355936" y="3355078"/>
              <a:ext cx="2440854" cy="194264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251999" rtlCol="0" anchor="b"/>
            <a:lstStyle/>
            <a:p>
              <a:pPr algn="ctr">
                <a:spcBef>
                  <a:spcPts val="300"/>
                </a:spcBef>
              </a:pPr>
              <a:r>
                <a:rPr kumimoji="1" lang="ja-JP" alt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〇〇〇〇</a:t>
              </a:r>
            </a:p>
          </p:txBody>
        </p:sp>
        <p:sp>
          <p:nvSpPr>
            <p:cNvPr id="10" name="角丸四角形 9">
              <a:extLst>
                <a:ext uri="{FF2B5EF4-FFF2-40B4-BE49-F238E27FC236}">
                  <a16:creationId xmlns:a16="http://schemas.microsoft.com/office/drawing/2014/main" id="{7C9A2839-B2C8-1E4E-3295-EDE379C5B30D}"/>
                </a:ext>
              </a:extLst>
            </p:cNvPr>
            <p:cNvSpPr/>
            <p:nvPr/>
          </p:nvSpPr>
          <p:spPr>
            <a:xfrm>
              <a:off x="9316658" y="3355078"/>
              <a:ext cx="2440854" cy="194264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251999" rtlCol="0" anchor="b"/>
            <a:lstStyle/>
            <a:p>
              <a:pPr algn="ctr">
                <a:spcBef>
                  <a:spcPts val="300"/>
                </a:spcBef>
              </a:pPr>
              <a:r>
                <a:rPr kumimoji="1" lang="ja-JP" alt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〇〇〇〇</a:t>
              </a:r>
            </a:p>
          </p:txBody>
        </p:sp>
        <p:pic>
          <p:nvPicPr>
            <p:cNvPr id="11" name="グラフィックス 10" descr="握手 単色塗りつぶし">
              <a:extLst>
                <a:ext uri="{FF2B5EF4-FFF2-40B4-BE49-F238E27FC236}">
                  <a16:creationId xmlns:a16="http://schemas.microsoft.com/office/drawing/2014/main" id="{BF2BFB45-228F-58BE-163A-A251E84FE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079885" y="3611487"/>
              <a:ext cx="914400" cy="914400"/>
            </a:xfrm>
            <a:prstGeom prst="rect">
              <a:avLst/>
            </a:prstGeom>
          </p:spPr>
        </p:pic>
        <p:pic>
          <p:nvPicPr>
            <p:cNvPr id="12" name="グラフィックス 11" descr="UI UX 単色塗りつぶし">
              <a:extLst>
                <a:ext uri="{FF2B5EF4-FFF2-40B4-BE49-F238E27FC236}">
                  <a16:creationId xmlns:a16="http://schemas.microsoft.com/office/drawing/2014/main" id="{2DB9103F-679B-97EF-B4B2-7F89FA464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119163" y="3611487"/>
              <a:ext cx="914400" cy="914400"/>
            </a:xfrm>
            <a:prstGeom prst="rect">
              <a:avLst/>
            </a:prstGeom>
          </p:spPr>
        </p:pic>
        <p:pic>
          <p:nvPicPr>
            <p:cNvPr id="13" name="グラフィックス 12" descr="フローチャート 単色塗りつぶし">
              <a:extLst>
                <a:ext uri="{FF2B5EF4-FFF2-40B4-BE49-F238E27FC236}">
                  <a16:creationId xmlns:a16="http://schemas.microsoft.com/office/drawing/2014/main" id="{FD641752-E65A-B50A-9F86-BADE3A6E1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158440" y="3611487"/>
              <a:ext cx="914400" cy="914400"/>
            </a:xfrm>
            <a:prstGeom prst="rect">
              <a:avLst/>
            </a:prstGeom>
          </p:spPr>
        </p:pic>
        <p:pic>
          <p:nvPicPr>
            <p:cNvPr id="14" name="グラフィックス 13" descr="カスタマー レビュー 単色塗りつぶし">
              <a:extLst>
                <a:ext uri="{FF2B5EF4-FFF2-40B4-BE49-F238E27FC236}">
                  <a16:creationId xmlns:a16="http://schemas.microsoft.com/office/drawing/2014/main" id="{5FCE91EA-A848-BC70-AB48-35F6F5B49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97717" y="3611487"/>
              <a:ext cx="914400" cy="914400"/>
            </a:xfrm>
            <a:prstGeom prst="rect">
              <a:avLst/>
            </a:prstGeom>
          </p:spPr>
        </p:pic>
        <p:cxnSp>
          <p:nvCxnSpPr>
            <p:cNvPr id="15" name="直線矢印コネクタ 14">
              <a:extLst>
                <a:ext uri="{FF2B5EF4-FFF2-40B4-BE49-F238E27FC236}">
                  <a16:creationId xmlns:a16="http://schemas.microsoft.com/office/drawing/2014/main" id="{38D49F39-D99E-8717-DF41-5C062B047BAC}"/>
                </a:ext>
              </a:extLst>
            </p:cNvPr>
            <p:cNvCxnSpPr>
              <a:cxnSpLocks/>
            </p:cNvCxnSpPr>
            <p:nvPr/>
          </p:nvCxnSpPr>
          <p:spPr>
            <a:xfrm>
              <a:off x="2875344" y="4326402"/>
              <a:ext cx="460039" cy="0"/>
            </a:xfrm>
            <a:prstGeom prst="straightConnector1">
              <a:avLst/>
            </a:prstGeom>
            <a:ln w="28575">
              <a:solidFill>
                <a:srgbClr val="1A96F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矢印コネクタ 15">
              <a:extLst>
                <a:ext uri="{FF2B5EF4-FFF2-40B4-BE49-F238E27FC236}">
                  <a16:creationId xmlns:a16="http://schemas.microsoft.com/office/drawing/2014/main" id="{C03CF821-7153-6679-BC44-2DA841DFC6C6}"/>
                </a:ext>
              </a:extLst>
            </p:cNvPr>
            <p:cNvCxnSpPr>
              <a:cxnSpLocks/>
            </p:cNvCxnSpPr>
            <p:nvPr/>
          </p:nvCxnSpPr>
          <p:spPr>
            <a:xfrm>
              <a:off x="5836067" y="4326402"/>
              <a:ext cx="460039" cy="0"/>
            </a:xfrm>
            <a:prstGeom prst="straightConnector1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矢印コネクタ 16">
              <a:extLst>
                <a:ext uri="{FF2B5EF4-FFF2-40B4-BE49-F238E27FC236}">
                  <a16:creationId xmlns:a16="http://schemas.microsoft.com/office/drawing/2014/main" id="{5FD143D6-7BA7-3E01-7974-2EFC31583093}"/>
                </a:ext>
              </a:extLst>
            </p:cNvPr>
            <p:cNvCxnSpPr>
              <a:cxnSpLocks/>
            </p:cNvCxnSpPr>
            <p:nvPr/>
          </p:nvCxnSpPr>
          <p:spPr>
            <a:xfrm>
              <a:off x="8796790" y="4326402"/>
              <a:ext cx="460039" cy="0"/>
            </a:xfrm>
            <a:prstGeom prst="straightConnector1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角丸四角形 17">
              <a:extLst>
                <a:ext uri="{FF2B5EF4-FFF2-40B4-BE49-F238E27FC236}">
                  <a16:creationId xmlns:a16="http://schemas.microsoft.com/office/drawing/2014/main" id="{4A3FB8B3-B201-131B-FBB7-C63B6AF67986}"/>
                </a:ext>
              </a:extLst>
            </p:cNvPr>
            <p:cNvSpPr/>
            <p:nvPr/>
          </p:nvSpPr>
          <p:spPr>
            <a:xfrm>
              <a:off x="434490" y="2905932"/>
              <a:ext cx="2440854" cy="307132"/>
            </a:xfrm>
            <a:prstGeom prst="roundRect">
              <a:avLst>
                <a:gd name="adj" fmla="val 50000"/>
              </a:avLst>
            </a:prstGeom>
            <a:solidFill>
              <a:srgbClr val="1A96F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36000" rtlCol="0" anchor="ctr"/>
            <a:lstStyle/>
            <a:p>
              <a:pPr algn="ctr"/>
              <a:r>
                <a:rPr lang="ja-JP" altLang="en-US" sz="1200" b="1">
                  <a:solidFill>
                    <a:schemeClr val="bg1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約</a:t>
              </a:r>
              <a:r>
                <a:rPr lang="en-US" altLang="ja-JP" sz="1600" b="1" dirty="0">
                  <a:solidFill>
                    <a:schemeClr val="bg1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1</a:t>
              </a:r>
              <a:r>
                <a:rPr lang="ja-JP" altLang="en-US" sz="1200" b="1">
                  <a:solidFill>
                    <a:schemeClr val="bg1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時間</a:t>
              </a:r>
              <a:endParaRPr kumimoji="1" lang="ja-JP" altLang="en-US" sz="900" b="1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sp>
          <p:nvSpPr>
            <p:cNvPr id="19" name="角丸四角形 18">
              <a:extLst>
                <a:ext uri="{FF2B5EF4-FFF2-40B4-BE49-F238E27FC236}">
                  <a16:creationId xmlns:a16="http://schemas.microsoft.com/office/drawing/2014/main" id="{28C10E8A-5773-734A-CC24-A9E433697756}"/>
                </a:ext>
              </a:extLst>
            </p:cNvPr>
            <p:cNvSpPr/>
            <p:nvPr/>
          </p:nvSpPr>
          <p:spPr>
            <a:xfrm>
              <a:off x="3395213" y="2905932"/>
              <a:ext cx="2440854" cy="307132"/>
            </a:xfrm>
            <a:prstGeom prst="roundRect">
              <a:avLst>
                <a:gd name="adj" fmla="val 50000"/>
              </a:avLst>
            </a:prstGeom>
            <a:solidFill>
              <a:srgbClr val="1A96F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36000" rtlCol="0" anchor="ctr"/>
            <a:lstStyle/>
            <a:p>
              <a:pPr algn="ctr"/>
              <a:r>
                <a:rPr lang="ja-JP" altLang="en-US" sz="1200" b="1">
                  <a:solidFill>
                    <a:schemeClr val="bg1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約</a:t>
              </a:r>
              <a:r>
                <a:rPr lang="en-US" altLang="ja-JP" sz="1600" b="1" dirty="0">
                  <a:solidFill>
                    <a:schemeClr val="bg1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2</a:t>
              </a:r>
              <a:r>
                <a:rPr lang="ja-JP" altLang="en-US" sz="1200" b="1">
                  <a:solidFill>
                    <a:schemeClr val="bg1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日</a:t>
              </a:r>
              <a:endParaRPr kumimoji="1" lang="ja-JP" altLang="en-US" sz="900" b="1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sp>
          <p:nvSpPr>
            <p:cNvPr id="20" name="角丸四角形 19">
              <a:extLst>
                <a:ext uri="{FF2B5EF4-FFF2-40B4-BE49-F238E27FC236}">
                  <a16:creationId xmlns:a16="http://schemas.microsoft.com/office/drawing/2014/main" id="{B2AB6F62-D34B-EDA8-7B60-7EC8809445C2}"/>
                </a:ext>
              </a:extLst>
            </p:cNvPr>
            <p:cNvSpPr/>
            <p:nvPr/>
          </p:nvSpPr>
          <p:spPr>
            <a:xfrm>
              <a:off x="6355936" y="2905932"/>
              <a:ext cx="2440854" cy="307132"/>
            </a:xfrm>
            <a:prstGeom prst="roundRect">
              <a:avLst>
                <a:gd name="adj" fmla="val 50000"/>
              </a:avLst>
            </a:prstGeom>
            <a:solidFill>
              <a:srgbClr val="1A96F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36000" rtlCol="0" anchor="ctr"/>
            <a:lstStyle/>
            <a:p>
              <a:pPr algn="ctr"/>
              <a:r>
                <a:rPr lang="ja-JP" altLang="en-US" sz="1200" b="1">
                  <a:solidFill>
                    <a:schemeClr val="bg1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約</a:t>
              </a:r>
              <a:r>
                <a:rPr lang="en-US" altLang="ja-JP" sz="1600" b="1" dirty="0">
                  <a:solidFill>
                    <a:schemeClr val="bg1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5</a:t>
              </a:r>
              <a:r>
                <a:rPr lang="ja-JP" altLang="en-US" sz="1200" b="1">
                  <a:solidFill>
                    <a:schemeClr val="bg1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日</a:t>
              </a:r>
              <a:endParaRPr kumimoji="1" lang="ja-JP" altLang="en-US" sz="900" b="1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sp>
          <p:nvSpPr>
            <p:cNvPr id="21" name="角丸四角形 20">
              <a:extLst>
                <a:ext uri="{FF2B5EF4-FFF2-40B4-BE49-F238E27FC236}">
                  <a16:creationId xmlns:a16="http://schemas.microsoft.com/office/drawing/2014/main" id="{CE8B1B56-A501-A5AC-F022-0A02A5843082}"/>
                </a:ext>
              </a:extLst>
            </p:cNvPr>
            <p:cNvSpPr/>
            <p:nvPr/>
          </p:nvSpPr>
          <p:spPr>
            <a:xfrm>
              <a:off x="9316658" y="2905932"/>
              <a:ext cx="2440854" cy="307132"/>
            </a:xfrm>
            <a:prstGeom prst="roundRect">
              <a:avLst>
                <a:gd name="adj" fmla="val 50000"/>
              </a:avLst>
            </a:prstGeom>
            <a:solidFill>
              <a:srgbClr val="1A96F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36000" rtlCol="0" anchor="ctr"/>
            <a:lstStyle/>
            <a:p>
              <a:pPr algn="ctr"/>
              <a:r>
                <a:rPr lang="ja-JP" altLang="en-US" sz="1200" b="1">
                  <a:solidFill>
                    <a:schemeClr val="bg1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約</a:t>
              </a:r>
              <a:r>
                <a:rPr lang="en-US" altLang="ja-JP" sz="1600" b="1" dirty="0">
                  <a:solidFill>
                    <a:schemeClr val="bg1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3</a:t>
              </a:r>
              <a:r>
                <a:rPr lang="ja-JP" altLang="en-US" sz="1200" b="1">
                  <a:solidFill>
                    <a:schemeClr val="bg1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日</a:t>
              </a:r>
              <a:endParaRPr kumimoji="1" lang="ja-JP" altLang="en-US" sz="900" b="1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</p:grpSp>
      <p:sp>
        <p:nvSpPr>
          <p:cNvPr id="22" name="角丸四角形 21">
            <a:extLst>
              <a:ext uri="{FF2B5EF4-FFF2-40B4-BE49-F238E27FC236}">
                <a16:creationId xmlns:a16="http://schemas.microsoft.com/office/drawing/2014/main" id="{EAB7546B-B1DC-522B-B299-74FC628A0010}"/>
              </a:ext>
            </a:extLst>
          </p:cNvPr>
          <p:cNvSpPr/>
          <p:nvPr/>
        </p:nvSpPr>
        <p:spPr>
          <a:xfrm>
            <a:off x="442912" y="5231353"/>
            <a:ext cx="11306175" cy="976908"/>
          </a:xfrm>
          <a:prstGeom prst="roundRect">
            <a:avLst>
              <a:gd name="adj" fmla="val 4069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72000" bIns="36000" rtlCol="0" anchor="ctr">
            <a:noAutofit/>
          </a:bodyPr>
          <a:lstStyle/>
          <a:p>
            <a:pPr algn="ctr"/>
            <a:r>
              <a:rPr lang="ja-JP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〇〇〇〇を言語化するために、社内と社外の人に〇〇〇〇を実施。</a:t>
            </a:r>
            <a:endParaRPr lang="en-US" altLang="ja-JP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/>
            <a:r>
              <a:rPr lang="ja-JP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そこから得た〇〇〇〇のデータを元に、戦略を策定しチームを編成します。</a:t>
            </a:r>
            <a:endParaRPr lang="en-US" altLang="ja-JP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39785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285FB2-8515-932E-1E18-B9557B334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〇〇実施の効果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6D05CC6-8167-7312-FF58-2D339D484C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〇〇を実施したあとの具体的な事例を用いて効果を説明します。</a:t>
            </a:r>
            <a:endParaRPr kumimoji="1" lang="en-US" altLang="ja-JP" dirty="0"/>
          </a:p>
          <a:p>
            <a:r>
              <a:rPr kumimoji="1" lang="ja-JP" altLang="en-US"/>
              <a:t>（テーマやデザインは参考として挿入しています）</a:t>
            </a:r>
            <a:endParaRPr kumimoji="1"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083129A-C8E3-01C1-D821-371D785FF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D660BCD-3655-427B-453B-BF59DA320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13</a:t>
            </a:fld>
            <a:endParaRPr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A37C0FF-0F30-DA46-CD2B-7F8CAE1675C5}"/>
              </a:ext>
            </a:extLst>
          </p:cNvPr>
          <p:cNvGrpSpPr/>
          <p:nvPr/>
        </p:nvGrpSpPr>
        <p:grpSpPr>
          <a:xfrm>
            <a:off x="2668278" y="2240115"/>
            <a:ext cx="6855445" cy="4169571"/>
            <a:chOff x="2668278" y="2269932"/>
            <a:chExt cx="6855445" cy="4169571"/>
          </a:xfrm>
        </p:grpSpPr>
        <p:sp>
          <p:nvSpPr>
            <p:cNvPr id="7" name="角丸四角形 6">
              <a:extLst>
                <a:ext uri="{FF2B5EF4-FFF2-40B4-BE49-F238E27FC236}">
                  <a16:creationId xmlns:a16="http://schemas.microsoft.com/office/drawing/2014/main" id="{E0C8E099-45D1-1F42-23D2-F156FC2EE7E4}"/>
                </a:ext>
              </a:extLst>
            </p:cNvPr>
            <p:cNvSpPr/>
            <p:nvPr/>
          </p:nvSpPr>
          <p:spPr>
            <a:xfrm>
              <a:off x="2668278" y="2269932"/>
              <a:ext cx="6855445" cy="384384"/>
            </a:xfrm>
            <a:prstGeom prst="roundRect">
              <a:avLst>
                <a:gd name="adj" fmla="val 8338"/>
              </a:avLst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1400" b="1" spc="300">
                  <a:solidFill>
                    <a:schemeClr val="tx1">
                      <a:lumMod val="65000"/>
                      <a:lumOff val="3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〇〇〇〇の〇〇率の変化</a:t>
              </a:r>
            </a:p>
          </p:txBody>
        </p:sp>
        <p:sp>
          <p:nvSpPr>
            <p:cNvPr id="8" name="角丸四角形 7">
              <a:extLst>
                <a:ext uri="{FF2B5EF4-FFF2-40B4-BE49-F238E27FC236}">
                  <a16:creationId xmlns:a16="http://schemas.microsoft.com/office/drawing/2014/main" id="{4BC46388-2644-EEA4-5234-8F012D7C5FF7}"/>
                </a:ext>
              </a:extLst>
            </p:cNvPr>
            <p:cNvSpPr/>
            <p:nvPr/>
          </p:nvSpPr>
          <p:spPr>
            <a:xfrm>
              <a:off x="2668278" y="5790583"/>
              <a:ext cx="2201882" cy="648920"/>
            </a:xfrm>
            <a:prstGeom prst="roundRect">
              <a:avLst>
                <a:gd name="adj" fmla="val 8338"/>
              </a:avLst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〇〇〇〇改善前</a:t>
              </a:r>
              <a:endParaRPr lang="en-US" altLang="ja-JP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  <a:p>
              <a:pPr algn="ctr"/>
              <a:r>
                <a:rPr lang="en-US" altLang="ja-JP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2021.11~2022.02</a:t>
              </a:r>
              <a:endParaRPr lang="ja-JP" altLang="en-US" sz="11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sp>
          <p:nvSpPr>
            <p:cNvPr id="9" name="角丸四角形 8">
              <a:extLst>
                <a:ext uri="{FF2B5EF4-FFF2-40B4-BE49-F238E27FC236}">
                  <a16:creationId xmlns:a16="http://schemas.microsoft.com/office/drawing/2014/main" id="{54066875-57F0-30DA-4751-9539DF4D631A}"/>
                </a:ext>
              </a:extLst>
            </p:cNvPr>
            <p:cNvSpPr/>
            <p:nvPr/>
          </p:nvSpPr>
          <p:spPr>
            <a:xfrm>
              <a:off x="7321839" y="5790583"/>
              <a:ext cx="2201882" cy="648920"/>
            </a:xfrm>
            <a:prstGeom prst="roundRect">
              <a:avLst>
                <a:gd name="adj" fmla="val 8338"/>
              </a:avLst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b="1">
                  <a:solidFill>
                    <a:srgbClr val="1A96F0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〇〇〇〇改善後</a:t>
              </a:r>
              <a:endParaRPr lang="en-US" altLang="ja-JP" b="1" dirty="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  <a:p>
              <a:pPr algn="ctr"/>
              <a:r>
                <a:rPr lang="en-US" altLang="ja-JP" sz="1100" b="1" dirty="0">
                  <a:solidFill>
                    <a:srgbClr val="1A96F0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2022.03~2022.06</a:t>
              </a:r>
              <a:endParaRPr lang="ja-JP" altLang="en-US" sz="11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sp>
          <p:nvSpPr>
            <p:cNvPr id="10" name="角丸四角形 9">
              <a:extLst>
                <a:ext uri="{FF2B5EF4-FFF2-40B4-BE49-F238E27FC236}">
                  <a16:creationId xmlns:a16="http://schemas.microsoft.com/office/drawing/2014/main" id="{6AB4E954-2C6E-63B9-FAAB-05ED1DD940AA}"/>
                </a:ext>
              </a:extLst>
            </p:cNvPr>
            <p:cNvSpPr/>
            <p:nvPr/>
          </p:nvSpPr>
          <p:spPr>
            <a:xfrm>
              <a:off x="2668279" y="4600111"/>
              <a:ext cx="2201883" cy="1014039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50000"/>
                <a:lumOff val="5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600" b="1">
                  <a:solidFill>
                    <a:schemeClr val="bg1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〇〇率</a:t>
              </a:r>
              <a:endParaRPr lang="en-US" altLang="ja-JP" sz="1600" b="1" dirty="0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  <a:p>
              <a:pPr algn="ctr"/>
              <a:r>
                <a:rPr lang="en-US" altLang="ja-JP" sz="2800" b="1" dirty="0">
                  <a:solidFill>
                    <a:schemeClr val="bg1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17.65</a:t>
              </a:r>
              <a:r>
                <a:rPr lang="en-US" altLang="ja-JP" sz="1600" b="1" dirty="0">
                  <a:solidFill>
                    <a:schemeClr val="bg1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%</a:t>
              </a:r>
              <a:endParaRPr lang="ja-JP" altLang="en-US" sz="2800" b="1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sp>
          <p:nvSpPr>
            <p:cNvPr id="11" name="角丸四角形 10">
              <a:extLst>
                <a:ext uri="{FF2B5EF4-FFF2-40B4-BE49-F238E27FC236}">
                  <a16:creationId xmlns:a16="http://schemas.microsoft.com/office/drawing/2014/main" id="{013F7BC1-9BA8-9B9E-E20B-829654643C37}"/>
                </a:ext>
              </a:extLst>
            </p:cNvPr>
            <p:cNvSpPr/>
            <p:nvPr/>
          </p:nvSpPr>
          <p:spPr>
            <a:xfrm>
              <a:off x="7321840" y="2988149"/>
              <a:ext cx="2201883" cy="2626002"/>
            </a:xfrm>
            <a:prstGeom prst="roundRect">
              <a:avLst>
                <a:gd name="adj" fmla="val 0"/>
              </a:avLst>
            </a:prstGeom>
            <a:solidFill>
              <a:srgbClr val="1A96F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000" b="1">
                  <a:solidFill>
                    <a:schemeClr val="bg1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〇〇率</a:t>
              </a:r>
              <a:endParaRPr lang="en-US" altLang="ja-JP" sz="2000" b="1" dirty="0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  <a:p>
              <a:pPr algn="ctr"/>
              <a:r>
                <a:rPr lang="en-US" altLang="ja-JP" sz="3600" b="1" dirty="0">
                  <a:solidFill>
                    <a:schemeClr val="bg1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44.68</a:t>
              </a:r>
              <a:r>
                <a:rPr lang="en-US" altLang="ja-JP" sz="2000" b="1" dirty="0">
                  <a:solidFill>
                    <a:schemeClr val="bg1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%</a:t>
              </a:r>
              <a:endParaRPr lang="ja-JP" altLang="en-US" sz="3600" b="1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sp>
          <p:nvSpPr>
            <p:cNvPr id="12" name="角丸四角形 11">
              <a:extLst>
                <a:ext uri="{FF2B5EF4-FFF2-40B4-BE49-F238E27FC236}">
                  <a16:creationId xmlns:a16="http://schemas.microsoft.com/office/drawing/2014/main" id="{A9F51550-A62F-5DF5-CFDF-1AE17F5C4ADE}"/>
                </a:ext>
              </a:extLst>
            </p:cNvPr>
            <p:cNvSpPr/>
            <p:nvPr/>
          </p:nvSpPr>
          <p:spPr>
            <a:xfrm>
              <a:off x="4870161" y="4600111"/>
              <a:ext cx="2451679" cy="1014039"/>
            </a:xfrm>
            <a:prstGeom prst="roundRect">
              <a:avLst>
                <a:gd name="adj" fmla="val 0"/>
              </a:avLst>
            </a:prstGeom>
            <a:solidFill>
              <a:srgbClr val="1A96F0">
                <a:alpha val="15000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400" b="1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sp>
          <p:nvSpPr>
            <p:cNvPr id="13" name="三角形 12">
              <a:extLst>
                <a:ext uri="{FF2B5EF4-FFF2-40B4-BE49-F238E27FC236}">
                  <a16:creationId xmlns:a16="http://schemas.microsoft.com/office/drawing/2014/main" id="{376B124C-86DE-E86A-66FA-7FCD54FCBB88}"/>
                </a:ext>
              </a:extLst>
            </p:cNvPr>
            <p:cNvSpPr/>
            <p:nvPr/>
          </p:nvSpPr>
          <p:spPr>
            <a:xfrm>
              <a:off x="4870160" y="2988149"/>
              <a:ext cx="2451679" cy="1611962"/>
            </a:xfrm>
            <a:prstGeom prst="triangle">
              <a:avLst>
                <a:gd name="adj" fmla="val 100000"/>
              </a:avLst>
            </a:prstGeom>
            <a:solidFill>
              <a:srgbClr val="1A96F0">
                <a:alpha val="15000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400" b="1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cxnSp>
          <p:nvCxnSpPr>
            <p:cNvPr id="14" name="直線矢印コネクタ 13">
              <a:extLst>
                <a:ext uri="{FF2B5EF4-FFF2-40B4-BE49-F238E27FC236}">
                  <a16:creationId xmlns:a16="http://schemas.microsoft.com/office/drawing/2014/main" id="{02AD0254-24DE-8592-CF56-E1D73C34D7B4}"/>
                </a:ext>
              </a:extLst>
            </p:cNvPr>
            <p:cNvCxnSpPr>
              <a:stCxn id="13" idx="2"/>
            </p:cNvCxnSpPr>
            <p:nvPr/>
          </p:nvCxnSpPr>
          <p:spPr>
            <a:xfrm flipV="1">
              <a:off x="4870160" y="2988149"/>
              <a:ext cx="2451679" cy="1611962"/>
            </a:xfrm>
            <a:prstGeom prst="straightConnector1">
              <a:avLst/>
            </a:prstGeom>
            <a:ln w="31750" cap="rnd">
              <a:solidFill>
                <a:srgbClr val="1A96F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角丸四角形 14">
              <a:extLst>
                <a:ext uri="{FF2B5EF4-FFF2-40B4-BE49-F238E27FC236}">
                  <a16:creationId xmlns:a16="http://schemas.microsoft.com/office/drawing/2014/main" id="{5B78281B-DEF1-E9F9-43A6-B2687DFE42B9}"/>
                </a:ext>
              </a:extLst>
            </p:cNvPr>
            <p:cNvSpPr/>
            <p:nvPr/>
          </p:nvSpPr>
          <p:spPr>
            <a:xfrm>
              <a:off x="2825751" y="3057797"/>
              <a:ext cx="2451679" cy="817399"/>
            </a:xfrm>
            <a:prstGeom prst="roundRect">
              <a:avLst>
                <a:gd name="adj" fmla="val 8338"/>
              </a:avLst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800" b="1" dirty="0">
                  <a:solidFill>
                    <a:srgbClr val="1A96F0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253</a:t>
              </a:r>
              <a:r>
                <a:rPr lang="en-US" altLang="ja-JP" sz="2000" b="1" dirty="0">
                  <a:solidFill>
                    <a:srgbClr val="1A96F0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%</a:t>
              </a:r>
              <a:r>
                <a:rPr lang="ja-JP" altLang="en-US" sz="2000" b="1">
                  <a:solidFill>
                    <a:srgbClr val="1A96F0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改善</a:t>
              </a:r>
              <a:endParaRPr lang="en-US" altLang="ja-JP" sz="2800" b="1" dirty="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sp>
          <p:nvSpPr>
            <p:cNvPr id="16" name="三角形 15">
              <a:extLst>
                <a:ext uri="{FF2B5EF4-FFF2-40B4-BE49-F238E27FC236}">
                  <a16:creationId xmlns:a16="http://schemas.microsoft.com/office/drawing/2014/main" id="{5C00EEF3-C0EE-9EE9-1FBE-C2C46579A961}"/>
                </a:ext>
              </a:extLst>
            </p:cNvPr>
            <p:cNvSpPr/>
            <p:nvPr/>
          </p:nvSpPr>
          <p:spPr>
            <a:xfrm rot="6114970">
              <a:off x="5136943" y="3351894"/>
              <a:ext cx="369966" cy="35995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599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983E25-71F9-DC2A-9235-EB91153ED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〇〇実施の組織の変化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C7A4F94-0287-07C5-0EC0-0307FF051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D9E3159-7F6A-49D0-D588-C70F43440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14</a:t>
            </a:fld>
            <a:endParaRPr lang="ja-JP" altLang="en-US"/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8C1DFF2F-FD99-401D-857D-ECA66C6184FD}"/>
              </a:ext>
            </a:extLst>
          </p:cNvPr>
          <p:cNvSpPr/>
          <p:nvPr/>
        </p:nvSpPr>
        <p:spPr>
          <a:xfrm>
            <a:off x="616449" y="1315092"/>
            <a:ext cx="5223518" cy="1001388"/>
          </a:xfrm>
          <a:prstGeom prst="roundRect">
            <a:avLst>
              <a:gd name="adj" fmla="val 7871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tIns="72000" bIns="36000" rtlCol="0" anchor="ctr"/>
          <a:lstStyle/>
          <a:p>
            <a:pPr>
              <a:spcBef>
                <a:spcPts val="300"/>
              </a:spcBef>
            </a:pPr>
            <a:r>
              <a:rPr lang="ja-JP" alt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〇〇に取り組む前の具体的な状況を記載</a:t>
            </a:r>
            <a:endParaRPr lang="en-US" altLang="ja-JP" sz="1400" b="1" dirty="0">
              <a:solidFill>
                <a:schemeClr val="tx1">
                  <a:lumMod val="50000"/>
                  <a:lumOff val="50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300"/>
              </a:spcBef>
            </a:pPr>
            <a:r>
              <a:rPr lang="ja-JP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〇〇に取り組む前の具体的な状況</a:t>
            </a:r>
            <a:endParaRPr lang="en-US" altLang="ja-JP" sz="20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7" name="円/楕円 6">
            <a:extLst>
              <a:ext uri="{FF2B5EF4-FFF2-40B4-BE49-F238E27FC236}">
                <a16:creationId xmlns:a16="http://schemas.microsoft.com/office/drawing/2014/main" id="{27754386-A914-9658-F150-520C2910B99D}"/>
              </a:ext>
            </a:extLst>
          </p:cNvPr>
          <p:cNvSpPr/>
          <p:nvPr/>
        </p:nvSpPr>
        <p:spPr>
          <a:xfrm>
            <a:off x="442913" y="1160463"/>
            <a:ext cx="584503" cy="58450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1100" b="1" dirty="0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Before</a:t>
            </a:r>
            <a:endParaRPr kumimoji="1" lang="ja-JP" altLang="en-US" sz="1100" b="1">
              <a:solidFill>
                <a:schemeClr val="bg1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237812E4-435D-4FCA-E679-F977887AE60C}"/>
              </a:ext>
            </a:extLst>
          </p:cNvPr>
          <p:cNvSpPr/>
          <p:nvPr/>
        </p:nvSpPr>
        <p:spPr>
          <a:xfrm>
            <a:off x="6525571" y="1315092"/>
            <a:ext cx="5223518" cy="1001388"/>
          </a:xfrm>
          <a:prstGeom prst="roundRect">
            <a:avLst>
              <a:gd name="adj" fmla="val 7871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tIns="72000" bIns="36000" rtlCol="0" anchor="ctr"/>
          <a:lstStyle/>
          <a:p>
            <a:pPr>
              <a:spcBef>
                <a:spcPts val="3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〇〇実施後のどんな効果があったのかを記載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300"/>
              </a:spcBef>
            </a:pPr>
            <a:r>
              <a:rPr lang="ja-JP" altLang="en-US" sz="20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〇〇実施後の組織内での変化</a:t>
            </a:r>
            <a:endParaRPr lang="en-US" altLang="ja-JP" sz="2000" b="1" dirty="0">
              <a:solidFill>
                <a:srgbClr val="1A96F0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9" name="円/楕円 8">
            <a:extLst>
              <a:ext uri="{FF2B5EF4-FFF2-40B4-BE49-F238E27FC236}">
                <a16:creationId xmlns:a16="http://schemas.microsoft.com/office/drawing/2014/main" id="{92C53949-6FAE-E00F-DACC-E2B41CA59BE7}"/>
              </a:ext>
            </a:extLst>
          </p:cNvPr>
          <p:cNvSpPr/>
          <p:nvPr/>
        </p:nvSpPr>
        <p:spPr>
          <a:xfrm>
            <a:off x="6352035" y="1160463"/>
            <a:ext cx="584503" cy="584503"/>
          </a:xfrm>
          <a:prstGeom prst="ellipse">
            <a:avLst/>
          </a:prstGeom>
          <a:solidFill>
            <a:srgbClr val="1A9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1100" b="1" dirty="0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After</a:t>
            </a:r>
            <a:endParaRPr kumimoji="1" lang="ja-JP" altLang="en-US" sz="1100" b="1">
              <a:solidFill>
                <a:schemeClr val="bg1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816F60B2-5DFA-27DE-5046-EA16FB124C3A}"/>
              </a:ext>
            </a:extLst>
          </p:cNvPr>
          <p:cNvSpPr/>
          <p:nvPr/>
        </p:nvSpPr>
        <p:spPr>
          <a:xfrm>
            <a:off x="616449" y="2681824"/>
            <a:ext cx="5223518" cy="1001388"/>
          </a:xfrm>
          <a:prstGeom prst="roundRect">
            <a:avLst>
              <a:gd name="adj" fmla="val 7871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tIns="72000" bIns="36000" rtlCol="0" anchor="ctr"/>
          <a:lstStyle/>
          <a:p>
            <a:pPr>
              <a:spcBef>
                <a:spcPts val="300"/>
              </a:spcBef>
            </a:pPr>
            <a:r>
              <a:rPr lang="ja-JP" alt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〇〇に取り組む前の具体的な状況を記載</a:t>
            </a:r>
            <a:endParaRPr lang="en-US" altLang="ja-JP" sz="1400" b="1" dirty="0">
              <a:solidFill>
                <a:schemeClr val="tx1">
                  <a:lumMod val="50000"/>
                  <a:lumOff val="50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300"/>
              </a:spcBef>
            </a:pPr>
            <a:r>
              <a:rPr lang="ja-JP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〇〇に取り組む前の具体的な状況</a:t>
            </a:r>
            <a:endParaRPr lang="en-US" altLang="ja-JP" sz="20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11" name="円/楕円 10">
            <a:extLst>
              <a:ext uri="{FF2B5EF4-FFF2-40B4-BE49-F238E27FC236}">
                <a16:creationId xmlns:a16="http://schemas.microsoft.com/office/drawing/2014/main" id="{604B4621-9B30-3450-39F0-189A5B0DF329}"/>
              </a:ext>
            </a:extLst>
          </p:cNvPr>
          <p:cNvSpPr/>
          <p:nvPr/>
        </p:nvSpPr>
        <p:spPr>
          <a:xfrm>
            <a:off x="442913" y="2527195"/>
            <a:ext cx="584503" cy="58450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1100" b="1" dirty="0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Before</a:t>
            </a:r>
            <a:endParaRPr kumimoji="1" lang="ja-JP" altLang="en-US" sz="1100" b="1">
              <a:solidFill>
                <a:schemeClr val="bg1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D59F59C5-5653-B5BC-82EA-C7B02026DF76}"/>
              </a:ext>
            </a:extLst>
          </p:cNvPr>
          <p:cNvSpPr/>
          <p:nvPr/>
        </p:nvSpPr>
        <p:spPr>
          <a:xfrm>
            <a:off x="6525571" y="2681824"/>
            <a:ext cx="5223518" cy="1001388"/>
          </a:xfrm>
          <a:prstGeom prst="roundRect">
            <a:avLst>
              <a:gd name="adj" fmla="val 7871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tIns="72000" bIns="36000" rtlCol="0" anchor="ctr"/>
          <a:lstStyle/>
          <a:p>
            <a:pPr>
              <a:spcBef>
                <a:spcPts val="3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〇〇実施後のどんな効果があったのかを記載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300"/>
              </a:spcBef>
            </a:pPr>
            <a:r>
              <a:rPr lang="ja-JP" altLang="en-US" sz="20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〇〇実施後の組織内での変化</a:t>
            </a:r>
            <a:endParaRPr lang="en-US" altLang="ja-JP" sz="2000" b="1" dirty="0">
              <a:solidFill>
                <a:srgbClr val="1A96F0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13" name="円/楕円 12">
            <a:extLst>
              <a:ext uri="{FF2B5EF4-FFF2-40B4-BE49-F238E27FC236}">
                <a16:creationId xmlns:a16="http://schemas.microsoft.com/office/drawing/2014/main" id="{1ACCBC27-8C81-549E-B1BB-8D494216E9AC}"/>
              </a:ext>
            </a:extLst>
          </p:cNvPr>
          <p:cNvSpPr/>
          <p:nvPr/>
        </p:nvSpPr>
        <p:spPr>
          <a:xfrm>
            <a:off x="6352035" y="2527195"/>
            <a:ext cx="584503" cy="584503"/>
          </a:xfrm>
          <a:prstGeom prst="ellipse">
            <a:avLst/>
          </a:prstGeom>
          <a:solidFill>
            <a:srgbClr val="1A9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1100" b="1" dirty="0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After</a:t>
            </a:r>
            <a:endParaRPr kumimoji="1" lang="ja-JP" altLang="en-US" sz="1100" b="1">
              <a:solidFill>
                <a:schemeClr val="bg1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14" name="角丸四角形 13">
            <a:extLst>
              <a:ext uri="{FF2B5EF4-FFF2-40B4-BE49-F238E27FC236}">
                <a16:creationId xmlns:a16="http://schemas.microsoft.com/office/drawing/2014/main" id="{DDFFDE6D-B811-9E13-5D1D-82A6FF3E5855}"/>
              </a:ext>
            </a:extLst>
          </p:cNvPr>
          <p:cNvSpPr/>
          <p:nvPr/>
        </p:nvSpPr>
        <p:spPr>
          <a:xfrm>
            <a:off x="616449" y="4048556"/>
            <a:ext cx="5223518" cy="1001388"/>
          </a:xfrm>
          <a:prstGeom prst="roundRect">
            <a:avLst>
              <a:gd name="adj" fmla="val 7871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tIns="72000" bIns="36000" rtlCol="0" anchor="ctr"/>
          <a:lstStyle/>
          <a:p>
            <a:pPr>
              <a:spcBef>
                <a:spcPts val="300"/>
              </a:spcBef>
            </a:pPr>
            <a:r>
              <a:rPr lang="ja-JP" alt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〇〇に取り組む前の具体的な状況を記載</a:t>
            </a:r>
            <a:endParaRPr lang="en-US" altLang="ja-JP" sz="1400" b="1" dirty="0">
              <a:solidFill>
                <a:schemeClr val="tx1">
                  <a:lumMod val="50000"/>
                  <a:lumOff val="50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300"/>
              </a:spcBef>
            </a:pPr>
            <a:r>
              <a:rPr lang="ja-JP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〇〇に取り組む前の具体的な状況</a:t>
            </a:r>
            <a:endParaRPr lang="en-US" altLang="ja-JP" sz="20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15" name="円/楕円 14">
            <a:extLst>
              <a:ext uri="{FF2B5EF4-FFF2-40B4-BE49-F238E27FC236}">
                <a16:creationId xmlns:a16="http://schemas.microsoft.com/office/drawing/2014/main" id="{81F09593-9009-9D35-9775-0FE519669324}"/>
              </a:ext>
            </a:extLst>
          </p:cNvPr>
          <p:cNvSpPr/>
          <p:nvPr/>
        </p:nvSpPr>
        <p:spPr>
          <a:xfrm>
            <a:off x="442913" y="3893927"/>
            <a:ext cx="584503" cy="58450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1100" b="1" dirty="0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Before</a:t>
            </a:r>
            <a:endParaRPr kumimoji="1" lang="ja-JP" altLang="en-US" sz="1100" b="1">
              <a:solidFill>
                <a:schemeClr val="bg1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16" name="角丸四角形 15">
            <a:extLst>
              <a:ext uri="{FF2B5EF4-FFF2-40B4-BE49-F238E27FC236}">
                <a16:creationId xmlns:a16="http://schemas.microsoft.com/office/drawing/2014/main" id="{CDE80989-E489-F379-9986-195467D1CA3A}"/>
              </a:ext>
            </a:extLst>
          </p:cNvPr>
          <p:cNvSpPr/>
          <p:nvPr/>
        </p:nvSpPr>
        <p:spPr>
          <a:xfrm>
            <a:off x="6525571" y="4048556"/>
            <a:ext cx="5223518" cy="1001388"/>
          </a:xfrm>
          <a:prstGeom prst="roundRect">
            <a:avLst>
              <a:gd name="adj" fmla="val 7871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tIns="72000" bIns="36000" rtlCol="0" anchor="ctr"/>
          <a:lstStyle/>
          <a:p>
            <a:pPr>
              <a:spcBef>
                <a:spcPts val="3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〇〇実施後のどんな効果があったのかを記載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300"/>
              </a:spcBef>
            </a:pPr>
            <a:r>
              <a:rPr lang="ja-JP" altLang="en-US" sz="20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〇〇実施後の組織内での変化</a:t>
            </a:r>
            <a:endParaRPr lang="en-US" altLang="ja-JP" sz="2000" b="1" dirty="0">
              <a:solidFill>
                <a:srgbClr val="1A96F0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17" name="円/楕円 16">
            <a:extLst>
              <a:ext uri="{FF2B5EF4-FFF2-40B4-BE49-F238E27FC236}">
                <a16:creationId xmlns:a16="http://schemas.microsoft.com/office/drawing/2014/main" id="{C89A9765-3A64-BC1F-45C4-61C529A7DB8C}"/>
              </a:ext>
            </a:extLst>
          </p:cNvPr>
          <p:cNvSpPr/>
          <p:nvPr/>
        </p:nvSpPr>
        <p:spPr>
          <a:xfrm>
            <a:off x="6352035" y="3893927"/>
            <a:ext cx="584503" cy="584503"/>
          </a:xfrm>
          <a:prstGeom prst="ellipse">
            <a:avLst/>
          </a:prstGeom>
          <a:solidFill>
            <a:srgbClr val="1A9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1100" b="1" dirty="0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After</a:t>
            </a:r>
            <a:endParaRPr kumimoji="1" lang="ja-JP" altLang="en-US" sz="1100" b="1">
              <a:solidFill>
                <a:schemeClr val="bg1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18" name="角丸四角形 17">
            <a:extLst>
              <a:ext uri="{FF2B5EF4-FFF2-40B4-BE49-F238E27FC236}">
                <a16:creationId xmlns:a16="http://schemas.microsoft.com/office/drawing/2014/main" id="{B5186C79-5899-B475-9336-DF4D7F828954}"/>
              </a:ext>
            </a:extLst>
          </p:cNvPr>
          <p:cNvSpPr/>
          <p:nvPr/>
        </p:nvSpPr>
        <p:spPr>
          <a:xfrm>
            <a:off x="616449" y="5415287"/>
            <a:ext cx="5223518" cy="1001388"/>
          </a:xfrm>
          <a:prstGeom prst="roundRect">
            <a:avLst>
              <a:gd name="adj" fmla="val 7871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tIns="72000" bIns="36000" rtlCol="0" anchor="ctr"/>
          <a:lstStyle/>
          <a:p>
            <a:pPr>
              <a:spcBef>
                <a:spcPts val="300"/>
              </a:spcBef>
            </a:pPr>
            <a:r>
              <a:rPr lang="ja-JP" alt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〇〇に取り組む前の具体的な状況を記載</a:t>
            </a:r>
            <a:endParaRPr lang="en-US" altLang="ja-JP" sz="1400" b="1" dirty="0">
              <a:solidFill>
                <a:schemeClr val="tx1">
                  <a:lumMod val="50000"/>
                  <a:lumOff val="50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300"/>
              </a:spcBef>
            </a:pPr>
            <a:r>
              <a:rPr lang="ja-JP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〇〇に取り組む前の具体的な状況</a:t>
            </a:r>
            <a:endParaRPr lang="en-US" altLang="ja-JP" sz="20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19" name="円/楕円 18">
            <a:extLst>
              <a:ext uri="{FF2B5EF4-FFF2-40B4-BE49-F238E27FC236}">
                <a16:creationId xmlns:a16="http://schemas.microsoft.com/office/drawing/2014/main" id="{6A4BA338-9520-F9FA-EF5D-BDBA927F521B}"/>
              </a:ext>
            </a:extLst>
          </p:cNvPr>
          <p:cNvSpPr/>
          <p:nvPr/>
        </p:nvSpPr>
        <p:spPr>
          <a:xfrm>
            <a:off x="442913" y="5260658"/>
            <a:ext cx="584503" cy="58450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1100" b="1" dirty="0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Before</a:t>
            </a:r>
            <a:endParaRPr kumimoji="1" lang="ja-JP" altLang="en-US" sz="1100" b="1">
              <a:solidFill>
                <a:schemeClr val="bg1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20" name="角丸四角形 19">
            <a:extLst>
              <a:ext uri="{FF2B5EF4-FFF2-40B4-BE49-F238E27FC236}">
                <a16:creationId xmlns:a16="http://schemas.microsoft.com/office/drawing/2014/main" id="{EBAE517F-1989-6352-34ED-90EDC483EDCA}"/>
              </a:ext>
            </a:extLst>
          </p:cNvPr>
          <p:cNvSpPr/>
          <p:nvPr/>
        </p:nvSpPr>
        <p:spPr>
          <a:xfrm>
            <a:off x="6525571" y="5415287"/>
            <a:ext cx="5223518" cy="1001388"/>
          </a:xfrm>
          <a:prstGeom prst="roundRect">
            <a:avLst>
              <a:gd name="adj" fmla="val 7871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tIns="72000" bIns="36000" rtlCol="0" anchor="ctr"/>
          <a:lstStyle/>
          <a:p>
            <a:pPr>
              <a:spcBef>
                <a:spcPts val="3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〇〇実施後のどんな効果があったのかを記載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300"/>
              </a:spcBef>
            </a:pPr>
            <a:r>
              <a:rPr lang="ja-JP" altLang="en-US" sz="20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〇〇実施後の組織内での変化</a:t>
            </a:r>
            <a:endParaRPr lang="en-US" altLang="ja-JP" sz="2000" b="1" dirty="0">
              <a:solidFill>
                <a:srgbClr val="1A96F0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21" name="円/楕円 20">
            <a:extLst>
              <a:ext uri="{FF2B5EF4-FFF2-40B4-BE49-F238E27FC236}">
                <a16:creationId xmlns:a16="http://schemas.microsoft.com/office/drawing/2014/main" id="{770704D4-2479-3549-8F66-159747A060FD}"/>
              </a:ext>
            </a:extLst>
          </p:cNvPr>
          <p:cNvSpPr/>
          <p:nvPr/>
        </p:nvSpPr>
        <p:spPr>
          <a:xfrm>
            <a:off x="6352035" y="5260658"/>
            <a:ext cx="584503" cy="584503"/>
          </a:xfrm>
          <a:prstGeom prst="ellipse">
            <a:avLst/>
          </a:prstGeom>
          <a:solidFill>
            <a:srgbClr val="1A9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1100" b="1" dirty="0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After</a:t>
            </a:r>
            <a:endParaRPr kumimoji="1" lang="ja-JP" altLang="en-US" sz="1100" b="1">
              <a:solidFill>
                <a:schemeClr val="bg1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DBEEF96E-195B-14F0-CE3E-DE1127F37A18}"/>
              </a:ext>
            </a:extLst>
          </p:cNvPr>
          <p:cNvGrpSpPr/>
          <p:nvPr/>
        </p:nvGrpSpPr>
        <p:grpSpPr>
          <a:xfrm>
            <a:off x="5839967" y="1815786"/>
            <a:ext cx="377953" cy="4100195"/>
            <a:chOff x="5839967" y="1815786"/>
            <a:chExt cx="436142" cy="4100195"/>
          </a:xfrm>
        </p:grpSpPr>
        <p:cxnSp>
          <p:nvCxnSpPr>
            <p:cNvPr id="23" name="直線矢印コネクタ 22">
              <a:extLst>
                <a:ext uri="{FF2B5EF4-FFF2-40B4-BE49-F238E27FC236}">
                  <a16:creationId xmlns:a16="http://schemas.microsoft.com/office/drawing/2014/main" id="{61F8437E-10D9-148E-8A31-9BC43962CBBF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>
              <a:off x="5839967" y="1815786"/>
              <a:ext cx="436142" cy="0"/>
            </a:xfrm>
            <a:prstGeom prst="straightConnector1">
              <a:avLst/>
            </a:prstGeom>
            <a:ln w="25400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矢印コネクタ 23">
              <a:extLst>
                <a:ext uri="{FF2B5EF4-FFF2-40B4-BE49-F238E27FC236}">
                  <a16:creationId xmlns:a16="http://schemas.microsoft.com/office/drawing/2014/main" id="{A32ACAD2-52F9-817D-A485-0437A2FB090B}"/>
                </a:ext>
              </a:extLst>
            </p:cNvPr>
            <p:cNvCxnSpPr>
              <a:cxnSpLocks/>
            </p:cNvCxnSpPr>
            <p:nvPr/>
          </p:nvCxnSpPr>
          <p:spPr>
            <a:xfrm>
              <a:off x="5839967" y="3182518"/>
              <a:ext cx="436142" cy="0"/>
            </a:xfrm>
            <a:prstGeom prst="straightConnector1">
              <a:avLst/>
            </a:prstGeom>
            <a:ln w="25400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矢印コネクタ 24">
              <a:extLst>
                <a:ext uri="{FF2B5EF4-FFF2-40B4-BE49-F238E27FC236}">
                  <a16:creationId xmlns:a16="http://schemas.microsoft.com/office/drawing/2014/main" id="{03149C88-C583-7661-BFE7-9B4CAF9B0BF1}"/>
                </a:ext>
              </a:extLst>
            </p:cNvPr>
            <p:cNvCxnSpPr>
              <a:cxnSpLocks/>
            </p:cNvCxnSpPr>
            <p:nvPr/>
          </p:nvCxnSpPr>
          <p:spPr>
            <a:xfrm>
              <a:off x="5839967" y="4549250"/>
              <a:ext cx="436142" cy="0"/>
            </a:xfrm>
            <a:prstGeom prst="straightConnector1">
              <a:avLst/>
            </a:prstGeom>
            <a:ln w="25400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矢印コネクタ 25">
              <a:extLst>
                <a:ext uri="{FF2B5EF4-FFF2-40B4-BE49-F238E27FC236}">
                  <a16:creationId xmlns:a16="http://schemas.microsoft.com/office/drawing/2014/main" id="{94B2CA99-C061-2328-9A25-60FB26DF8B21}"/>
                </a:ext>
              </a:extLst>
            </p:cNvPr>
            <p:cNvCxnSpPr>
              <a:cxnSpLocks/>
            </p:cNvCxnSpPr>
            <p:nvPr/>
          </p:nvCxnSpPr>
          <p:spPr>
            <a:xfrm>
              <a:off x="5839967" y="5915981"/>
              <a:ext cx="436142" cy="0"/>
            </a:xfrm>
            <a:prstGeom prst="straightConnector1">
              <a:avLst/>
            </a:prstGeom>
            <a:ln w="25400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46622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C934C3AB-DB53-4EC3-1461-E8C2DA8FE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F802C7A-3264-6E10-B90F-EADED784E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15</a:t>
            </a:fld>
            <a:endParaRPr lang="ja-JP" altLang="en-US"/>
          </a:p>
        </p:txBody>
      </p:sp>
      <p:sp>
        <p:nvSpPr>
          <p:cNvPr id="4" name="角丸四角形 3">
            <a:extLst>
              <a:ext uri="{FF2B5EF4-FFF2-40B4-BE49-F238E27FC236}">
                <a16:creationId xmlns:a16="http://schemas.microsoft.com/office/drawing/2014/main" id="{7DB18E7D-E9C6-AFEA-2491-CBA26074A66E}"/>
              </a:ext>
            </a:extLst>
          </p:cNvPr>
          <p:cNvSpPr/>
          <p:nvPr/>
        </p:nvSpPr>
        <p:spPr>
          <a:xfrm>
            <a:off x="725714" y="2173061"/>
            <a:ext cx="10705625" cy="251187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</a:pPr>
            <a:r>
              <a:rPr lang="ja-JP" altLang="en-US" sz="3200" b="1" spc="300">
                <a:effectLst/>
              </a:rPr>
              <a:t>サービス紹介</a:t>
            </a:r>
            <a:endParaRPr lang="en-US" altLang="ja-JP" sz="3200" b="1" spc="300" dirty="0">
              <a:effectLst/>
            </a:endParaRPr>
          </a:p>
          <a:p>
            <a:pPr>
              <a:spcBef>
                <a:spcPts val="1200"/>
              </a:spcBef>
            </a:pPr>
            <a:r>
              <a:rPr lang="en-US" altLang="ja-JP" b="1" spc="300" dirty="0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3p</a:t>
            </a:r>
            <a:r>
              <a:rPr lang="ja-JP" altLang="en-US" b="1" spc="300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程度で自社サービスの紹介をします。</a:t>
            </a:r>
            <a:endParaRPr lang="en-US" altLang="ja-JP" b="1" spc="300" dirty="0">
              <a:solidFill>
                <a:schemeClr val="bg1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33799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0339C2-9889-E594-4CFD-DF555AFC4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サービス概要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67FDAEA-890F-331B-386C-024213C009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〇〇を解決する〇〇サービスです。</a:t>
            </a:r>
            <a:endParaRPr kumimoji="1" lang="en-US" altLang="ja-JP" dirty="0"/>
          </a:p>
          <a:p>
            <a:r>
              <a:rPr lang="ja-JP" altLang="en-US"/>
              <a:t>〇〇</a:t>
            </a:r>
            <a:r>
              <a:rPr kumimoji="1" lang="ja-JP" altLang="en-US"/>
              <a:t>独自のナレッジを活かし、〇〇スキルの標準化と底上げを実現します。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33E7C97-B52B-D27E-E399-C7EBCCABE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7F00C75-7602-7050-287F-9A7BB500E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16</a:t>
            </a:fld>
            <a:endParaRPr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ADA8A50B-E8B6-6A7D-23A2-C782F9692AAE}"/>
              </a:ext>
            </a:extLst>
          </p:cNvPr>
          <p:cNvGrpSpPr/>
          <p:nvPr/>
        </p:nvGrpSpPr>
        <p:grpSpPr>
          <a:xfrm>
            <a:off x="547621" y="2311038"/>
            <a:ext cx="7563446" cy="3630200"/>
            <a:chOff x="547621" y="2655168"/>
            <a:chExt cx="7563446" cy="3630200"/>
          </a:xfrm>
        </p:grpSpPr>
        <p:sp>
          <p:nvSpPr>
            <p:cNvPr id="7" name="角丸四角形 6">
              <a:extLst>
                <a:ext uri="{FF2B5EF4-FFF2-40B4-BE49-F238E27FC236}">
                  <a16:creationId xmlns:a16="http://schemas.microsoft.com/office/drawing/2014/main" id="{191E382C-5EE0-F7E5-8E63-C69387AEE1D6}"/>
                </a:ext>
              </a:extLst>
            </p:cNvPr>
            <p:cNvSpPr/>
            <p:nvPr/>
          </p:nvSpPr>
          <p:spPr>
            <a:xfrm>
              <a:off x="547621" y="2655168"/>
              <a:ext cx="7563446" cy="1742957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>
                <a:spcBef>
                  <a:spcPts val="600"/>
                </a:spcBef>
              </a:pPr>
              <a:r>
                <a:rPr lang="ja-JP" altLang="en-US" sz="3200" b="1" spc="600">
                  <a:solidFill>
                    <a:srgbClr val="1A96F0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〇〇によって</a:t>
              </a:r>
              <a:endParaRPr lang="en-US" altLang="ja-JP" sz="3200" b="1" spc="600" dirty="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  <a:p>
              <a:pPr>
                <a:spcBef>
                  <a:spcPts val="600"/>
                </a:spcBef>
              </a:pPr>
              <a:r>
                <a:rPr lang="en-US" altLang="ja-JP" sz="3200" b="1" spc="600" dirty="0">
                  <a:solidFill>
                    <a:srgbClr val="1A96F0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XXXX</a:t>
              </a:r>
              <a:r>
                <a:rPr lang="ja-JP" altLang="en-US" sz="3200" b="1" spc="600">
                  <a:solidFill>
                    <a:srgbClr val="1A96F0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の〇〇を解決する</a:t>
              </a:r>
              <a:endParaRPr lang="en-US" altLang="ja-JP" sz="3200" b="1" spc="600" dirty="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5A47309D-FFF3-AC01-24CD-1082734DE840}"/>
                </a:ext>
              </a:extLst>
            </p:cNvPr>
            <p:cNvGrpSpPr/>
            <p:nvPr/>
          </p:nvGrpSpPr>
          <p:grpSpPr>
            <a:xfrm>
              <a:off x="567011" y="4724938"/>
              <a:ext cx="5528989" cy="1560430"/>
              <a:chOff x="567011" y="4724938"/>
              <a:chExt cx="5528989" cy="1560430"/>
            </a:xfrm>
          </p:grpSpPr>
          <p:pic>
            <p:nvPicPr>
              <p:cNvPr id="9" name="グラフィックス 8" descr="バッジ: チェックマーク 1 単色塗りつぶし">
                <a:extLst>
                  <a:ext uri="{FF2B5EF4-FFF2-40B4-BE49-F238E27FC236}">
                    <a16:creationId xmlns:a16="http://schemas.microsoft.com/office/drawing/2014/main" id="{CE4003EE-9FD8-3264-A8B6-9D8520673F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67011" y="4744328"/>
                <a:ext cx="387795" cy="387795"/>
              </a:xfrm>
              <a:prstGeom prst="rect">
                <a:avLst/>
              </a:prstGeom>
            </p:spPr>
          </p:pic>
          <p:pic>
            <p:nvPicPr>
              <p:cNvPr id="10" name="グラフィックス 9" descr="バッジ: チェックマーク 1 単色塗りつぶし">
                <a:extLst>
                  <a:ext uri="{FF2B5EF4-FFF2-40B4-BE49-F238E27FC236}">
                    <a16:creationId xmlns:a16="http://schemas.microsoft.com/office/drawing/2014/main" id="{ACFCC166-4D31-1C28-4E37-9A0B8FFC6D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67011" y="5311256"/>
                <a:ext cx="387795" cy="387795"/>
              </a:xfrm>
              <a:prstGeom prst="rect">
                <a:avLst/>
              </a:prstGeom>
            </p:spPr>
          </p:pic>
          <p:pic>
            <p:nvPicPr>
              <p:cNvPr id="11" name="グラフィックス 10" descr="バッジ: チェックマーク 1 単色塗りつぶし">
                <a:extLst>
                  <a:ext uri="{FF2B5EF4-FFF2-40B4-BE49-F238E27FC236}">
                    <a16:creationId xmlns:a16="http://schemas.microsoft.com/office/drawing/2014/main" id="{80547E8D-B7ED-B0DA-D10A-68B39C6387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67011" y="5878184"/>
                <a:ext cx="387795" cy="387795"/>
              </a:xfrm>
              <a:prstGeom prst="rect">
                <a:avLst/>
              </a:prstGeom>
            </p:spPr>
          </p:pic>
          <p:sp>
            <p:nvSpPr>
              <p:cNvPr id="12" name="角丸四角形 11">
                <a:extLst>
                  <a:ext uri="{FF2B5EF4-FFF2-40B4-BE49-F238E27FC236}">
                    <a16:creationId xmlns:a16="http://schemas.microsoft.com/office/drawing/2014/main" id="{A506ECAF-DE42-2A84-A66D-AD7E6A72CBAD}"/>
                  </a:ext>
                </a:extLst>
              </p:cNvPr>
              <p:cNvSpPr/>
              <p:nvPr/>
            </p:nvSpPr>
            <p:spPr>
              <a:xfrm>
                <a:off x="1067166" y="4724938"/>
                <a:ext cx="5028834" cy="426574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>
                  <a:spcBef>
                    <a:spcPts val="600"/>
                  </a:spcBef>
                </a:pPr>
                <a:r>
                  <a:rPr lang="ja-JP" altLang="en-US" sz="16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UTURA MEDIUM" panose="020B0602020204020303" pitchFamily="34" charset="-79"/>
                    <a:ea typeface="Yu Gothic" panose="020B0400000000000000" pitchFamily="34" charset="-128"/>
                    <a:cs typeface="FUTURA MEDIUM" panose="020B0602020204020303" pitchFamily="34" charset="-79"/>
                  </a:rPr>
                  <a:t>〇〇スキル・ノウハウの属人化を解消</a:t>
                </a:r>
              </a:p>
            </p:txBody>
          </p:sp>
          <p:sp>
            <p:nvSpPr>
              <p:cNvPr id="13" name="角丸四角形 12">
                <a:extLst>
                  <a:ext uri="{FF2B5EF4-FFF2-40B4-BE49-F238E27FC236}">
                    <a16:creationId xmlns:a16="http://schemas.microsoft.com/office/drawing/2014/main" id="{123726E1-778A-9F99-D36B-A47FBB57A304}"/>
                  </a:ext>
                </a:extLst>
              </p:cNvPr>
              <p:cNvSpPr/>
              <p:nvPr/>
            </p:nvSpPr>
            <p:spPr>
              <a:xfrm>
                <a:off x="1067166" y="5291867"/>
                <a:ext cx="5028834" cy="426574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>
                  <a:spcBef>
                    <a:spcPts val="600"/>
                  </a:spcBef>
                </a:pPr>
                <a:r>
                  <a:rPr lang="ja-JP" altLang="en-US" sz="16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UTURA MEDIUM" panose="020B0602020204020303" pitchFamily="34" charset="-79"/>
                    <a:ea typeface="Yu Gothic" panose="020B0400000000000000" pitchFamily="34" charset="-128"/>
                    <a:cs typeface="FUTURA MEDIUM" panose="020B0602020204020303" pitchFamily="34" charset="-79"/>
                  </a:rPr>
                  <a:t>〇〇の時間と工数の大幅な削減</a:t>
                </a:r>
              </a:p>
            </p:txBody>
          </p:sp>
          <p:sp>
            <p:nvSpPr>
              <p:cNvPr id="14" name="角丸四角形 13">
                <a:extLst>
                  <a:ext uri="{FF2B5EF4-FFF2-40B4-BE49-F238E27FC236}">
                    <a16:creationId xmlns:a16="http://schemas.microsoft.com/office/drawing/2014/main" id="{E08B8288-6EB0-1CE1-0BCE-8A8BEAFA8E8D}"/>
                  </a:ext>
                </a:extLst>
              </p:cNvPr>
              <p:cNvSpPr/>
              <p:nvPr/>
            </p:nvSpPr>
            <p:spPr>
              <a:xfrm>
                <a:off x="1067166" y="5858794"/>
                <a:ext cx="5028834" cy="426574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>
                  <a:spcBef>
                    <a:spcPts val="600"/>
                  </a:spcBef>
                </a:pPr>
                <a:r>
                  <a:rPr lang="ja-JP" altLang="en-US" sz="16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UTURA MEDIUM" panose="020B0602020204020303" pitchFamily="34" charset="-79"/>
                    <a:ea typeface="Yu Gothic" panose="020B0400000000000000" pitchFamily="34" charset="-128"/>
                    <a:cs typeface="FUTURA MEDIUM" panose="020B0602020204020303" pitchFamily="34" charset="-79"/>
                  </a:rPr>
                  <a:t>〇〇によってで、受注率が向上</a:t>
                </a:r>
              </a:p>
            </p:txBody>
          </p:sp>
        </p:grpSp>
      </p:grpSp>
      <p:pic>
        <p:nvPicPr>
          <p:cNvPr id="15" name="図 14" descr="コンピューターの画面&#10;&#10;自動的に生成された説明">
            <a:extLst>
              <a:ext uri="{FF2B5EF4-FFF2-40B4-BE49-F238E27FC236}">
                <a16:creationId xmlns:a16="http://schemas.microsoft.com/office/drawing/2014/main" id="{CEA90410-9F6D-9A81-F008-16C79FBBF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287" y="1848795"/>
            <a:ext cx="7456170" cy="54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86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592B5B-335B-5B4C-820C-1E855EA88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サービス概要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35D04C5-2CB9-834C-A442-CDF6C546BD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〇〇が提供する〇〇〇〇サービスです。</a:t>
            </a:r>
            <a:endParaRPr kumimoji="1" lang="en-US" altLang="ja-JP" dirty="0"/>
          </a:p>
          <a:p>
            <a:r>
              <a:rPr lang="ja-JP" altLang="en-US"/>
              <a:t>〇〇</a:t>
            </a:r>
            <a:r>
              <a:rPr kumimoji="1" lang="ja-JP" altLang="en-US"/>
              <a:t>独自のナレッジを活かし、</a:t>
            </a:r>
            <a:r>
              <a:rPr lang="ja-JP" altLang="en-US"/>
              <a:t>〇〇〇〇</a:t>
            </a:r>
            <a:r>
              <a:rPr kumimoji="1" lang="ja-JP" altLang="en-US"/>
              <a:t>スキルの標準化と底上げを実現します。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BFA119-669C-234E-9940-368B46114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34D072A-D841-6343-94F0-DDA9612FA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17</a:t>
            </a:fld>
            <a:endParaRPr lang="ja-JP" altLang="en-US"/>
          </a:p>
        </p:txBody>
      </p:sp>
      <p:sp>
        <p:nvSpPr>
          <p:cNvPr id="29" name="角丸四角形 28">
            <a:extLst>
              <a:ext uri="{FF2B5EF4-FFF2-40B4-BE49-F238E27FC236}">
                <a16:creationId xmlns:a16="http://schemas.microsoft.com/office/drawing/2014/main" id="{72A2D375-1CEF-2979-2BAB-0D17CF4C0288}"/>
              </a:ext>
            </a:extLst>
          </p:cNvPr>
          <p:cNvSpPr/>
          <p:nvPr/>
        </p:nvSpPr>
        <p:spPr>
          <a:xfrm>
            <a:off x="6225914" y="2168524"/>
            <a:ext cx="5523173" cy="424871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44000" rtlCol="0" anchor="t"/>
          <a:lstStyle/>
          <a:p>
            <a:pPr>
              <a:spcBef>
                <a:spcPts val="300"/>
              </a:spcBef>
            </a:pPr>
            <a:r>
              <a:rPr lang="ja-JP" altLang="en-US" sz="1400" b="1">
                <a:solidFill>
                  <a:srgbClr val="1A96F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取引先企業</a:t>
            </a:r>
            <a:endParaRPr lang="en-US" altLang="ja-JP" sz="1400" b="1" dirty="0">
              <a:solidFill>
                <a:srgbClr val="1A96F0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>
              <a:spcBef>
                <a:spcPts val="300"/>
              </a:spcBef>
            </a:pPr>
            <a:r>
              <a:rPr lang="en-US" altLang="ja-JP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900">
                <a:solidFill>
                  <a:schemeClr val="tx1">
                    <a:lumMod val="75000"/>
                    <a:lumOff val="25000"/>
                  </a:schemeClr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一部抜粋</a:t>
            </a:r>
            <a:endParaRPr lang="en-US" altLang="ja-JP" sz="900" dirty="0">
              <a:solidFill>
                <a:schemeClr val="tx1">
                  <a:lumMod val="75000"/>
                  <a:lumOff val="25000"/>
                </a:schemeClr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37" name="角丸四角形 36">
            <a:extLst>
              <a:ext uri="{FF2B5EF4-FFF2-40B4-BE49-F238E27FC236}">
                <a16:creationId xmlns:a16="http://schemas.microsoft.com/office/drawing/2014/main" id="{E6E4B861-AFBC-9090-B404-7F2B94587DF6}"/>
              </a:ext>
            </a:extLst>
          </p:cNvPr>
          <p:cNvSpPr/>
          <p:nvPr/>
        </p:nvSpPr>
        <p:spPr>
          <a:xfrm>
            <a:off x="442913" y="2168524"/>
            <a:ext cx="5523172" cy="424871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44000" rtlCol="0" anchor="t"/>
          <a:lstStyle/>
          <a:p>
            <a:pPr>
              <a:spcBef>
                <a:spcPts val="300"/>
              </a:spcBef>
            </a:pPr>
            <a:r>
              <a:rPr lang="ja-JP" altLang="en-US" sz="1400" b="1">
                <a:solidFill>
                  <a:srgbClr val="1A96F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支援企業数</a:t>
            </a:r>
            <a:r>
              <a:rPr kumimoji="1" lang="ja-JP" altLang="en-US" sz="1400" b="1">
                <a:solidFill>
                  <a:srgbClr val="1A96F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推移</a:t>
            </a:r>
          </a:p>
          <a:p>
            <a:pPr>
              <a:spcBef>
                <a:spcPts val="300"/>
              </a:spcBef>
            </a:pPr>
            <a:r>
              <a:rPr lang="en-US" altLang="ja-JP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 Medium" panose="020B0400000000000000" pitchFamily="34" charset="-128"/>
                <a:cs typeface="Futura Medium" panose="020B0602020204020303" pitchFamily="34" charset="-79"/>
              </a:rPr>
              <a:t>※2022</a:t>
            </a:r>
            <a:r>
              <a:rPr lang="ja-JP" altLang="en-US" sz="90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 Medium" panose="020B0400000000000000" pitchFamily="34" charset="-128"/>
                <a:cs typeface="Futura Medium" panose="020B0602020204020303" pitchFamily="34" charset="-79"/>
              </a:rPr>
              <a:t>年 </a:t>
            </a:r>
            <a:r>
              <a:rPr lang="en-US" altLang="ja-JP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 Medium" panose="020B0400000000000000" pitchFamily="34" charset="-128"/>
                <a:cs typeface="Futura Medium" panose="020B0602020204020303" pitchFamily="34" charset="-79"/>
              </a:rPr>
              <a:t>5</a:t>
            </a:r>
            <a:r>
              <a:rPr lang="ja-JP" altLang="en-US" sz="90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 Medium" panose="020B0400000000000000" pitchFamily="34" charset="-128"/>
                <a:cs typeface="Futura Medium" panose="020B0602020204020303" pitchFamily="34" charset="-79"/>
              </a:rPr>
              <a:t>月時点</a:t>
            </a:r>
            <a:endParaRPr kumimoji="1" lang="ja-JP" altLang="en-US" sz="90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 Medium" panose="020B0400000000000000" pitchFamily="34" charset="-128"/>
              <a:cs typeface="Futura Medium" panose="020B0602020204020303" pitchFamily="34" charset="-79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6906ECBD-7195-64E0-389B-11E93BF9E1B7}"/>
              </a:ext>
            </a:extLst>
          </p:cNvPr>
          <p:cNvGrpSpPr/>
          <p:nvPr/>
        </p:nvGrpSpPr>
        <p:grpSpPr>
          <a:xfrm>
            <a:off x="6588645" y="2955912"/>
            <a:ext cx="4792337" cy="396370"/>
            <a:chOff x="6643171" y="3029939"/>
            <a:chExt cx="6354089" cy="525541"/>
          </a:xfrm>
          <a:solidFill>
            <a:schemeClr val="bg1">
              <a:lumMod val="85000"/>
            </a:schemeClr>
          </a:solidFill>
        </p:grpSpPr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C84AF167-98AF-C242-388E-6D098AAA0926}"/>
                </a:ext>
              </a:extLst>
            </p:cNvPr>
            <p:cNvSpPr/>
            <p:nvPr/>
          </p:nvSpPr>
          <p:spPr>
            <a:xfrm>
              <a:off x="6643171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F912BC62-E65B-A050-FFA0-DA224C022350}"/>
                </a:ext>
              </a:extLst>
            </p:cNvPr>
            <p:cNvSpPr/>
            <p:nvPr/>
          </p:nvSpPr>
          <p:spPr>
            <a:xfrm>
              <a:off x="8287475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6383F85B-52FE-589F-02DA-BE09D8F3D667}"/>
                </a:ext>
              </a:extLst>
            </p:cNvPr>
            <p:cNvSpPr/>
            <p:nvPr/>
          </p:nvSpPr>
          <p:spPr>
            <a:xfrm>
              <a:off x="9931779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C1CBFFC3-B708-8867-F14E-1EFD4D85BE5A}"/>
                </a:ext>
              </a:extLst>
            </p:cNvPr>
            <p:cNvSpPr/>
            <p:nvPr/>
          </p:nvSpPr>
          <p:spPr>
            <a:xfrm>
              <a:off x="11576084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7DB930A4-CB8B-59E1-727C-D861A5890FEC}"/>
              </a:ext>
            </a:extLst>
          </p:cNvPr>
          <p:cNvGrpSpPr/>
          <p:nvPr/>
        </p:nvGrpSpPr>
        <p:grpSpPr>
          <a:xfrm>
            <a:off x="6588645" y="3645023"/>
            <a:ext cx="4792337" cy="396370"/>
            <a:chOff x="6643171" y="3029939"/>
            <a:chExt cx="6354089" cy="525541"/>
          </a:xfrm>
          <a:solidFill>
            <a:schemeClr val="bg1">
              <a:lumMod val="85000"/>
            </a:schemeClr>
          </a:solidFill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0EC85999-06CE-C24A-EE7B-B7D2EC3881C8}"/>
                </a:ext>
              </a:extLst>
            </p:cNvPr>
            <p:cNvSpPr/>
            <p:nvPr/>
          </p:nvSpPr>
          <p:spPr>
            <a:xfrm>
              <a:off x="6643171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DEA924A2-C250-0A3B-2353-49F2DFE513D4}"/>
                </a:ext>
              </a:extLst>
            </p:cNvPr>
            <p:cNvSpPr/>
            <p:nvPr/>
          </p:nvSpPr>
          <p:spPr>
            <a:xfrm>
              <a:off x="8287475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6822D12F-B99D-FE3F-82D3-D9D1BD884797}"/>
                </a:ext>
              </a:extLst>
            </p:cNvPr>
            <p:cNvSpPr/>
            <p:nvPr/>
          </p:nvSpPr>
          <p:spPr>
            <a:xfrm>
              <a:off x="9931779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432770DB-A505-7E43-99DB-889AD09071B7}"/>
                </a:ext>
              </a:extLst>
            </p:cNvPr>
            <p:cNvSpPr/>
            <p:nvPr/>
          </p:nvSpPr>
          <p:spPr>
            <a:xfrm>
              <a:off x="11576084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9D4B6A51-EF43-2868-974C-BBA33D7383CC}"/>
              </a:ext>
            </a:extLst>
          </p:cNvPr>
          <p:cNvGrpSpPr/>
          <p:nvPr/>
        </p:nvGrpSpPr>
        <p:grpSpPr>
          <a:xfrm>
            <a:off x="6588645" y="4334134"/>
            <a:ext cx="4792337" cy="396370"/>
            <a:chOff x="6643171" y="3029939"/>
            <a:chExt cx="6354089" cy="525541"/>
          </a:xfrm>
          <a:solidFill>
            <a:schemeClr val="bg1">
              <a:lumMod val="85000"/>
            </a:schemeClr>
          </a:solidFill>
        </p:grpSpPr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F22798E1-C9C4-6E91-8706-8C91A7AC4838}"/>
                </a:ext>
              </a:extLst>
            </p:cNvPr>
            <p:cNvSpPr/>
            <p:nvPr/>
          </p:nvSpPr>
          <p:spPr>
            <a:xfrm>
              <a:off x="6643171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26522135-9C90-F89B-F93B-EA9A2F8622D6}"/>
                </a:ext>
              </a:extLst>
            </p:cNvPr>
            <p:cNvSpPr/>
            <p:nvPr/>
          </p:nvSpPr>
          <p:spPr>
            <a:xfrm>
              <a:off x="8287475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05F660FB-ABB3-7AF0-1578-4455EE4890F7}"/>
                </a:ext>
              </a:extLst>
            </p:cNvPr>
            <p:cNvSpPr/>
            <p:nvPr/>
          </p:nvSpPr>
          <p:spPr>
            <a:xfrm>
              <a:off x="9931779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71B59106-A9AD-20A9-795D-D219A0014B63}"/>
                </a:ext>
              </a:extLst>
            </p:cNvPr>
            <p:cNvSpPr/>
            <p:nvPr/>
          </p:nvSpPr>
          <p:spPr>
            <a:xfrm>
              <a:off x="11576084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A82D1EDE-2229-EA41-EDAC-D163200F5C34}"/>
              </a:ext>
            </a:extLst>
          </p:cNvPr>
          <p:cNvGrpSpPr/>
          <p:nvPr/>
        </p:nvGrpSpPr>
        <p:grpSpPr>
          <a:xfrm>
            <a:off x="6588645" y="5023245"/>
            <a:ext cx="4792337" cy="396370"/>
            <a:chOff x="6643171" y="3029939"/>
            <a:chExt cx="6354089" cy="525541"/>
          </a:xfrm>
          <a:solidFill>
            <a:schemeClr val="bg1">
              <a:lumMod val="85000"/>
            </a:schemeClr>
          </a:solidFill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B471292A-BBE6-5C2D-EA45-A5B5684623C6}"/>
                </a:ext>
              </a:extLst>
            </p:cNvPr>
            <p:cNvSpPr/>
            <p:nvPr/>
          </p:nvSpPr>
          <p:spPr>
            <a:xfrm>
              <a:off x="6643171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F14B8867-BBE3-DE19-A78C-AB5AE24B6DF4}"/>
                </a:ext>
              </a:extLst>
            </p:cNvPr>
            <p:cNvSpPr/>
            <p:nvPr/>
          </p:nvSpPr>
          <p:spPr>
            <a:xfrm>
              <a:off x="8287475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4FF53030-8423-220B-1531-7054BC89D923}"/>
                </a:ext>
              </a:extLst>
            </p:cNvPr>
            <p:cNvSpPr/>
            <p:nvPr/>
          </p:nvSpPr>
          <p:spPr>
            <a:xfrm>
              <a:off x="9931779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E622EDC4-2A5B-6BF6-7CEF-E4544BA14FE1}"/>
                </a:ext>
              </a:extLst>
            </p:cNvPr>
            <p:cNvSpPr/>
            <p:nvPr/>
          </p:nvSpPr>
          <p:spPr>
            <a:xfrm>
              <a:off x="11576084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497EE1B7-0FC4-7843-BF6C-479E77844540}"/>
              </a:ext>
            </a:extLst>
          </p:cNvPr>
          <p:cNvGrpSpPr/>
          <p:nvPr/>
        </p:nvGrpSpPr>
        <p:grpSpPr>
          <a:xfrm>
            <a:off x="6588645" y="5712358"/>
            <a:ext cx="4792337" cy="396370"/>
            <a:chOff x="6643171" y="3029939"/>
            <a:chExt cx="6354089" cy="525541"/>
          </a:xfrm>
          <a:solidFill>
            <a:schemeClr val="bg1">
              <a:lumMod val="85000"/>
            </a:schemeClr>
          </a:solidFill>
        </p:grpSpPr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2801519E-9873-213F-FD97-A41A8A6787A4}"/>
                </a:ext>
              </a:extLst>
            </p:cNvPr>
            <p:cNvSpPr/>
            <p:nvPr/>
          </p:nvSpPr>
          <p:spPr>
            <a:xfrm>
              <a:off x="6643171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0EE1F812-7FEF-D2E0-373B-95B66C3D6B29}"/>
                </a:ext>
              </a:extLst>
            </p:cNvPr>
            <p:cNvSpPr/>
            <p:nvPr/>
          </p:nvSpPr>
          <p:spPr>
            <a:xfrm>
              <a:off x="8287475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4C8B9B59-C484-112A-5288-BDA210D2EAC7}"/>
                </a:ext>
              </a:extLst>
            </p:cNvPr>
            <p:cNvSpPr/>
            <p:nvPr/>
          </p:nvSpPr>
          <p:spPr>
            <a:xfrm>
              <a:off x="9931779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79619796-93AA-2EC6-24EB-81AEBCC37AB2}"/>
                </a:ext>
              </a:extLst>
            </p:cNvPr>
            <p:cNvSpPr/>
            <p:nvPr/>
          </p:nvSpPr>
          <p:spPr>
            <a:xfrm>
              <a:off x="11576084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3" name="角丸四角形 62">
            <a:extLst>
              <a:ext uri="{FF2B5EF4-FFF2-40B4-BE49-F238E27FC236}">
                <a16:creationId xmlns:a16="http://schemas.microsoft.com/office/drawing/2014/main" id="{15C85DA9-F1FB-FC5F-5556-3EAEAF8D4960}"/>
              </a:ext>
            </a:extLst>
          </p:cNvPr>
          <p:cNvSpPr/>
          <p:nvPr/>
        </p:nvSpPr>
        <p:spPr>
          <a:xfrm>
            <a:off x="883822" y="5512860"/>
            <a:ext cx="391658" cy="43341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  <a:cs typeface="FUTURA MEDIUM" panose="020B0602020204020303" pitchFamily="34" charset="-79"/>
              </a:rPr>
              <a:t>10</a:t>
            </a:r>
            <a:r>
              <a:rPr lang="ja-JP" altLang="en-US" sz="11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  <a:cs typeface="FUTURA MEDIUM" panose="020B0602020204020303" pitchFamily="34" charset="-79"/>
              </a:rPr>
              <a:t>社</a:t>
            </a:r>
          </a:p>
        </p:txBody>
      </p:sp>
      <p:sp>
        <p:nvSpPr>
          <p:cNvPr id="64" name="角丸四角形 63">
            <a:extLst>
              <a:ext uri="{FF2B5EF4-FFF2-40B4-BE49-F238E27FC236}">
                <a16:creationId xmlns:a16="http://schemas.microsoft.com/office/drawing/2014/main" id="{A565C4FB-C1B7-B252-C97E-0A29EB13CBC4}"/>
              </a:ext>
            </a:extLst>
          </p:cNvPr>
          <p:cNvSpPr/>
          <p:nvPr/>
        </p:nvSpPr>
        <p:spPr>
          <a:xfrm>
            <a:off x="856550" y="5946274"/>
            <a:ext cx="413184" cy="16283"/>
          </a:xfrm>
          <a:prstGeom prst="roundRect">
            <a:avLst>
              <a:gd name="adj" fmla="val 0"/>
            </a:avLst>
          </a:prstGeom>
          <a:solidFill>
            <a:srgbClr val="1A9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角丸四角形 65">
            <a:extLst>
              <a:ext uri="{FF2B5EF4-FFF2-40B4-BE49-F238E27FC236}">
                <a16:creationId xmlns:a16="http://schemas.microsoft.com/office/drawing/2014/main" id="{EF0E38BC-067E-7F92-B7F6-28AD3E005159}"/>
              </a:ext>
            </a:extLst>
          </p:cNvPr>
          <p:cNvSpPr/>
          <p:nvPr/>
        </p:nvSpPr>
        <p:spPr>
          <a:xfrm>
            <a:off x="1568059" y="5447392"/>
            <a:ext cx="405217" cy="43341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  <a:cs typeface="FUTURA MEDIUM" panose="020B0602020204020303" pitchFamily="34" charset="-79"/>
              </a:rPr>
              <a:t>20</a:t>
            </a:r>
            <a:r>
              <a:rPr lang="ja-JP" altLang="en-US" sz="11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  <a:cs typeface="FUTURA MEDIUM" panose="020B0602020204020303" pitchFamily="34" charset="-79"/>
              </a:rPr>
              <a:t>社</a:t>
            </a:r>
          </a:p>
        </p:txBody>
      </p:sp>
      <p:sp>
        <p:nvSpPr>
          <p:cNvPr id="67" name="角丸四角形 66">
            <a:extLst>
              <a:ext uri="{FF2B5EF4-FFF2-40B4-BE49-F238E27FC236}">
                <a16:creationId xmlns:a16="http://schemas.microsoft.com/office/drawing/2014/main" id="{D94D6C3C-0FFD-B9B2-EDF6-ACE7D62E4A8D}"/>
              </a:ext>
            </a:extLst>
          </p:cNvPr>
          <p:cNvSpPr/>
          <p:nvPr/>
        </p:nvSpPr>
        <p:spPr>
          <a:xfrm>
            <a:off x="1565427" y="5880807"/>
            <a:ext cx="413184" cy="81750"/>
          </a:xfrm>
          <a:prstGeom prst="roundRect">
            <a:avLst>
              <a:gd name="adj" fmla="val 0"/>
            </a:avLst>
          </a:prstGeom>
          <a:solidFill>
            <a:srgbClr val="1A9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角丸四角形 68">
            <a:extLst>
              <a:ext uri="{FF2B5EF4-FFF2-40B4-BE49-F238E27FC236}">
                <a16:creationId xmlns:a16="http://schemas.microsoft.com/office/drawing/2014/main" id="{F334C799-5852-B3A7-2B23-3AE0F421E7E6}"/>
              </a:ext>
            </a:extLst>
          </p:cNvPr>
          <p:cNvSpPr/>
          <p:nvPr/>
        </p:nvSpPr>
        <p:spPr>
          <a:xfrm>
            <a:off x="2206099" y="5244393"/>
            <a:ext cx="539342" cy="43341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  <a:cs typeface="FUTURA MEDIUM" panose="020B0602020204020303" pitchFamily="34" charset="-79"/>
              </a:rPr>
              <a:t>40</a:t>
            </a:r>
            <a:r>
              <a:rPr lang="ja-JP" altLang="en-US" sz="11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  <a:cs typeface="FUTURA MEDIUM" panose="020B0602020204020303" pitchFamily="34" charset="-79"/>
              </a:rPr>
              <a:t>社</a:t>
            </a:r>
            <a:endParaRPr lang="ja-JP" altLang="en-US" sz="1200" b="1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70" name="角丸四角形 69">
            <a:extLst>
              <a:ext uri="{FF2B5EF4-FFF2-40B4-BE49-F238E27FC236}">
                <a16:creationId xmlns:a16="http://schemas.microsoft.com/office/drawing/2014/main" id="{7AC6581C-C3A0-206D-BEF2-8DAD0544C19C}"/>
              </a:ext>
            </a:extLst>
          </p:cNvPr>
          <p:cNvSpPr/>
          <p:nvPr/>
        </p:nvSpPr>
        <p:spPr>
          <a:xfrm>
            <a:off x="2268558" y="5677808"/>
            <a:ext cx="413184" cy="284749"/>
          </a:xfrm>
          <a:prstGeom prst="roundRect">
            <a:avLst>
              <a:gd name="adj" fmla="val 0"/>
            </a:avLst>
          </a:prstGeom>
          <a:solidFill>
            <a:srgbClr val="1A9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角丸四角形 71">
            <a:extLst>
              <a:ext uri="{FF2B5EF4-FFF2-40B4-BE49-F238E27FC236}">
                <a16:creationId xmlns:a16="http://schemas.microsoft.com/office/drawing/2014/main" id="{9ED5C80E-7B2F-4965-FA50-AACD12087C41}"/>
              </a:ext>
            </a:extLst>
          </p:cNvPr>
          <p:cNvSpPr/>
          <p:nvPr/>
        </p:nvSpPr>
        <p:spPr>
          <a:xfrm>
            <a:off x="2876067" y="4905158"/>
            <a:ext cx="603326" cy="54223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  <a:cs typeface="FUTURA MEDIUM" panose="020B0602020204020303" pitchFamily="34" charset="-79"/>
              </a:rPr>
              <a:t>60</a:t>
            </a: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  <a:cs typeface="FUTURA MEDIUM" panose="020B0602020204020303" pitchFamily="34" charset="-79"/>
              </a:rPr>
              <a:t>社</a:t>
            </a:r>
          </a:p>
        </p:txBody>
      </p:sp>
      <p:sp>
        <p:nvSpPr>
          <p:cNvPr id="73" name="角丸四角形 72">
            <a:extLst>
              <a:ext uri="{FF2B5EF4-FFF2-40B4-BE49-F238E27FC236}">
                <a16:creationId xmlns:a16="http://schemas.microsoft.com/office/drawing/2014/main" id="{9AE0EB99-73BB-AF8D-E54E-E1B9BC7FFAEE}"/>
              </a:ext>
            </a:extLst>
          </p:cNvPr>
          <p:cNvSpPr/>
          <p:nvPr/>
        </p:nvSpPr>
        <p:spPr>
          <a:xfrm>
            <a:off x="2974482" y="5458995"/>
            <a:ext cx="413184" cy="503563"/>
          </a:xfrm>
          <a:prstGeom prst="roundRect">
            <a:avLst>
              <a:gd name="adj" fmla="val 0"/>
            </a:avLst>
          </a:prstGeom>
          <a:solidFill>
            <a:srgbClr val="1A9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角丸四角形 74">
            <a:extLst>
              <a:ext uri="{FF2B5EF4-FFF2-40B4-BE49-F238E27FC236}">
                <a16:creationId xmlns:a16="http://schemas.microsoft.com/office/drawing/2014/main" id="{44C49D84-3764-F257-A745-5945A9C4C71E}"/>
              </a:ext>
            </a:extLst>
          </p:cNvPr>
          <p:cNvSpPr/>
          <p:nvPr/>
        </p:nvSpPr>
        <p:spPr>
          <a:xfrm>
            <a:off x="3481614" y="4033310"/>
            <a:ext cx="805181" cy="54223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2000" b="1" dirty="0">
                <a:solidFill>
                  <a:srgbClr val="1A96F0"/>
                </a:solidFill>
                <a:latin typeface="Century Gothic" panose="020B0502020202020204" pitchFamily="34" charset="0"/>
                <a:ea typeface="Yu Gothic" panose="020B0400000000000000" pitchFamily="34" charset="-128"/>
                <a:cs typeface="FUTURA MEDIUM" panose="020B0602020204020303" pitchFamily="34" charset="-79"/>
              </a:rPr>
              <a:t>150</a:t>
            </a:r>
            <a:r>
              <a:rPr lang="ja-JP" altLang="en-US" sz="1400" b="1">
                <a:solidFill>
                  <a:srgbClr val="1A96F0"/>
                </a:solidFill>
                <a:latin typeface="Century Gothic" panose="020B0502020202020204" pitchFamily="34" charset="0"/>
                <a:ea typeface="Yu Gothic" panose="020B0400000000000000" pitchFamily="34" charset="-128"/>
                <a:cs typeface="FUTURA MEDIUM" panose="020B0602020204020303" pitchFamily="34" charset="-79"/>
              </a:rPr>
              <a:t>社</a:t>
            </a:r>
          </a:p>
        </p:txBody>
      </p:sp>
      <p:sp>
        <p:nvSpPr>
          <p:cNvPr id="76" name="角丸四角形 75">
            <a:extLst>
              <a:ext uri="{FF2B5EF4-FFF2-40B4-BE49-F238E27FC236}">
                <a16:creationId xmlns:a16="http://schemas.microsoft.com/office/drawing/2014/main" id="{BA2B80C6-9EEF-B006-0D7E-0D44E023A295}"/>
              </a:ext>
            </a:extLst>
          </p:cNvPr>
          <p:cNvSpPr/>
          <p:nvPr/>
        </p:nvSpPr>
        <p:spPr>
          <a:xfrm>
            <a:off x="3677613" y="4577021"/>
            <a:ext cx="413184" cy="1385536"/>
          </a:xfrm>
          <a:prstGeom prst="roundRect">
            <a:avLst>
              <a:gd name="adj" fmla="val 0"/>
            </a:avLst>
          </a:prstGeom>
          <a:solidFill>
            <a:srgbClr val="1A9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角丸四角形 77">
            <a:extLst>
              <a:ext uri="{FF2B5EF4-FFF2-40B4-BE49-F238E27FC236}">
                <a16:creationId xmlns:a16="http://schemas.microsoft.com/office/drawing/2014/main" id="{004DB8CA-35D5-9F30-DA2E-B88923BCB5C8}"/>
              </a:ext>
            </a:extLst>
          </p:cNvPr>
          <p:cNvSpPr/>
          <p:nvPr/>
        </p:nvSpPr>
        <p:spPr>
          <a:xfrm>
            <a:off x="4144486" y="3398215"/>
            <a:ext cx="885699" cy="54223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2000" b="1" dirty="0">
                <a:solidFill>
                  <a:srgbClr val="1A96F0"/>
                </a:solidFill>
                <a:latin typeface="Century Gothic" panose="020B0502020202020204" pitchFamily="34" charset="0"/>
                <a:ea typeface="Yu Gothic" panose="020B0400000000000000" pitchFamily="34" charset="-128"/>
                <a:cs typeface="FUTURA MEDIUM" panose="020B0602020204020303" pitchFamily="34" charset="-79"/>
              </a:rPr>
              <a:t>200</a:t>
            </a:r>
            <a:r>
              <a:rPr lang="ja-JP" altLang="en-US" sz="1400" b="1">
                <a:solidFill>
                  <a:srgbClr val="1A96F0"/>
                </a:solidFill>
                <a:latin typeface="Century Gothic" panose="020B0502020202020204" pitchFamily="34" charset="0"/>
                <a:ea typeface="Yu Gothic" panose="020B0400000000000000" pitchFamily="34" charset="-128"/>
                <a:cs typeface="FUTURA MEDIUM" panose="020B0602020204020303" pitchFamily="34" charset="-79"/>
              </a:rPr>
              <a:t>社</a:t>
            </a:r>
          </a:p>
        </p:txBody>
      </p:sp>
      <p:sp>
        <p:nvSpPr>
          <p:cNvPr id="79" name="角丸四角形 78">
            <a:extLst>
              <a:ext uri="{FF2B5EF4-FFF2-40B4-BE49-F238E27FC236}">
                <a16:creationId xmlns:a16="http://schemas.microsoft.com/office/drawing/2014/main" id="{80F911AD-50C0-80ED-572A-F6F7C257FE4C}"/>
              </a:ext>
            </a:extLst>
          </p:cNvPr>
          <p:cNvSpPr/>
          <p:nvPr/>
        </p:nvSpPr>
        <p:spPr>
          <a:xfrm>
            <a:off x="4380744" y="3951332"/>
            <a:ext cx="413184" cy="2011226"/>
          </a:xfrm>
          <a:prstGeom prst="roundRect">
            <a:avLst>
              <a:gd name="adj" fmla="val 0"/>
            </a:avLst>
          </a:prstGeom>
          <a:solidFill>
            <a:srgbClr val="1A9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角丸四角形 80">
            <a:extLst>
              <a:ext uri="{FF2B5EF4-FFF2-40B4-BE49-F238E27FC236}">
                <a16:creationId xmlns:a16="http://schemas.microsoft.com/office/drawing/2014/main" id="{2B8A701B-4FD7-F3DE-AB93-D45A35EA997D}"/>
              </a:ext>
            </a:extLst>
          </p:cNvPr>
          <p:cNvSpPr/>
          <p:nvPr/>
        </p:nvSpPr>
        <p:spPr>
          <a:xfrm>
            <a:off x="4811400" y="2955912"/>
            <a:ext cx="974270" cy="5337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2000" b="1" dirty="0">
                <a:solidFill>
                  <a:srgbClr val="1A96F0"/>
                </a:solidFill>
                <a:latin typeface="Century Gothic" panose="020B0502020202020204" pitchFamily="34" charset="0"/>
                <a:ea typeface="Yu Gothic" panose="020B0400000000000000" pitchFamily="34" charset="-128"/>
                <a:cs typeface="FUTURA MEDIUM" panose="020B0602020204020303" pitchFamily="34" charset="-79"/>
              </a:rPr>
              <a:t>310</a:t>
            </a:r>
            <a:r>
              <a:rPr lang="ja-JP" altLang="en-US" sz="1400" b="1">
                <a:solidFill>
                  <a:srgbClr val="1A96F0"/>
                </a:solidFill>
                <a:latin typeface="Century Gothic" panose="020B0502020202020204" pitchFamily="34" charset="0"/>
                <a:ea typeface="Yu Gothic" panose="020B0400000000000000" pitchFamily="34" charset="-128"/>
                <a:cs typeface="FUTURA MEDIUM" panose="020B0602020204020303" pitchFamily="34" charset="-79"/>
              </a:rPr>
              <a:t>社</a:t>
            </a:r>
          </a:p>
        </p:txBody>
      </p:sp>
      <p:sp>
        <p:nvSpPr>
          <p:cNvPr id="82" name="角丸四角形 81">
            <a:extLst>
              <a:ext uri="{FF2B5EF4-FFF2-40B4-BE49-F238E27FC236}">
                <a16:creationId xmlns:a16="http://schemas.microsoft.com/office/drawing/2014/main" id="{063F5B99-D029-9187-524B-096F4CD0CDB7}"/>
              </a:ext>
            </a:extLst>
          </p:cNvPr>
          <p:cNvSpPr/>
          <p:nvPr/>
        </p:nvSpPr>
        <p:spPr>
          <a:xfrm>
            <a:off x="5083874" y="3489642"/>
            <a:ext cx="413184" cy="2472916"/>
          </a:xfrm>
          <a:prstGeom prst="roundRect">
            <a:avLst>
              <a:gd name="adj" fmla="val 0"/>
            </a:avLst>
          </a:prstGeom>
          <a:solidFill>
            <a:srgbClr val="1A9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3" name="直線コネクタ 82">
            <a:extLst>
              <a:ext uri="{FF2B5EF4-FFF2-40B4-BE49-F238E27FC236}">
                <a16:creationId xmlns:a16="http://schemas.microsoft.com/office/drawing/2014/main" id="{3C0D3EA2-93B9-8255-5AD4-1AA7DDBDECF5}"/>
              </a:ext>
            </a:extLst>
          </p:cNvPr>
          <p:cNvCxnSpPr>
            <a:cxnSpLocks/>
          </p:cNvCxnSpPr>
          <p:nvPr/>
        </p:nvCxnSpPr>
        <p:spPr>
          <a:xfrm>
            <a:off x="722324" y="5962558"/>
            <a:ext cx="491318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角丸四角形 83">
            <a:extLst>
              <a:ext uri="{FF2B5EF4-FFF2-40B4-BE49-F238E27FC236}">
                <a16:creationId xmlns:a16="http://schemas.microsoft.com/office/drawing/2014/main" id="{BC407161-0594-7B62-45C0-E590E31993A5}"/>
              </a:ext>
            </a:extLst>
          </p:cNvPr>
          <p:cNvSpPr/>
          <p:nvPr/>
        </p:nvSpPr>
        <p:spPr>
          <a:xfrm>
            <a:off x="754407" y="5962559"/>
            <a:ext cx="604944" cy="28474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</a:rPr>
              <a:t>2000</a:t>
            </a:r>
            <a:r>
              <a:rPr kumimoji="1" lang="ja-JP" altLang="en-US" sz="10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</a:rPr>
              <a:t>年</a:t>
            </a:r>
          </a:p>
        </p:txBody>
      </p:sp>
      <p:sp>
        <p:nvSpPr>
          <p:cNvPr id="85" name="角丸四角形 84">
            <a:extLst>
              <a:ext uri="{FF2B5EF4-FFF2-40B4-BE49-F238E27FC236}">
                <a16:creationId xmlns:a16="http://schemas.microsoft.com/office/drawing/2014/main" id="{ACA63C34-282F-5513-7363-12E218403C29}"/>
              </a:ext>
            </a:extLst>
          </p:cNvPr>
          <p:cNvSpPr/>
          <p:nvPr/>
        </p:nvSpPr>
        <p:spPr>
          <a:xfrm>
            <a:off x="1460005" y="5962559"/>
            <a:ext cx="604944" cy="28474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</a:rPr>
              <a:t>2000</a:t>
            </a:r>
            <a:r>
              <a:rPr kumimoji="1" lang="ja-JP" altLang="en-US" sz="10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</a:rPr>
              <a:t>年</a:t>
            </a:r>
          </a:p>
        </p:txBody>
      </p:sp>
      <p:sp>
        <p:nvSpPr>
          <p:cNvPr id="86" name="角丸四角形 85">
            <a:extLst>
              <a:ext uri="{FF2B5EF4-FFF2-40B4-BE49-F238E27FC236}">
                <a16:creationId xmlns:a16="http://schemas.microsoft.com/office/drawing/2014/main" id="{0FC370A4-FE09-EC49-5AAD-BE46941C8F5C}"/>
              </a:ext>
            </a:extLst>
          </p:cNvPr>
          <p:cNvSpPr/>
          <p:nvPr/>
        </p:nvSpPr>
        <p:spPr>
          <a:xfrm>
            <a:off x="2165603" y="5962559"/>
            <a:ext cx="604944" cy="28474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</a:rPr>
              <a:t>2000</a:t>
            </a:r>
            <a:r>
              <a:rPr kumimoji="1" lang="ja-JP" altLang="en-US" sz="10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</a:rPr>
              <a:t>年</a:t>
            </a:r>
          </a:p>
        </p:txBody>
      </p:sp>
      <p:sp>
        <p:nvSpPr>
          <p:cNvPr id="87" name="角丸四角形 86">
            <a:extLst>
              <a:ext uri="{FF2B5EF4-FFF2-40B4-BE49-F238E27FC236}">
                <a16:creationId xmlns:a16="http://schemas.microsoft.com/office/drawing/2014/main" id="{362A8CF9-5D44-F9E3-FD2B-34DA5F71AF31}"/>
              </a:ext>
            </a:extLst>
          </p:cNvPr>
          <p:cNvSpPr/>
          <p:nvPr/>
        </p:nvSpPr>
        <p:spPr>
          <a:xfrm>
            <a:off x="2871201" y="5962559"/>
            <a:ext cx="604944" cy="28474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</a:rPr>
              <a:t>2000</a:t>
            </a:r>
            <a:r>
              <a:rPr kumimoji="1" lang="ja-JP" altLang="en-US" sz="10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</a:rPr>
              <a:t>年</a:t>
            </a:r>
          </a:p>
        </p:txBody>
      </p:sp>
      <p:sp>
        <p:nvSpPr>
          <p:cNvPr id="88" name="角丸四角形 87">
            <a:extLst>
              <a:ext uri="{FF2B5EF4-FFF2-40B4-BE49-F238E27FC236}">
                <a16:creationId xmlns:a16="http://schemas.microsoft.com/office/drawing/2014/main" id="{3AF3152C-DFA3-73A5-BE4A-87B138E6AECB}"/>
              </a:ext>
            </a:extLst>
          </p:cNvPr>
          <p:cNvSpPr/>
          <p:nvPr/>
        </p:nvSpPr>
        <p:spPr>
          <a:xfrm>
            <a:off x="3576799" y="5962559"/>
            <a:ext cx="604944" cy="28474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</a:rPr>
              <a:t>2000</a:t>
            </a:r>
            <a:r>
              <a:rPr kumimoji="1" lang="ja-JP" altLang="en-US" sz="10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</a:rPr>
              <a:t>年</a:t>
            </a:r>
          </a:p>
        </p:txBody>
      </p:sp>
      <p:sp>
        <p:nvSpPr>
          <p:cNvPr id="89" name="角丸四角形 88">
            <a:extLst>
              <a:ext uri="{FF2B5EF4-FFF2-40B4-BE49-F238E27FC236}">
                <a16:creationId xmlns:a16="http://schemas.microsoft.com/office/drawing/2014/main" id="{D5B7F27B-5A63-7587-20FD-A5501B475CCD}"/>
              </a:ext>
            </a:extLst>
          </p:cNvPr>
          <p:cNvSpPr/>
          <p:nvPr/>
        </p:nvSpPr>
        <p:spPr>
          <a:xfrm>
            <a:off x="4282397" y="5962559"/>
            <a:ext cx="604944" cy="28474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</a:rPr>
              <a:t>2000</a:t>
            </a:r>
            <a:r>
              <a:rPr kumimoji="1" lang="ja-JP" altLang="en-US" sz="10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</a:rPr>
              <a:t>年</a:t>
            </a:r>
          </a:p>
        </p:txBody>
      </p:sp>
      <p:sp>
        <p:nvSpPr>
          <p:cNvPr id="90" name="角丸四角形 89">
            <a:extLst>
              <a:ext uri="{FF2B5EF4-FFF2-40B4-BE49-F238E27FC236}">
                <a16:creationId xmlns:a16="http://schemas.microsoft.com/office/drawing/2014/main" id="{CC9F848B-3417-0F16-1C7A-F05093CF8842}"/>
              </a:ext>
            </a:extLst>
          </p:cNvPr>
          <p:cNvSpPr/>
          <p:nvPr/>
        </p:nvSpPr>
        <p:spPr>
          <a:xfrm>
            <a:off x="4987994" y="5962559"/>
            <a:ext cx="604944" cy="28474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</a:rPr>
              <a:t>2000</a:t>
            </a:r>
            <a:r>
              <a:rPr kumimoji="1" lang="ja-JP" altLang="en-US" sz="10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</a:rPr>
              <a:t>年</a:t>
            </a:r>
          </a:p>
        </p:txBody>
      </p:sp>
      <p:sp>
        <p:nvSpPr>
          <p:cNvPr id="92" name="円/楕円 91">
            <a:extLst>
              <a:ext uri="{FF2B5EF4-FFF2-40B4-BE49-F238E27FC236}">
                <a16:creationId xmlns:a16="http://schemas.microsoft.com/office/drawing/2014/main" id="{E2CAAA5B-386E-67E0-2889-500B4019B6E4}"/>
              </a:ext>
            </a:extLst>
          </p:cNvPr>
          <p:cNvSpPr/>
          <p:nvPr/>
        </p:nvSpPr>
        <p:spPr>
          <a:xfrm>
            <a:off x="2415593" y="3457576"/>
            <a:ext cx="975360" cy="748747"/>
          </a:xfrm>
          <a:prstGeom prst="ellipse">
            <a:avLst/>
          </a:prstGeom>
          <a:solidFill>
            <a:srgbClr val="1A9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2000" b="1" dirty="0"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100</a:t>
            </a:r>
            <a:r>
              <a:rPr kumimoji="1" lang="ja-JP" altLang="en-US" sz="1200" b="1"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社</a:t>
            </a:r>
            <a:br>
              <a:rPr kumimoji="1" lang="en-US" altLang="ja-JP" sz="1200" b="1" dirty="0"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</a:br>
            <a:r>
              <a:rPr kumimoji="1" lang="ja-JP" altLang="en-US" sz="1200" b="1"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突破</a:t>
            </a:r>
            <a:endParaRPr kumimoji="1" lang="ja-JP" altLang="en-US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93" name="三角形 92">
            <a:extLst>
              <a:ext uri="{FF2B5EF4-FFF2-40B4-BE49-F238E27FC236}">
                <a16:creationId xmlns:a16="http://schemas.microsoft.com/office/drawing/2014/main" id="{4818E22D-E93A-9C10-D6F5-5C42E7D38457}"/>
              </a:ext>
            </a:extLst>
          </p:cNvPr>
          <p:cNvSpPr/>
          <p:nvPr/>
        </p:nvSpPr>
        <p:spPr>
          <a:xfrm rot="7360504">
            <a:off x="3142154" y="3915461"/>
            <a:ext cx="292231" cy="257594"/>
          </a:xfrm>
          <a:prstGeom prst="triangle">
            <a:avLst/>
          </a:prstGeom>
          <a:solidFill>
            <a:srgbClr val="1A9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ja-JP" altLang="en-US" sz="1600" b="1"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94" name="円/楕円 93">
            <a:extLst>
              <a:ext uri="{FF2B5EF4-FFF2-40B4-BE49-F238E27FC236}">
                <a16:creationId xmlns:a16="http://schemas.microsoft.com/office/drawing/2014/main" id="{DF6E302C-9A50-88F1-3D00-04A1058EB900}"/>
              </a:ext>
            </a:extLst>
          </p:cNvPr>
          <p:cNvSpPr/>
          <p:nvPr/>
        </p:nvSpPr>
        <p:spPr>
          <a:xfrm>
            <a:off x="3893162" y="2384569"/>
            <a:ext cx="975360" cy="748747"/>
          </a:xfrm>
          <a:prstGeom prst="ellipse">
            <a:avLst/>
          </a:prstGeom>
          <a:solidFill>
            <a:srgbClr val="1A9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2000" b="1" dirty="0"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300</a:t>
            </a:r>
            <a:r>
              <a:rPr kumimoji="1" lang="ja-JP" altLang="en-US" sz="1200" b="1"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社</a:t>
            </a:r>
            <a:br>
              <a:rPr kumimoji="1" lang="en-US" altLang="ja-JP" sz="1200" b="1" dirty="0"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</a:br>
            <a:r>
              <a:rPr kumimoji="1" lang="ja-JP" altLang="en-US" sz="1200" b="1"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突破</a:t>
            </a:r>
            <a:endParaRPr kumimoji="1" lang="ja-JP" altLang="en-US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95" name="三角形 94">
            <a:extLst>
              <a:ext uri="{FF2B5EF4-FFF2-40B4-BE49-F238E27FC236}">
                <a16:creationId xmlns:a16="http://schemas.microsoft.com/office/drawing/2014/main" id="{864B6F44-A926-1E12-1081-C46BBEE35BD1}"/>
              </a:ext>
            </a:extLst>
          </p:cNvPr>
          <p:cNvSpPr/>
          <p:nvPr/>
        </p:nvSpPr>
        <p:spPr>
          <a:xfrm rot="7120695">
            <a:off x="4690534" y="2746462"/>
            <a:ext cx="292231" cy="257594"/>
          </a:xfrm>
          <a:prstGeom prst="triangle">
            <a:avLst/>
          </a:prstGeom>
          <a:solidFill>
            <a:srgbClr val="1A9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ja-JP" altLang="en-US" sz="1600" b="1"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38257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00DDB5-1E00-D64D-0B5A-5A5FA0485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事例紹介　｜　〇〇〇〇株式会社</a:t>
            </a:r>
            <a:r>
              <a:rPr lang="ja-JP" altLang="en-US"/>
              <a:t> </a:t>
            </a:r>
            <a:r>
              <a:rPr kumimoji="1" lang="ja-JP" altLang="en-US"/>
              <a:t>様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9B409E-69E4-9AC3-B1CC-9CF5A378B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CE202C4-8593-1B90-726B-4E80D3480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18</a:t>
            </a:fld>
            <a:endParaRPr lang="ja-JP" altLang="en-US"/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33F32EFE-2211-D7D6-FB61-0057A0D1C683}"/>
              </a:ext>
            </a:extLst>
          </p:cNvPr>
          <p:cNvSpPr/>
          <p:nvPr/>
        </p:nvSpPr>
        <p:spPr>
          <a:xfrm>
            <a:off x="442911" y="1160463"/>
            <a:ext cx="2611008" cy="146869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60000" rtlCol="0" anchor="b"/>
          <a:lstStyle/>
          <a:p>
            <a:pPr algn="ctr">
              <a:spcBef>
                <a:spcPts val="300"/>
              </a:spcBef>
            </a:pPr>
            <a:endParaRPr lang="en-US" altLang="ja-JP" sz="1400" b="1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2F62449A-0A9D-1EDA-B46E-DBCDA47660B4}"/>
              </a:ext>
            </a:extLst>
          </p:cNvPr>
          <p:cNvSpPr/>
          <p:nvPr/>
        </p:nvSpPr>
        <p:spPr>
          <a:xfrm>
            <a:off x="3190672" y="1160463"/>
            <a:ext cx="8558416" cy="1468692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72000" bIns="36000" rtlCol="0" anchor="ctr"/>
          <a:lstStyle/>
          <a:p>
            <a:pPr>
              <a:spcBef>
                <a:spcPts val="600"/>
              </a:spcBef>
            </a:pPr>
            <a:r>
              <a:rPr kumimoji="1"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〇〇〇〇株式会社</a:t>
            </a:r>
            <a:r>
              <a:rPr kumimoji="1" lang="ja-JP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　</a:t>
            </a:r>
            <a:r>
              <a:rPr kumimoji="1" lang="en-US" altLang="ja-JP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XXXX </a:t>
            </a:r>
            <a:r>
              <a:rPr kumimoji="1" lang="ja-JP" altLang="en-US" sz="105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の開発・運営</a:t>
            </a:r>
            <a:endParaRPr kumimoji="1" lang="en-US" altLang="ja-JP" sz="20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600"/>
              </a:spcBef>
            </a:pPr>
            <a:r>
              <a:rPr lang="ja-JP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営業部</a:t>
            </a:r>
            <a:r>
              <a:rPr lang="ja-JP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　</a:t>
            </a:r>
            <a:r>
              <a:rPr kumimoji="1"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山田 太郎様</a:t>
            </a:r>
            <a:endParaRPr kumimoji="1"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1800"/>
              </a:spcBef>
            </a:pPr>
            <a:r>
              <a:rPr lang="en-US" altLang="ja-JP" sz="2200" b="1" dirty="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XXXX</a:t>
            </a:r>
            <a:r>
              <a:rPr lang="ja-JP" altLang="en-US" sz="22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の準備と新人教育の大幅なコスト削減に繋がっています。</a:t>
            </a:r>
            <a:endParaRPr kumimoji="1" lang="ja-JP" altLang="en-US" sz="2200" b="1">
              <a:solidFill>
                <a:srgbClr val="1A96F0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13" name="角丸四角形 12">
            <a:extLst>
              <a:ext uri="{FF2B5EF4-FFF2-40B4-BE49-F238E27FC236}">
                <a16:creationId xmlns:a16="http://schemas.microsoft.com/office/drawing/2014/main" id="{9EAC4537-7495-3379-17C6-789A3C57CCEE}"/>
              </a:ext>
            </a:extLst>
          </p:cNvPr>
          <p:cNvSpPr/>
          <p:nvPr/>
        </p:nvSpPr>
        <p:spPr>
          <a:xfrm>
            <a:off x="442912" y="2837797"/>
            <a:ext cx="5653087" cy="2234291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44000" bIns="36000" rtlCol="0" anchor="t"/>
          <a:lstStyle/>
          <a:p>
            <a:r>
              <a:rPr lang="ja-JP" altLang="en-US" sz="1200" b="1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依頼背景・課題感</a:t>
            </a:r>
            <a:endParaRPr lang="en-US" altLang="ja-JP" sz="1200" b="1" dirty="0">
              <a:solidFill>
                <a:schemeClr val="tx1">
                  <a:lumMod val="50000"/>
                  <a:lumOff val="50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18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依頼前に抱えていた課題や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どうやってサービスを探したのか、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発注までの経緯などをクライアントの声をもとに説明。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また、課題については、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さらに業務シーンがイメージできるように具体的記載する。</a:t>
            </a:r>
          </a:p>
        </p:txBody>
      </p:sp>
      <p:sp>
        <p:nvSpPr>
          <p:cNvPr id="14" name="角丸四角形 13">
            <a:extLst>
              <a:ext uri="{FF2B5EF4-FFF2-40B4-BE49-F238E27FC236}">
                <a16:creationId xmlns:a16="http://schemas.microsoft.com/office/drawing/2014/main" id="{6E89E2BC-46D7-2DCF-B74A-0F2EA2CC3A81}"/>
              </a:ext>
            </a:extLst>
          </p:cNvPr>
          <p:cNvSpPr/>
          <p:nvPr/>
        </p:nvSpPr>
        <p:spPr>
          <a:xfrm>
            <a:off x="6096000" y="2837797"/>
            <a:ext cx="5653087" cy="2234291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44000" bIns="36000" rtlCol="0" anchor="t"/>
          <a:lstStyle/>
          <a:p>
            <a:r>
              <a:rPr lang="ja-JP" altLang="en-US" sz="1200" b="1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満足度・評価</a:t>
            </a:r>
            <a:endParaRPr lang="en-US" altLang="ja-JP" sz="1200" b="1" dirty="0">
              <a:solidFill>
                <a:schemeClr val="tx1">
                  <a:lumMod val="50000"/>
                  <a:lumOff val="50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18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クライアントが抱えていた課題に対して、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どのようなアプローチで解決を図ったのか、効果はあったのか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などをクライアントの声をもとに記載します。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具体的な施策内容や、数字で示せる効果があると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より良い事例になります。</a:t>
            </a:r>
          </a:p>
        </p:txBody>
      </p:sp>
      <p:sp>
        <p:nvSpPr>
          <p:cNvPr id="3" name="角丸四角形 2">
            <a:extLst>
              <a:ext uri="{FF2B5EF4-FFF2-40B4-BE49-F238E27FC236}">
                <a16:creationId xmlns:a16="http://schemas.microsoft.com/office/drawing/2014/main" id="{7C39ED3C-9E2B-0327-A902-6220C7A1CDC0}"/>
              </a:ext>
            </a:extLst>
          </p:cNvPr>
          <p:cNvSpPr/>
          <p:nvPr/>
        </p:nvSpPr>
        <p:spPr>
          <a:xfrm>
            <a:off x="998295" y="1668799"/>
            <a:ext cx="1500240" cy="45202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tx1">
                    <a:lumMod val="85000"/>
                    <a:lumOff val="15000"/>
                  </a:schemeClr>
                </a:solidFill>
              </a:rPr>
              <a:t>ロゴ</a:t>
            </a: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1292E6D1-6C97-D30B-F075-A4DAC723A186}"/>
              </a:ext>
            </a:extLst>
          </p:cNvPr>
          <p:cNvGrpSpPr/>
          <p:nvPr/>
        </p:nvGrpSpPr>
        <p:grpSpPr>
          <a:xfrm>
            <a:off x="442911" y="5209884"/>
            <a:ext cx="2084023" cy="1172263"/>
            <a:chOff x="486539" y="5244411"/>
            <a:chExt cx="2611008" cy="1468692"/>
          </a:xfrm>
        </p:grpSpPr>
        <p:sp>
          <p:nvSpPr>
            <p:cNvPr id="11" name="角丸四角形 10">
              <a:extLst>
                <a:ext uri="{FF2B5EF4-FFF2-40B4-BE49-F238E27FC236}">
                  <a16:creationId xmlns:a16="http://schemas.microsoft.com/office/drawing/2014/main" id="{346AE968-9378-9CD0-1211-F6F9056A59DB}"/>
                </a:ext>
              </a:extLst>
            </p:cNvPr>
            <p:cNvSpPr/>
            <p:nvPr/>
          </p:nvSpPr>
          <p:spPr>
            <a:xfrm>
              <a:off x="486539" y="5244411"/>
              <a:ext cx="2611008" cy="1468692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360000" rtlCol="0" anchor="b"/>
            <a:lstStyle/>
            <a:p>
              <a:pPr algn="ctr">
                <a:spcBef>
                  <a:spcPts val="300"/>
                </a:spcBef>
              </a:pPr>
              <a:endParaRPr lang="en-US" altLang="ja-JP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sp>
          <p:nvSpPr>
            <p:cNvPr id="12" name="角丸四角形 11">
              <a:extLst>
                <a:ext uri="{FF2B5EF4-FFF2-40B4-BE49-F238E27FC236}">
                  <a16:creationId xmlns:a16="http://schemas.microsoft.com/office/drawing/2014/main" id="{67FB91EA-21EE-8563-2E78-D150DD421A91}"/>
                </a:ext>
              </a:extLst>
            </p:cNvPr>
            <p:cNvSpPr/>
            <p:nvPr/>
          </p:nvSpPr>
          <p:spPr>
            <a:xfrm>
              <a:off x="1041923" y="5752748"/>
              <a:ext cx="1500241" cy="45202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200" b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納品物</a:t>
              </a:r>
              <a:endParaRPr kumimoji="1" lang="en-US" altLang="ja-JP" sz="12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/>
              <a:r>
                <a:rPr kumimoji="1" lang="ja-JP" altLang="en-US" sz="1200" b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イメージなど</a:t>
              </a:r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8687DB57-F6A9-9F63-75D0-31335F219633}"/>
              </a:ext>
            </a:extLst>
          </p:cNvPr>
          <p:cNvGrpSpPr/>
          <p:nvPr/>
        </p:nvGrpSpPr>
        <p:grpSpPr>
          <a:xfrm>
            <a:off x="2748963" y="5209884"/>
            <a:ext cx="2084023" cy="1172263"/>
            <a:chOff x="486539" y="5244411"/>
            <a:chExt cx="2611008" cy="1468692"/>
          </a:xfrm>
        </p:grpSpPr>
        <p:sp>
          <p:nvSpPr>
            <p:cNvPr id="23" name="角丸四角形 22">
              <a:extLst>
                <a:ext uri="{FF2B5EF4-FFF2-40B4-BE49-F238E27FC236}">
                  <a16:creationId xmlns:a16="http://schemas.microsoft.com/office/drawing/2014/main" id="{E7083847-30DD-50E4-0A1F-6505C702A93D}"/>
                </a:ext>
              </a:extLst>
            </p:cNvPr>
            <p:cNvSpPr/>
            <p:nvPr/>
          </p:nvSpPr>
          <p:spPr>
            <a:xfrm>
              <a:off x="486539" y="5244411"/>
              <a:ext cx="2611008" cy="1468692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360000" rtlCol="0" anchor="b"/>
            <a:lstStyle/>
            <a:p>
              <a:pPr algn="ctr">
                <a:spcBef>
                  <a:spcPts val="300"/>
                </a:spcBef>
              </a:pPr>
              <a:endParaRPr lang="en-US" altLang="ja-JP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sp>
          <p:nvSpPr>
            <p:cNvPr id="24" name="角丸四角形 23">
              <a:extLst>
                <a:ext uri="{FF2B5EF4-FFF2-40B4-BE49-F238E27FC236}">
                  <a16:creationId xmlns:a16="http://schemas.microsoft.com/office/drawing/2014/main" id="{D7B6C73E-B7A9-CCDB-AC47-91C64022EA26}"/>
                </a:ext>
              </a:extLst>
            </p:cNvPr>
            <p:cNvSpPr/>
            <p:nvPr/>
          </p:nvSpPr>
          <p:spPr>
            <a:xfrm>
              <a:off x="1041923" y="5752747"/>
              <a:ext cx="1500240" cy="45202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34" charset="-128"/>
                  <a:cs typeface="+mn-cs"/>
                </a:rPr>
                <a:t>納品物</a:t>
              </a:r>
              <a:endPara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34" charset="-128"/>
                  <a:cs typeface="+mn-cs"/>
                </a:rPr>
                <a:t>イメージなど</a:t>
              </a:r>
            </a:p>
          </p:txBody>
        </p: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D36B8E21-3777-3E06-5D7D-7D62FDC0252B}"/>
              </a:ext>
            </a:extLst>
          </p:cNvPr>
          <p:cNvGrpSpPr/>
          <p:nvPr/>
        </p:nvGrpSpPr>
        <p:grpSpPr>
          <a:xfrm>
            <a:off x="5055016" y="5209884"/>
            <a:ext cx="2084023" cy="1172263"/>
            <a:chOff x="486539" y="5244411"/>
            <a:chExt cx="2611008" cy="1468692"/>
          </a:xfrm>
        </p:grpSpPr>
        <p:sp>
          <p:nvSpPr>
            <p:cNvPr id="29" name="角丸四角形 28">
              <a:extLst>
                <a:ext uri="{FF2B5EF4-FFF2-40B4-BE49-F238E27FC236}">
                  <a16:creationId xmlns:a16="http://schemas.microsoft.com/office/drawing/2014/main" id="{AEA16945-04D0-8472-9A3A-99019CD68861}"/>
                </a:ext>
              </a:extLst>
            </p:cNvPr>
            <p:cNvSpPr/>
            <p:nvPr/>
          </p:nvSpPr>
          <p:spPr>
            <a:xfrm>
              <a:off x="486539" y="5244411"/>
              <a:ext cx="2611008" cy="1468692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360000" rtlCol="0" anchor="b"/>
            <a:lstStyle/>
            <a:p>
              <a:pPr algn="ctr">
                <a:spcBef>
                  <a:spcPts val="300"/>
                </a:spcBef>
              </a:pPr>
              <a:endParaRPr lang="en-US" altLang="ja-JP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sp>
          <p:nvSpPr>
            <p:cNvPr id="30" name="角丸四角形 29">
              <a:extLst>
                <a:ext uri="{FF2B5EF4-FFF2-40B4-BE49-F238E27FC236}">
                  <a16:creationId xmlns:a16="http://schemas.microsoft.com/office/drawing/2014/main" id="{30D69BFD-6FBC-CF10-D5BB-472E5CF58798}"/>
                </a:ext>
              </a:extLst>
            </p:cNvPr>
            <p:cNvSpPr/>
            <p:nvPr/>
          </p:nvSpPr>
          <p:spPr>
            <a:xfrm>
              <a:off x="1041923" y="5752747"/>
              <a:ext cx="1500240" cy="45202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34" charset="-128"/>
                  <a:cs typeface="+mn-cs"/>
                </a:rPr>
                <a:t>納品物</a:t>
              </a:r>
              <a:endPara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34" charset="-128"/>
                  <a:cs typeface="+mn-cs"/>
                </a:rPr>
                <a:t>イメージなど</a:t>
              </a:r>
            </a:p>
          </p:txBody>
        </p:sp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8DC37505-83AF-BADB-6CDF-293BECBF441A}"/>
              </a:ext>
            </a:extLst>
          </p:cNvPr>
          <p:cNvGrpSpPr/>
          <p:nvPr/>
        </p:nvGrpSpPr>
        <p:grpSpPr>
          <a:xfrm>
            <a:off x="7361068" y="5209884"/>
            <a:ext cx="2084023" cy="1172263"/>
            <a:chOff x="486539" y="5244411"/>
            <a:chExt cx="2611008" cy="1468692"/>
          </a:xfrm>
        </p:grpSpPr>
        <p:sp>
          <p:nvSpPr>
            <p:cNvPr id="32" name="角丸四角形 31">
              <a:extLst>
                <a:ext uri="{FF2B5EF4-FFF2-40B4-BE49-F238E27FC236}">
                  <a16:creationId xmlns:a16="http://schemas.microsoft.com/office/drawing/2014/main" id="{78E87173-A5B3-F438-FE8A-F63BCC6247B3}"/>
                </a:ext>
              </a:extLst>
            </p:cNvPr>
            <p:cNvSpPr/>
            <p:nvPr/>
          </p:nvSpPr>
          <p:spPr>
            <a:xfrm>
              <a:off x="486539" y="5244411"/>
              <a:ext cx="2611008" cy="1468692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360000" rtlCol="0" anchor="b"/>
            <a:lstStyle/>
            <a:p>
              <a:pPr algn="ctr">
                <a:spcBef>
                  <a:spcPts val="300"/>
                </a:spcBef>
              </a:pPr>
              <a:endParaRPr lang="en-US" altLang="ja-JP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sp>
          <p:nvSpPr>
            <p:cNvPr id="33" name="角丸四角形 32">
              <a:extLst>
                <a:ext uri="{FF2B5EF4-FFF2-40B4-BE49-F238E27FC236}">
                  <a16:creationId xmlns:a16="http://schemas.microsoft.com/office/drawing/2014/main" id="{822FC2BF-91A8-D421-DC6E-8338330FE4A2}"/>
                </a:ext>
              </a:extLst>
            </p:cNvPr>
            <p:cNvSpPr/>
            <p:nvPr/>
          </p:nvSpPr>
          <p:spPr>
            <a:xfrm>
              <a:off x="1041923" y="5752747"/>
              <a:ext cx="1500240" cy="45202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34" charset="-128"/>
                  <a:cs typeface="+mn-cs"/>
                </a:rPr>
                <a:t>納品物</a:t>
              </a:r>
              <a:endPara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34" charset="-128"/>
                  <a:cs typeface="+mn-cs"/>
                </a:rPr>
                <a:t>イメージなど</a:t>
              </a:r>
            </a:p>
          </p:txBody>
        </p:sp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BF0BBD3A-F9C3-F64F-A392-218475356BCD}"/>
              </a:ext>
            </a:extLst>
          </p:cNvPr>
          <p:cNvGrpSpPr/>
          <p:nvPr/>
        </p:nvGrpSpPr>
        <p:grpSpPr>
          <a:xfrm>
            <a:off x="9667121" y="5209884"/>
            <a:ext cx="2084023" cy="1172263"/>
            <a:chOff x="486539" y="5244411"/>
            <a:chExt cx="2611008" cy="1468692"/>
          </a:xfrm>
        </p:grpSpPr>
        <p:sp>
          <p:nvSpPr>
            <p:cNvPr id="35" name="角丸四角形 34">
              <a:extLst>
                <a:ext uri="{FF2B5EF4-FFF2-40B4-BE49-F238E27FC236}">
                  <a16:creationId xmlns:a16="http://schemas.microsoft.com/office/drawing/2014/main" id="{E8E28DDD-99C8-6DF8-7C62-CBEEC7CB32B8}"/>
                </a:ext>
              </a:extLst>
            </p:cNvPr>
            <p:cNvSpPr/>
            <p:nvPr/>
          </p:nvSpPr>
          <p:spPr>
            <a:xfrm>
              <a:off x="486539" y="5244411"/>
              <a:ext cx="2611008" cy="1468692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360000" rtlCol="0" anchor="b"/>
            <a:lstStyle/>
            <a:p>
              <a:pPr algn="ctr">
                <a:spcBef>
                  <a:spcPts val="300"/>
                </a:spcBef>
              </a:pPr>
              <a:endParaRPr lang="en-US" altLang="ja-JP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sp>
          <p:nvSpPr>
            <p:cNvPr id="36" name="角丸四角形 35">
              <a:extLst>
                <a:ext uri="{FF2B5EF4-FFF2-40B4-BE49-F238E27FC236}">
                  <a16:creationId xmlns:a16="http://schemas.microsoft.com/office/drawing/2014/main" id="{472D17C7-631E-4C3F-81F2-95C3E110CB7D}"/>
                </a:ext>
              </a:extLst>
            </p:cNvPr>
            <p:cNvSpPr/>
            <p:nvPr/>
          </p:nvSpPr>
          <p:spPr>
            <a:xfrm>
              <a:off x="1041923" y="5752747"/>
              <a:ext cx="1500240" cy="45202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34" charset="-128"/>
                  <a:cs typeface="+mn-cs"/>
                </a:rPr>
                <a:t>納品物</a:t>
              </a:r>
              <a:endPara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34" charset="-128"/>
                  <a:cs typeface="+mn-cs"/>
                </a:rPr>
                <a:t>イメージなど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3459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2C00FE4-E399-D744-98F4-72939C099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63F78F8-1F7F-1F28-E2F8-A6EEA9E99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19</a:t>
            </a:fld>
            <a:endParaRPr lang="ja-JP" altLang="en-US"/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7581C216-F007-7BD7-4A52-18A4671F317D}"/>
              </a:ext>
            </a:extLst>
          </p:cNvPr>
          <p:cNvGrpSpPr/>
          <p:nvPr/>
        </p:nvGrpSpPr>
        <p:grpSpPr>
          <a:xfrm>
            <a:off x="587373" y="2850018"/>
            <a:ext cx="11017251" cy="2017135"/>
            <a:chOff x="587373" y="3019475"/>
            <a:chExt cx="11017251" cy="2017135"/>
          </a:xfrm>
        </p:grpSpPr>
        <p:sp>
          <p:nvSpPr>
            <p:cNvPr id="4" name="角丸四角形 3">
              <a:extLst>
                <a:ext uri="{FF2B5EF4-FFF2-40B4-BE49-F238E27FC236}">
                  <a16:creationId xmlns:a16="http://schemas.microsoft.com/office/drawing/2014/main" id="{262B1E45-4DB3-B5D1-C2A7-0FE0B0821E82}"/>
                </a:ext>
              </a:extLst>
            </p:cNvPr>
            <p:cNvSpPr/>
            <p:nvPr/>
          </p:nvSpPr>
          <p:spPr>
            <a:xfrm>
              <a:off x="587373" y="3019475"/>
              <a:ext cx="11017251" cy="927582"/>
            </a:xfrm>
            <a:prstGeom prst="roundRect">
              <a:avLst>
                <a:gd name="adj" fmla="val 0"/>
              </a:avLst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>
                <a:spcBef>
                  <a:spcPts val="600"/>
                </a:spcBef>
              </a:pPr>
              <a:r>
                <a:rPr lang="ja-JP" altLang="en-US" sz="2000" b="1" spc="300">
                  <a:solidFill>
                    <a:schemeClr val="bg1"/>
                  </a:solidFill>
                  <a:latin typeface="Futura" panose="020B0602020204020303" pitchFamily="34" charset="-79"/>
                  <a:ea typeface="Yu Gothic" panose="020B0400000000000000" pitchFamily="34" charset="-128"/>
                  <a:cs typeface="Futura" panose="020B0602020204020303" pitchFamily="34" charset="-79"/>
                </a:rPr>
                <a:t>ご不明点はお気軽にご相談くださいませ。</a:t>
              </a:r>
              <a:endParaRPr lang="en-US" altLang="ja-JP" sz="2000" b="1" spc="300" dirty="0">
                <a:solidFill>
                  <a:schemeClr val="bg1"/>
                </a:solidFill>
                <a:latin typeface="Futura" panose="020B0602020204020303" pitchFamily="34" charset="-79"/>
                <a:ea typeface="Yu Gothic" panose="020B0400000000000000" pitchFamily="34" charset="-128"/>
                <a:cs typeface="Futura" panose="020B0602020204020303" pitchFamily="34" charset="-79"/>
              </a:endParaRPr>
            </a:p>
            <a:p>
              <a:pPr algn="ctr">
                <a:spcBef>
                  <a:spcPts val="600"/>
                </a:spcBef>
              </a:pPr>
              <a:r>
                <a:rPr lang="ja-JP" altLang="en-US" sz="2000" b="1" spc="300">
                  <a:solidFill>
                    <a:schemeClr val="bg1"/>
                  </a:solidFill>
                  <a:latin typeface="Futura" panose="020B0602020204020303" pitchFamily="34" charset="-79"/>
                  <a:ea typeface="Yu Gothic" panose="020B0400000000000000" pitchFamily="34" charset="-128"/>
                  <a:cs typeface="Futura" panose="020B0602020204020303" pitchFamily="34" charset="-79"/>
                </a:rPr>
                <a:t>打ち合わせのご予約も可能です。</a:t>
              </a:r>
              <a:endParaRPr lang="en-US" altLang="ja-JP" sz="2000" b="1" spc="300" dirty="0">
                <a:solidFill>
                  <a:schemeClr val="bg1"/>
                </a:solidFill>
                <a:latin typeface="Futura" panose="020B0602020204020303" pitchFamily="34" charset="-79"/>
                <a:ea typeface="Yu Gothic" panose="020B0400000000000000" pitchFamily="34" charset="-128"/>
                <a:cs typeface="Futura" panose="020B0602020204020303" pitchFamily="34" charset="-79"/>
              </a:endParaRPr>
            </a:p>
          </p:txBody>
        </p:sp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71C4B746-473F-AF65-2181-D103C5C976D1}"/>
                </a:ext>
              </a:extLst>
            </p:cNvPr>
            <p:cNvGrpSpPr/>
            <p:nvPr/>
          </p:nvGrpSpPr>
          <p:grpSpPr>
            <a:xfrm>
              <a:off x="3094815" y="4491541"/>
              <a:ext cx="6002371" cy="545069"/>
              <a:chOff x="3094815" y="4491541"/>
              <a:chExt cx="6002371" cy="545069"/>
            </a:xfrm>
          </p:grpSpPr>
          <p:sp>
            <p:nvSpPr>
              <p:cNvPr id="10" name="角丸四角形 9">
                <a:extLst>
                  <a:ext uri="{FF2B5EF4-FFF2-40B4-BE49-F238E27FC236}">
                    <a16:creationId xmlns:a16="http://schemas.microsoft.com/office/drawing/2014/main" id="{D30FACA0-4D68-C6DA-77B2-9D9B6DAC410B}"/>
                  </a:ext>
                </a:extLst>
              </p:cNvPr>
              <p:cNvSpPr/>
              <p:nvPr/>
            </p:nvSpPr>
            <p:spPr>
              <a:xfrm>
                <a:off x="3094815" y="4491541"/>
                <a:ext cx="2853925" cy="545069"/>
              </a:xfrm>
              <a:prstGeom prst="roundRect">
                <a:avLst>
                  <a:gd name="adj" fmla="val 11873"/>
                </a:avLst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bIns="72000" rtlCol="0" anchor="ctr"/>
              <a:lstStyle/>
              <a:p>
                <a:pPr algn="ctr">
                  <a:spcBef>
                    <a:spcPts val="300"/>
                  </a:spcBef>
                </a:pPr>
                <a:r>
                  <a:rPr lang="ja-JP" altLang="en-US" sz="1600" b="1">
                    <a:solidFill>
                      <a:schemeClr val="bg1"/>
                    </a:solidFill>
                    <a:latin typeface="FUTURA MEDIUM" panose="020B0602020204020303" pitchFamily="34" charset="-79"/>
                    <a:ea typeface="Yu Gothic" panose="020B0400000000000000" pitchFamily="34" charset="-128"/>
                    <a:cs typeface="FUTURA MEDIUM" panose="020B0602020204020303" pitchFamily="34" charset="-79"/>
                  </a:rPr>
                  <a:t>問い合わせ</a:t>
                </a:r>
              </a:p>
            </p:txBody>
          </p:sp>
          <p:sp>
            <p:nvSpPr>
              <p:cNvPr id="12" name="角丸四角形 11">
                <a:extLst>
                  <a:ext uri="{FF2B5EF4-FFF2-40B4-BE49-F238E27FC236}">
                    <a16:creationId xmlns:a16="http://schemas.microsoft.com/office/drawing/2014/main" id="{9B8495A9-9B3D-D2E4-F1F1-8825CC034D2C}"/>
                  </a:ext>
                </a:extLst>
              </p:cNvPr>
              <p:cNvSpPr/>
              <p:nvPr/>
            </p:nvSpPr>
            <p:spPr>
              <a:xfrm>
                <a:off x="6243261" y="4491541"/>
                <a:ext cx="2853925" cy="545069"/>
              </a:xfrm>
              <a:prstGeom prst="roundRect">
                <a:avLst>
                  <a:gd name="adj" fmla="val 11873"/>
                </a:avLst>
              </a:prstGeom>
              <a:solidFill>
                <a:schemeClr val="bg1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bIns="72000" rtlCol="0" anchor="ctr"/>
              <a:lstStyle/>
              <a:p>
                <a:pPr algn="ctr">
                  <a:spcBef>
                    <a:spcPts val="300"/>
                  </a:spcBef>
                </a:pPr>
                <a:r>
                  <a:rPr lang="ja-JP" altLang="en-US" sz="1600" b="1">
                    <a:solidFill>
                      <a:srgbClr val="1A96F0"/>
                    </a:solidFill>
                    <a:latin typeface="FUTURA MEDIUM" panose="020B0602020204020303" pitchFamily="34" charset="-79"/>
                    <a:ea typeface="Yu Gothic" panose="020B0400000000000000" pitchFamily="34" charset="-128"/>
                    <a:cs typeface="FUTURA MEDIUM" panose="020B0602020204020303" pitchFamily="34" charset="-79"/>
                  </a:rPr>
                  <a:t>打ち合わせ予約</a:t>
                </a:r>
              </a:p>
            </p:txBody>
          </p:sp>
        </p:grpSp>
      </p:grp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B7402A81-C55D-9BA2-B3E1-1FB590D265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3537" b="-36758"/>
          <a:stretch/>
        </p:blipFill>
        <p:spPr>
          <a:xfrm>
            <a:off x="5491652" y="1904700"/>
            <a:ext cx="1237268" cy="54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70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4250D5-B606-8662-42D1-90E042FE6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はじめに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0F2E917-2606-A447-93F1-6AB9A16491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このホワイトペーパーではどんなことが書かれているのか、なにを知ることができるのか、</a:t>
            </a:r>
            <a:endParaRPr lang="en-US" altLang="ja-JP" dirty="0"/>
          </a:p>
          <a:p>
            <a:r>
              <a:rPr kumimoji="1" lang="ja-JP" altLang="en-US"/>
              <a:t>を記載し、読み手の姿勢を整えます。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7C9D051-6AE4-04AC-DADF-BFF3D49F4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68CAA70-140E-BEE6-82FF-2C2B8BA15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2</a:t>
            </a:fld>
            <a:endParaRPr lang="ja-JP" altLang="en-US"/>
          </a:p>
        </p:txBody>
      </p:sp>
      <p:sp>
        <p:nvSpPr>
          <p:cNvPr id="8" name="円/楕円 7">
            <a:extLst>
              <a:ext uri="{FF2B5EF4-FFF2-40B4-BE49-F238E27FC236}">
                <a16:creationId xmlns:a16="http://schemas.microsoft.com/office/drawing/2014/main" id="{A126A4EE-F923-980A-FEB3-156F1A81CD4D}"/>
              </a:ext>
            </a:extLst>
          </p:cNvPr>
          <p:cNvSpPr/>
          <p:nvPr/>
        </p:nvSpPr>
        <p:spPr>
          <a:xfrm>
            <a:off x="4639159" y="2372642"/>
            <a:ext cx="2913681" cy="29136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bIns="288000" rtlCol="0" anchor="b"/>
          <a:lstStyle/>
          <a:p>
            <a:pPr algn="ctr"/>
            <a:r>
              <a:rPr kumimoji="1" lang="ja-JP" altLang="en-US" sz="20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〇〇を向上させる</a:t>
            </a:r>
          </a:p>
        </p:txBody>
      </p:sp>
      <p:sp>
        <p:nvSpPr>
          <p:cNvPr id="9" name="円/楕円 8">
            <a:extLst>
              <a:ext uri="{FF2B5EF4-FFF2-40B4-BE49-F238E27FC236}">
                <a16:creationId xmlns:a16="http://schemas.microsoft.com/office/drawing/2014/main" id="{F0C9B8D3-F7E9-E21D-AFEF-B7B1A1C36339}"/>
              </a:ext>
            </a:extLst>
          </p:cNvPr>
          <p:cNvSpPr/>
          <p:nvPr/>
        </p:nvSpPr>
        <p:spPr>
          <a:xfrm>
            <a:off x="1095859" y="2372642"/>
            <a:ext cx="2913681" cy="29136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bIns="288000" rtlCol="0" anchor="b"/>
          <a:lstStyle/>
          <a:p>
            <a:pPr algn="ctr"/>
            <a:r>
              <a:rPr kumimoji="1" lang="ja-JP" altLang="en-US" sz="20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〇〇力を上げる</a:t>
            </a:r>
          </a:p>
        </p:txBody>
      </p:sp>
      <p:sp>
        <p:nvSpPr>
          <p:cNvPr id="10" name="円/楕円 9">
            <a:extLst>
              <a:ext uri="{FF2B5EF4-FFF2-40B4-BE49-F238E27FC236}">
                <a16:creationId xmlns:a16="http://schemas.microsoft.com/office/drawing/2014/main" id="{3A9209CF-1D16-C132-BA2C-E0E297A80E9D}"/>
              </a:ext>
            </a:extLst>
          </p:cNvPr>
          <p:cNvSpPr/>
          <p:nvPr/>
        </p:nvSpPr>
        <p:spPr>
          <a:xfrm>
            <a:off x="8182460" y="2372642"/>
            <a:ext cx="2913681" cy="29136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bIns="288000" rtlCol="0" anchor="b"/>
          <a:lstStyle/>
          <a:p>
            <a:pPr algn="ctr"/>
            <a:r>
              <a:rPr lang="ja-JP" altLang="en-US" sz="20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</a:t>
            </a:r>
            <a:r>
              <a:rPr kumimoji="1" lang="ja-JP" altLang="en-US" sz="20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コスト削減</a:t>
            </a:r>
          </a:p>
        </p:txBody>
      </p:sp>
      <p:sp>
        <p:nvSpPr>
          <p:cNvPr id="11" name="角丸四角形 10">
            <a:extLst>
              <a:ext uri="{FF2B5EF4-FFF2-40B4-BE49-F238E27FC236}">
                <a16:creationId xmlns:a16="http://schemas.microsoft.com/office/drawing/2014/main" id="{6B0EE094-928D-B8EB-7303-6B1FBA66C7EE}"/>
              </a:ext>
            </a:extLst>
          </p:cNvPr>
          <p:cNvSpPr/>
          <p:nvPr/>
        </p:nvSpPr>
        <p:spPr>
          <a:xfrm>
            <a:off x="4639158" y="5668530"/>
            <a:ext cx="2913681" cy="745194"/>
          </a:xfrm>
          <a:prstGeom prst="roundRect">
            <a:avLst>
              <a:gd name="adj" fmla="val 845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詳細説明を記載</a:t>
            </a:r>
          </a:p>
        </p:txBody>
      </p:sp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2C4464D5-C9AA-2C25-C39B-ECA51968F4E0}"/>
              </a:ext>
            </a:extLst>
          </p:cNvPr>
          <p:cNvSpPr/>
          <p:nvPr/>
        </p:nvSpPr>
        <p:spPr>
          <a:xfrm>
            <a:off x="8182457" y="5668530"/>
            <a:ext cx="2913681" cy="745194"/>
          </a:xfrm>
          <a:prstGeom prst="roundRect">
            <a:avLst>
              <a:gd name="adj" fmla="val 845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詳細説明を記載</a:t>
            </a:r>
          </a:p>
        </p:txBody>
      </p:sp>
      <p:sp>
        <p:nvSpPr>
          <p:cNvPr id="13" name="フリーフォーム 12">
            <a:extLst>
              <a:ext uri="{FF2B5EF4-FFF2-40B4-BE49-F238E27FC236}">
                <a16:creationId xmlns:a16="http://schemas.microsoft.com/office/drawing/2014/main" id="{84F46C8D-C5FE-6C46-6B6F-A0119B855579}"/>
              </a:ext>
            </a:extLst>
          </p:cNvPr>
          <p:cNvSpPr/>
          <p:nvPr/>
        </p:nvSpPr>
        <p:spPr>
          <a:xfrm>
            <a:off x="1095859" y="5498285"/>
            <a:ext cx="2913681" cy="915439"/>
          </a:xfrm>
          <a:custGeom>
            <a:avLst/>
            <a:gdLst>
              <a:gd name="connsiteX0" fmla="*/ 1456840 w 2913681"/>
              <a:gd name="connsiteY0" fmla="*/ 0 h 915439"/>
              <a:gd name="connsiteX1" fmla="*/ 1566244 w 2913681"/>
              <a:gd name="connsiteY1" fmla="*/ 170245 h 915439"/>
              <a:gd name="connsiteX2" fmla="*/ 2850712 w 2913681"/>
              <a:gd name="connsiteY2" fmla="*/ 170245 h 915439"/>
              <a:gd name="connsiteX3" fmla="*/ 2913681 w 2913681"/>
              <a:gd name="connsiteY3" fmla="*/ 233214 h 915439"/>
              <a:gd name="connsiteX4" fmla="*/ 2913681 w 2913681"/>
              <a:gd name="connsiteY4" fmla="*/ 852470 h 915439"/>
              <a:gd name="connsiteX5" fmla="*/ 2850712 w 2913681"/>
              <a:gd name="connsiteY5" fmla="*/ 915439 h 915439"/>
              <a:gd name="connsiteX6" fmla="*/ 62969 w 2913681"/>
              <a:gd name="connsiteY6" fmla="*/ 915439 h 915439"/>
              <a:gd name="connsiteX7" fmla="*/ 0 w 2913681"/>
              <a:gd name="connsiteY7" fmla="*/ 852470 h 915439"/>
              <a:gd name="connsiteX8" fmla="*/ 0 w 2913681"/>
              <a:gd name="connsiteY8" fmla="*/ 233214 h 915439"/>
              <a:gd name="connsiteX9" fmla="*/ 62969 w 2913681"/>
              <a:gd name="connsiteY9" fmla="*/ 170245 h 915439"/>
              <a:gd name="connsiteX10" fmla="*/ 1347435 w 2913681"/>
              <a:gd name="connsiteY10" fmla="*/ 170245 h 915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13681" h="915439">
                <a:moveTo>
                  <a:pt x="1456840" y="0"/>
                </a:moveTo>
                <a:lnTo>
                  <a:pt x="1566244" y="170245"/>
                </a:lnTo>
                <a:lnTo>
                  <a:pt x="2850712" y="170245"/>
                </a:lnTo>
                <a:cubicBezTo>
                  <a:pt x="2885489" y="170245"/>
                  <a:pt x="2913681" y="198437"/>
                  <a:pt x="2913681" y="233214"/>
                </a:cubicBezTo>
                <a:lnTo>
                  <a:pt x="2913681" y="852470"/>
                </a:lnTo>
                <a:cubicBezTo>
                  <a:pt x="2913681" y="887247"/>
                  <a:pt x="2885489" y="915439"/>
                  <a:pt x="2850712" y="915439"/>
                </a:cubicBezTo>
                <a:lnTo>
                  <a:pt x="62969" y="915439"/>
                </a:lnTo>
                <a:cubicBezTo>
                  <a:pt x="28192" y="915439"/>
                  <a:pt x="0" y="887247"/>
                  <a:pt x="0" y="852470"/>
                </a:cubicBezTo>
                <a:lnTo>
                  <a:pt x="0" y="233214"/>
                </a:lnTo>
                <a:cubicBezTo>
                  <a:pt x="0" y="198437"/>
                  <a:pt x="28192" y="170245"/>
                  <a:pt x="62969" y="170245"/>
                </a:cubicBezTo>
                <a:lnTo>
                  <a:pt x="1347435" y="170245"/>
                </a:lnTo>
                <a:close/>
              </a:path>
            </a:pathLst>
          </a:cu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Bef>
                <a:spcPts val="300"/>
              </a:spcBef>
            </a:pPr>
            <a:endParaRPr lang="ja-JP" altLang="en-US" sz="1400" b="1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14" name="角丸四角形 13">
            <a:extLst>
              <a:ext uri="{FF2B5EF4-FFF2-40B4-BE49-F238E27FC236}">
                <a16:creationId xmlns:a16="http://schemas.microsoft.com/office/drawing/2014/main" id="{0986C093-78F4-3530-DC75-98CF41337C1D}"/>
              </a:ext>
            </a:extLst>
          </p:cNvPr>
          <p:cNvSpPr/>
          <p:nvPr/>
        </p:nvSpPr>
        <p:spPr>
          <a:xfrm>
            <a:off x="1095859" y="5671481"/>
            <a:ext cx="2913681" cy="745194"/>
          </a:xfrm>
          <a:prstGeom prst="roundRect">
            <a:avLst>
              <a:gd name="adj" fmla="val 845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詳細説明を記載</a:t>
            </a:r>
          </a:p>
        </p:txBody>
      </p:sp>
      <p:sp>
        <p:nvSpPr>
          <p:cNvPr id="15" name="フリーフォーム 14">
            <a:extLst>
              <a:ext uri="{FF2B5EF4-FFF2-40B4-BE49-F238E27FC236}">
                <a16:creationId xmlns:a16="http://schemas.microsoft.com/office/drawing/2014/main" id="{9849705B-A274-D4C1-4512-0536996085C7}"/>
              </a:ext>
            </a:extLst>
          </p:cNvPr>
          <p:cNvSpPr/>
          <p:nvPr/>
        </p:nvSpPr>
        <p:spPr>
          <a:xfrm>
            <a:off x="4639159" y="5498285"/>
            <a:ext cx="2913681" cy="915439"/>
          </a:xfrm>
          <a:custGeom>
            <a:avLst/>
            <a:gdLst>
              <a:gd name="connsiteX0" fmla="*/ 1456840 w 2913681"/>
              <a:gd name="connsiteY0" fmla="*/ 0 h 915439"/>
              <a:gd name="connsiteX1" fmla="*/ 1566244 w 2913681"/>
              <a:gd name="connsiteY1" fmla="*/ 170245 h 915439"/>
              <a:gd name="connsiteX2" fmla="*/ 2850712 w 2913681"/>
              <a:gd name="connsiteY2" fmla="*/ 170245 h 915439"/>
              <a:gd name="connsiteX3" fmla="*/ 2913681 w 2913681"/>
              <a:gd name="connsiteY3" fmla="*/ 233214 h 915439"/>
              <a:gd name="connsiteX4" fmla="*/ 2913681 w 2913681"/>
              <a:gd name="connsiteY4" fmla="*/ 852470 h 915439"/>
              <a:gd name="connsiteX5" fmla="*/ 2850712 w 2913681"/>
              <a:gd name="connsiteY5" fmla="*/ 915439 h 915439"/>
              <a:gd name="connsiteX6" fmla="*/ 62969 w 2913681"/>
              <a:gd name="connsiteY6" fmla="*/ 915439 h 915439"/>
              <a:gd name="connsiteX7" fmla="*/ 0 w 2913681"/>
              <a:gd name="connsiteY7" fmla="*/ 852470 h 915439"/>
              <a:gd name="connsiteX8" fmla="*/ 0 w 2913681"/>
              <a:gd name="connsiteY8" fmla="*/ 233214 h 915439"/>
              <a:gd name="connsiteX9" fmla="*/ 62969 w 2913681"/>
              <a:gd name="connsiteY9" fmla="*/ 170245 h 915439"/>
              <a:gd name="connsiteX10" fmla="*/ 1347435 w 2913681"/>
              <a:gd name="connsiteY10" fmla="*/ 170245 h 915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13681" h="915439">
                <a:moveTo>
                  <a:pt x="1456840" y="0"/>
                </a:moveTo>
                <a:lnTo>
                  <a:pt x="1566244" y="170245"/>
                </a:lnTo>
                <a:lnTo>
                  <a:pt x="2850712" y="170245"/>
                </a:lnTo>
                <a:cubicBezTo>
                  <a:pt x="2885489" y="170245"/>
                  <a:pt x="2913681" y="198437"/>
                  <a:pt x="2913681" y="233214"/>
                </a:cubicBezTo>
                <a:lnTo>
                  <a:pt x="2913681" y="852470"/>
                </a:lnTo>
                <a:cubicBezTo>
                  <a:pt x="2913681" y="887247"/>
                  <a:pt x="2885489" y="915439"/>
                  <a:pt x="2850712" y="915439"/>
                </a:cubicBezTo>
                <a:lnTo>
                  <a:pt x="62969" y="915439"/>
                </a:lnTo>
                <a:cubicBezTo>
                  <a:pt x="28192" y="915439"/>
                  <a:pt x="0" y="887247"/>
                  <a:pt x="0" y="852470"/>
                </a:cubicBezTo>
                <a:lnTo>
                  <a:pt x="0" y="233214"/>
                </a:lnTo>
                <a:cubicBezTo>
                  <a:pt x="0" y="198437"/>
                  <a:pt x="28192" y="170245"/>
                  <a:pt x="62969" y="170245"/>
                </a:cubicBezTo>
                <a:lnTo>
                  <a:pt x="1347435" y="170245"/>
                </a:lnTo>
                <a:close/>
              </a:path>
            </a:pathLst>
          </a:cu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Bef>
                <a:spcPts val="300"/>
              </a:spcBef>
            </a:pPr>
            <a:endParaRPr lang="ja-JP" altLang="en-US" sz="1400" b="1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16" name="フリーフォーム 15">
            <a:extLst>
              <a:ext uri="{FF2B5EF4-FFF2-40B4-BE49-F238E27FC236}">
                <a16:creationId xmlns:a16="http://schemas.microsoft.com/office/drawing/2014/main" id="{EAF08897-8A23-5B88-2EE9-03232540935B}"/>
              </a:ext>
            </a:extLst>
          </p:cNvPr>
          <p:cNvSpPr/>
          <p:nvPr/>
        </p:nvSpPr>
        <p:spPr>
          <a:xfrm>
            <a:off x="8182456" y="5498285"/>
            <a:ext cx="2913681" cy="915439"/>
          </a:xfrm>
          <a:custGeom>
            <a:avLst/>
            <a:gdLst>
              <a:gd name="connsiteX0" fmla="*/ 1456840 w 2913681"/>
              <a:gd name="connsiteY0" fmla="*/ 0 h 915439"/>
              <a:gd name="connsiteX1" fmla="*/ 1566244 w 2913681"/>
              <a:gd name="connsiteY1" fmla="*/ 170245 h 915439"/>
              <a:gd name="connsiteX2" fmla="*/ 2850712 w 2913681"/>
              <a:gd name="connsiteY2" fmla="*/ 170245 h 915439"/>
              <a:gd name="connsiteX3" fmla="*/ 2913681 w 2913681"/>
              <a:gd name="connsiteY3" fmla="*/ 233214 h 915439"/>
              <a:gd name="connsiteX4" fmla="*/ 2913681 w 2913681"/>
              <a:gd name="connsiteY4" fmla="*/ 852470 h 915439"/>
              <a:gd name="connsiteX5" fmla="*/ 2850712 w 2913681"/>
              <a:gd name="connsiteY5" fmla="*/ 915439 h 915439"/>
              <a:gd name="connsiteX6" fmla="*/ 62969 w 2913681"/>
              <a:gd name="connsiteY6" fmla="*/ 915439 h 915439"/>
              <a:gd name="connsiteX7" fmla="*/ 0 w 2913681"/>
              <a:gd name="connsiteY7" fmla="*/ 852470 h 915439"/>
              <a:gd name="connsiteX8" fmla="*/ 0 w 2913681"/>
              <a:gd name="connsiteY8" fmla="*/ 233214 h 915439"/>
              <a:gd name="connsiteX9" fmla="*/ 62969 w 2913681"/>
              <a:gd name="connsiteY9" fmla="*/ 170245 h 915439"/>
              <a:gd name="connsiteX10" fmla="*/ 1347435 w 2913681"/>
              <a:gd name="connsiteY10" fmla="*/ 170245 h 915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13681" h="915439">
                <a:moveTo>
                  <a:pt x="1456840" y="0"/>
                </a:moveTo>
                <a:lnTo>
                  <a:pt x="1566244" y="170245"/>
                </a:lnTo>
                <a:lnTo>
                  <a:pt x="2850712" y="170245"/>
                </a:lnTo>
                <a:cubicBezTo>
                  <a:pt x="2885489" y="170245"/>
                  <a:pt x="2913681" y="198437"/>
                  <a:pt x="2913681" y="233214"/>
                </a:cubicBezTo>
                <a:lnTo>
                  <a:pt x="2913681" y="852470"/>
                </a:lnTo>
                <a:cubicBezTo>
                  <a:pt x="2913681" y="887247"/>
                  <a:pt x="2885489" y="915439"/>
                  <a:pt x="2850712" y="915439"/>
                </a:cubicBezTo>
                <a:lnTo>
                  <a:pt x="62969" y="915439"/>
                </a:lnTo>
                <a:cubicBezTo>
                  <a:pt x="28192" y="915439"/>
                  <a:pt x="0" y="887247"/>
                  <a:pt x="0" y="852470"/>
                </a:cubicBezTo>
                <a:lnTo>
                  <a:pt x="0" y="233214"/>
                </a:lnTo>
                <a:cubicBezTo>
                  <a:pt x="0" y="198437"/>
                  <a:pt x="28192" y="170245"/>
                  <a:pt x="62969" y="170245"/>
                </a:cubicBezTo>
                <a:lnTo>
                  <a:pt x="1347435" y="170245"/>
                </a:lnTo>
                <a:close/>
              </a:path>
            </a:pathLst>
          </a:cu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Bef>
                <a:spcPts val="300"/>
              </a:spcBef>
            </a:pPr>
            <a:endParaRPr lang="ja-JP" altLang="en-US" sz="1400" b="1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pic>
        <p:nvPicPr>
          <p:cNvPr id="17" name="グラフィックス 16" descr="手のひらと植物 単色塗りつぶし">
            <a:extLst>
              <a:ext uri="{FF2B5EF4-FFF2-40B4-BE49-F238E27FC236}">
                <a16:creationId xmlns:a16="http://schemas.microsoft.com/office/drawing/2014/main" id="{CA617C79-1CB5-0C33-5521-9B351C5E4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6376" y="2929531"/>
            <a:ext cx="1005840" cy="1005840"/>
          </a:xfrm>
          <a:prstGeom prst="rect">
            <a:avLst/>
          </a:prstGeom>
        </p:spPr>
      </p:pic>
      <p:pic>
        <p:nvPicPr>
          <p:cNvPr id="18" name="グラフィックス 17" descr="事業の成長 単色塗りつぶし">
            <a:extLst>
              <a:ext uri="{FF2B5EF4-FFF2-40B4-BE49-F238E27FC236}">
                <a16:creationId xmlns:a16="http://schemas.microsoft.com/office/drawing/2014/main" id="{A2E78156-CBB9-47F5-C056-5D1E0DE77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93080" y="2925084"/>
            <a:ext cx="1005840" cy="1005840"/>
          </a:xfrm>
          <a:prstGeom prst="rect">
            <a:avLst/>
          </a:prstGeom>
        </p:spPr>
      </p:pic>
      <p:pic>
        <p:nvPicPr>
          <p:cNvPr id="19" name="グラフィックス 18" descr="握手 単色塗りつぶし">
            <a:extLst>
              <a:ext uri="{FF2B5EF4-FFF2-40B4-BE49-F238E27FC236}">
                <a16:creationId xmlns:a16="http://schemas.microsoft.com/office/drawing/2014/main" id="{8DF812E0-A21B-6129-3251-AC97EAF58A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99492" y="2920512"/>
            <a:ext cx="1106424" cy="110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228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C2D031FE-76E8-302B-04F0-C8736911C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A982EFE-581A-4A73-A95C-3C107DF26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20</a:t>
            </a:fld>
            <a:endParaRPr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71D9A9E4-F509-4641-3E62-772E4111F5D4}"/>
              </a:ext>
            </a:extLst>
          </p:cNvPr>
          <p:cNvGrpSpPr/>
          <p:nvPr/>
        </p:nvGrpSpPr>
        <p:grpSpPr>
          <a:xfrm>
            <a:off x="2329090" y="2312876"/>
            <a:ext cx="7533817" cy="2260825"/>
            <a:chOff x="2329090" y="2292860"/>
            <a:chExt cx="7533817" cy="2260825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33FDF749-E393-7E34-A89C-B71D1605E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02325" y="3021430"/>
              <a:ext cx="1987351" cy="670154"/>
            </a:xfrm>
            <a:prstGeom prst="rect">
              <a:avLst/>
            </a:prstGeom>
          </p:spPr>
        </p:pic>
        <p:sp>
          <p:nvSpPr>
            <p:cNvPr id="6" name="角丸四角形 5">
              <a:extLst>
                <a:ext uri="{FF2B5EF4-FFF2-40B4-BE49-F238E27FC236}">
                  <a16:creationId xmlns:a16="http://schemas.microsoft.com/office/drawing/2014/main" id="{59CA1DF6-D150-A43E-6A27-67530B273A7B}"/>
                </a:ext>
              </a:extLst>
            </p:cNvPr>
            <p:cNvSpPr/>
            <p:nvPr/>
          </p:nvSpPr>
          <p:spPr>
            <a:xfrm>
              <a:off x="2329090" y="4015399"/>
              <a:ext cx="7533817" cy="538286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lang="ja-JP" altLang="en-US" b="1" spc="300"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これより前のページまでがテンプレで、ここから</a:t>
              </a:r>
              <a:r>
                <a:rPr lang="en-US" altLang="ja-JP" b="1" spc="300" dirty="0"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PR</a:t>
              </a:r>
              <a:r>
                <a:rPr lang="ja-JP" altLang="en-US" b="1" spc="300"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です！</a:t>
              </a:r>
              <a:endParaRPr kumimoji="1" lang="ja-JP" altLang="en-US" b="1" spc="300"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sp>
          <p:nvSpPr>
            <p:cNvPr id="7" name="角丸四角形 6">
              <a:extLst>
                <a:ext uri="{FF2B5EF4-FFF2-40B4-BE49-F238E27FC236}">
                  <a16:creationId xmlns:a16="http://schemas.microsoft.com/office/drawing/2014/main" id="{6C5902FB-CD0A-0B0A-EDBA-D52615C063C6}"/>
                </a:ext>
              </a:extLst>
            </p:cNvPr>
            <p:cNvSpPr/>
            <p:nvPr/>
          </p:nvSpPr>
          <p:spPr>
            <a:xfrm>
              <a:off x="3259824" y="2292860"/>
              <a:ext cx="5672351" cy="433331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400" b="1" spc="300">
                  <a:solidFill>
                    <a:schemeClr val="bg1"/>
                  </a:solidFill>
                  <a:latin typeface="DIN Condensed" pitchFamily="2" charset="0"/>
                  <a:ea typeface="Yu Gothic" panose="020B0400000000000000" pitchFamily="34" charset="-128"/>
                </a:rPr>
                <a:t>資料作成代行サービス</a:t>
              </a:r>
              <a:endParaRPr kumimoji="1" lang="ja-JP" altLang="en-US" sz="2000" b="1" spc="300">
                <a:solidFill>
                  <a:schemeClr val="bg1"/>
                </a:solidFill>
                <a:latin typeface="DIN Condensed" pitchFamily="2" charset="0"/>
                <a:ea typeface="Yu Gothic" panose="020B0400000000000000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5958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2322E2-989A-7908-5D06-1171BC8B3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</a:t>
            </a:r>
            <a:r>
              <a:rPr kumimoji="1" lang="en-US" altLang="ja-JP" dirty="0"/>
              <a:t>-slide</a:t>
            </a:r>
            <a:r>
              <a:rPr kumimoji="1" lang="ja-JP" altLang="en-US"/>
              <a:t>の特徴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84B89B0-AD2F-1DA5-B550-9270B99A35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c-slide</a:t>
            </a:r>
            <a:r>
              <a:rPr lang="ja-JP" altLang="en-US"/>
              <a:t>は、資料作成のプロが資料の構成からデザインまでをご提案します。</a:t>
            </a:r>
            <a:endParaRPr lang="en-US" altLang="ja-JP" dirty="0"/>
          </a:p>
          <a:p>
            <a:r>
              <a:rPr lang="ja-JP" altLang="en-US"/>
              <a:t>独自のオペレーション体制により、業界最安水準で最短</a:t>
            </a:r>
            <a:r>
              <a:rPr lang="en-US" altLang="ja-JP" dirty="0"/>
              <a:t>2</a:t>
            </a:r>
            <a:r>
              <a:rPr lang="ja-JP" altLang="en-US"/>
              <a:t>日でご納品が可能です。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F61A0FF-CF1F-47F9-74E8-D86FA6717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9167BBB-2D1C-DFF9-D5E4-EFA854EAC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21</a:t>
            </a:fld>
            <a:endParaRPr lang="ja-JP" altLang="en-US"/>
          </a:p>
        </p:txBody>
      </p:sp>
      <p:sp>
        <p:nvSpPr>
          <p:cNvPr id="13" name="角丸四角形 12">
            <a:extLst>
              <a:ext uri="{FF2B5EF4-FFF2-40B4-BE49-F238E27FC236}">
                <a16:creationId xmlns:a16="http://schemas.microsoft.com/office/drawing/2014/main" id="{6A60D051-68B9-7F37-AC95-9E88860F4DC6}"/>
              </a:ext>
            </a:extLst>
          </p:cNvPr>
          <p:cNvSpPr/>
          <p:nvPr/>
        </p:nvSpPr>
        <p:spPr>
          <a:xfrm>
            <a:off x="4368378" y="2426485"/>
            <a:ext cx="3472090" cy="363961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60000" rtlCol="0" anchor="b"/>
          <a:lstStyle/>
          <a:p>
            <a:pPr algn="ctr">
              <a:spcBef>
                <a:spcPts val="300"/>
              </a:spcBef>
            </a:pPr>
            <a:r>
              <a:rPr lang="en-US" altLang="ja-JP" sz="2000" b="1" dirty="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¥3,000/P</a:t>
            </a:r>
            <a:r>
              <a:rPr lang="ja-JP" altLang="en-US" sz="20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からご提供</a:t>
            </a:r>
            <a:endParaRPr kumimoji="1" lang="en-US" altLang="ja-JP" sz="2000" b="1" dirty="0">
              <a:solidFill>
                <a:srgbClr val="1A96F0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1500"/>
              </a:spcBef>
            </a:pPr>
            <a:r>
              <a:rPr lang="ja-JP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最安値水準のページ単価</a:t>
            </a:r>
            <a:r>
              <a:rPr lang="en-US" altLang="ja-JP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¥3,000</a:t>
            </a:r>
            <a:r>
              <a:rPr lang="ja-JP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から</a:t>
            </a:r>
            <a:endParaRPr lang="en-US" altLang="ja-JP" sz="1400" b="1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300"/>
              </a:spcBef>
            </a:pPr>
            <a:r>
              <a:rPr kumimoji="1" lang="ja-JP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ご提供。オプション料金一切なしで</a:t>
            </a:r>
            <a:endParaRPr kumimoji="1" lang="en-US" altLang="ja-JP" sz="1400" b="1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300"/>
              </a:spcBef>
            </a:pPr>
            <a:r>
              <a:rPr lang="ja-JP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かかる費用はページ単価のみ</a:t>
            </a:r>
            <a:endParaRPr kumimoji="1" lang="ja-JP" altLang="en-US" sz="1400" b="1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14" name="角丸四角形 13">
            <a:extLst>
              <a:ext uri="{FF2B5EF4-FFF2-40B4-BE49-F238E27FC236}">
                <a16:creationId xmlns:a16="http://schemas.microsoft.com/office/drawing/2014/main" id="{72654685-CB38-A3CB-8852-5B180A2D8A6A}"/>
              </a:ext>
            </a:extLst>
          </p:cNvPr>
          <p:cNvSpPr/>
          <p:nvPr/>
        </p:nvSpPr>
        <p:spPr>
          <a:xfrm>
            <a:off x="8276998" y="2426485"/>
            <a:ext cx="3472090" cy="363961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60000" rtlCol="0" anchor="b"/>
          <a:lstStyle/>
          <a:p>
            <a:pPr algn="ctr">
              <a:spcBef>
                <a:spcPts val="300"/>
              </a:spcBef>
            </a:pPr>
            <a:r>
              <a:rPr lang="ja-JP" altLang="en-US" sz="20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最短</a:t>
            </a:r>
            <a:r>
              <a:rPr lang="en-US" altLang="ja-JP" sz="2000" b="1" dirty="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2</a:t>
            </a:r>
            <a:r>
              <a:rPr lang="ja-JP" altLang="en-US" sz="20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日で納品可能</a:t>
            </a:r>
            <a:endParaRPr kumimoji="1" lang="en-US" altLang="ja-JP" sz="2000" b="1" dirty="0">
              <a:solidFill>
                <a:srgbClr val="1A96F0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1500"/>
              </a:spcBef>
            </a:pPr>
            <a:r>
              <a:rPr lang="ja-JP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リデザインのみのライトプランの場合</a:t>
            </a:r>
            <a:endParaRPr lang="en-US" altLang="ja-JP" sz="1400" b="1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300"/>
              </a:spcBef>
            </a:pPr>
            <a:r>
              <a:rPr lang="ja-JP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資料のご共有から初稿提出まで</a:t>
            </a:r>
            <a:endParaRPr lang="en-US" altLang="ja-JP" sz="1400" b="1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300"/>
              </a:spcBef>
            </a:pPr>
            <a:r>
              <a:rPr lang="ja-JP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最短</a:t>
            </a:r>
            <a:r>
              <a:rPr lang="en-US" altLang="ja-JP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2</a:t>
            </a:r>
            <a:r>
              <a:rPr lang="ja-JP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日で対応可能</a:t>
            </a:r>
            <a:endParaRPr lang="en-US" altLang="ja-JP" sz="1400" b="1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pic>
        <p:nvPicPr>
          <p:cNvPr id="15" name="グラフィックス 14" descr="月毎カレンダー 単色塗りつぶし">
            <a:extLst>
              <a:ext uri="{FF2B5EF4-FFF2-40B4-BE49-F238E27FC236}">
                <a16:creationId xmlns:a16="http://schemas.microsoft.com/office/drawing/2014/main" id="{6760EC23-E3CB-23E4-6F9E-9124D8113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04510" y="2837810"/>
            <a:ext cx="1217066" cy="1217066"/>
          </a:xfrm>
          <a:prstGeom prst="rect">
            <a:avLst/>
          </a:prstGeom>
        </p:spPr>
      </p:pic>
      <p:pic>
        <p:nvPicPr>
          <p:cNvPr id="16" name="グラフィックス 15" descr="翼の付いたお金 単色塗りつぶし">
            <a:extLst>
              <a:ext uri="{FF2B5EF4-FFF2-40B4-BE49-F238E27FC236}">
                <a16:creationId xmlns:a16="http://schemas.microsoft.com/office/drawing/2014/main" id="{C67374EC-B7D5-F059-9137-060B132E1A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87466" y="2822169"/>
            <a:ext cx="1217066" cy="1217066"/>
          </a:xfrm>
          <a:prstGeom prst="rect">
            <a:avLst/>
          </a:prstGeom>
        </p:spPr>
      </p:pic>
      <p:sp>
        <p:nvSpPr>
          <p:cNvPr id="18" name="角丸四角形 17">
            <a:extLst>
              <a:ext uri="{FF2B5EF4-FFF2-40B4-BE49-F238E27FC236}">
                <a16:creationId xmlns:a16="http://schemas.microsoft.com/office/drawing/2014/main" id="{0F223F50-B8CA-EFBC-8B89-B0922420AE26}"/>
              </a:ext>
            </a:extLst>
          </p:cNvPr>
          <p:cNvSpPr/>
          <p:nvPr/>
        </p:nvSpPr>
        <p:spPr>
          <a:xfrm>
            <a:off x="442912" y="2426485"/>
            <a:ext cx="3472090" cy="363961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60000" rtlCol="0" anchor="b"/>
          <a:lstStyle/>
          <a:p>
            <a:pPr algn="ctr">
              <a:spcBef>
                <a:spcPts val="300"/>
              </a:spcBef>
            </a:pPr>
            <a:r>
              <a:rPr lang="ja-JP" altLang="en-US" sz="20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構成からデザインまで</a:t>
            </a:r>
            <a:endParaRPr kumimoji="1" lang="en-US" altLang="ja-JP" sz="2000" b="1" dirty="0">
              <a:solidFill>
                <a:srgbClr val="1A96F0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1500"/>
              </a:spcBef>
            </a:pPr>
            <a:r>
              <a:rPr kumimoji="1" lang="en-US" altLang="ja-JP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PPT</a:t>
            </a:r>
            <a:r>
              <a:rPr kumimoji="1" lang="ja-JP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資料作成のプロデザイナーが</a:t>
            </a:r>
            <a:endParaRPr kumimoji="1" lang="en-US" altLang="ja-JP" sz="1400" b="1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300"/>
              </a:spcBef>
            </a:pPr>
            <a:r>
              <a:rPr lang="ja-JP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資料の目的に最適な構成から</a:t>
            </a:r>
            <a:endParaRPr lang="en-US" altLang="ja-JP" sz="1400" b="1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300"/>
              </a:spcBef>
            </a:pPr>
            <a:r>
              <a:rPr lang="ja-JP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デザイン（見せ方）までをご提案</a:t>
            </a:r>
            <a:endParaRPr lang="en-US" altLang="ja-JP" sz="1400" b="1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pic>
        <p:nvPicPr>
          <p:cNvPr id="19" name="グラフィックス 18" descr="レイヤー (デザイン) 単色塗りつぶし">
            <a:extLst>
              <a:ext uri="{FF2B5EF4-FFF2-40B4-BE49-F238E27FC236}">
                <a16:creationId xmlns:a16="http://schemas.microsoft.com/office/drawing/2014/main" id="{E57F5E62-CC03-20F6-6188-83BA14898F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09571" y="2776957"/>
            <a:ext cx="1338773" cy="133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292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20DC0C9-4BCD-9158-711B-B6C8F2E8A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ご利用事例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C5FD596-8A99-F007-E5FF-0E0656E0E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3C09C4B-01D2-7A4A-D589-D09BB9387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22</a:t>
            </a:fld>
            <a:endParaRPr lang="ja-JP" altLang="en-US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93B2A0B5-23FE-89F2-1792-8E280C8507A6}"/>
              </a:ext>
            </a:extLst>
          </p:cNvPr>
          <p:cNvGrpSpPr/>
          <p:nvPr/>
        </p:nvGrpSpPr>
        <p:grpSpPr>
          <a:xfrm>
            <a:off x="442911" y="1160463"/>
            <a:ext cx="2611008" cy="1468692"/>
            <a:chOff x="442911" y="1160463"/>
            <a:chExt cx="2611008" cy="1468692"/>
          </a:xfrm>
        </p:grpSpPr>
        <p:sp>
          <p:nvSpPr>
            <p:cNvPr id="23" name="角丸四角形 22">
              <a:extLst>
                <a:ext uri="{FF2B5EF4-FFF2-40B4-BE49-F238E27FC236}">
                  <a16:creationId xmlns:a16="http://schemas.microsoft.com/office/drawing/2014/main" id="{13C94CAF-1DE9-1733-80F1-77F8D136F419}"/>
                </a:ext>
              </a:extLst>
            </p:cNvPr>
            <p:cNvSpPr/>
            <p:nvPr/>
          </p:nvSpPr>
          <p:spPr>
            <a:xfrm>
              <a:off x="442911" y="1160463"/>
              <a:ext cx="2611008" cy="1468692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360000" rtlCol="0" anchor="b"/>
            <a:lstStyle/>
            <a:p>
              <a:pPr algn="ctr">
                <a:spcBef>
                  <a:spcPts val="300"/>
                </a:spcBef>
              </a:pPr>
              <a:endParaRPr lang="en-US" altLang="ja-JP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pic>
          <p:nvPicPr>
            <p:cNvPr id="24" name="図 23" descr="ロゴ が含まれている画像&#10;&#10;自動的に生成された説明">
              <a:extLst>
                <a:ext uri="{FF2B5EF4-FFF2-40B4-BE49-F238E27FC236}">
                  <a16:creationId xmlns:a16="http://schemas.microsoft.com/office/drawing/2014/main" id="{8B9B0D54-3EC7-99C5-CDDE-26A770F9B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8049" y="1713287"/>
              <a:ext cx="1511405" cy="363045"/>
            </a:xfrm>
            <a:prstGeom prst="rect">
              <a:avLst/>
            </a:prstGeom>
          </p:spPr>
        </p:pic>
      </p:grpSp>
      <p:sp>
        <p:nvSpPr>
          <p:cNvPr id="25" name="角丸四角形 24">
            <a:extLst>
              <a:ext uri="{FF2B5EF4-FFF2-40B4-BE49-F238E27FC236}">
                <a16:creationId xmlns:a16="http://schemas.microsoft.com/office/drawing/2014/main" id="{FA311282-01C9-52A5-791B-91F238B2B7F0}"/>
              </a:ext>
            </a:extLst>
          </p:cNvPr>
          <p:cNvSpPr/>
          <p:nvPr/>
        </p:nvSpPr>
        <p:spPr>
          <a:xfrm>
            <a:off x="3190672" y="1160463"/>
            <a:ext cx="8558416" cy="1468692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72000" bIns="36000" rtlCol="0" anchor="ctr"/>
          <a:lstStyle/>
          <a:p>
            <a:pPr>
              <a:spcBef>
                <a:spcPts val="600"/>
              </a:spcBef>
            </a:pPr>
            <a:r>
              <a:rPr kumimoji="1" lang="en-US" altLang="ja-JP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Chatwork</a:t>
            </a:r>
            <a:r>
              <a:rPr kumimoji="1"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ストレージテクノロジーズ株式会社</a:t>
            </a:r>
            <a:r>
              <a:rPr kumimoji="1" lang="ja-JP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　</a:t>
            </a:r>
            <a:r>
              <a:rPr kumimoji="1" lang="ja-JP" altLang="en-US" sz="105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クラウドストレージサービス</a:t>
            </a:r>
            <a:r>
              <a:rPr lang="ja-JP" altLang="en-US" sz="105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「</a:t>
            </a:r>
            <a:r>
              <a:rPr kumimoji="1" lang="ja-JP" altLang="en-US" sz="105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セキュア</a:t>
            </a:r>
            <a:r>
              <a:rPr kumimoji="1" lang="en-US" altLang="ja-JP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SAMBA</a:t>
            </a:r>
            <a:r>
              <a:rPr kumimoji="1" lang="ja-JP" altLang="en-US" sz="105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」の開発・運営</a:t>
            </a:r>
            <a:endParaRPr kumimoji="1" lang="en-US" altLang="ja-JP" sz="20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600"/>
              </a:spcBef>
            </a:pPr>
            <a:r>
              <a:rPr lang="ja-JP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セールス部</a:t>
            </a:r>
            <a:r>
              <a:rPr lang="ja-JP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　</a:t>
            </a:r>
            <a:r>
              <a:rPr kumimoji="1"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大河内 唱平様</a:t>
            </a:r>
            <a:endParaRPr kumimoji="1"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1800"/>
              </a:spcBef>
            </a:pPr>
            <a:r>
              <a:rPr kumimoji="1" lang="ja-JP" altLang="en-US" sz="22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一気通貫のコンテンツ制作により、商談化率の高い</a:t>
            </a:r>
            <a:r>
              <a:rPr kumimoji="1" lang="en-US" altLang="ja-JP" sz="2200" b="1" dirty="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WP</a:t>
            </a:r>
            <a:r>
              <a:rPr kumimoji="1" lang="ja-JP" altLang="en-US" sz="22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に。</a:t>
            </a:r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29FBD1C3-5BA6-4DC6-2FC9-23C8C60CE238}"/>
              </a:ext>
            </a:extLst>
          </p:cNvPr>
          <p:cNvGrpSpPr/>
          <p:nvPr/>
        </p:nvGrpSpPr>
        <p:grpSpPr>
          <a:xfrm>
            <a:off x="8561541" y="1709300"/>
            <a:ext cx="3193562" cy="247831"/>
            <a:chOff x="4780473" y="2168525"/>
            <a:chExt cx="5264479" cy="319956"/>
          </a:xfrm>
        </p:grpSpPr>
        <p:sp>
          <p:nvSpPr>
            <p:cNvPr id="27" name="角丸四角形 26">
              <a:extLst>
                <a:ext uri="{FF2B5EF4-FFF2-40B4-BE49-F238E27FC236}">
                  <a16:creationId xmlns:a16="http://schemas.microsoft.com/office/drawing/2014/main" id="{BFABC62E-847D-B3CB-E8B1-BAF5637F7E77}"/>
                </a:ext>
              </a:extLst>
            </p:cNvPr>
            <p:cNvSpPr/>
            <p:nvPr/>
          </p:nvSpPr>
          <p:spPr>
            <a:xfrm>
              <a:off x="6764503" y="2168525"/>
              <a:ext cx="1297008" cy="3199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72000" rtlCol="0" anchor="ctr"/>
            <a:lstStyle/>
            <a:p>
              <a:pPr algn="ctr"/>
              <a:r>
                <a:rPr lang="ja-JP" altLang="en-US" sz="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営業資料</a:t>
              </a:r>
              <a:endParaRPr kumimoji="1" lang="ja-JP" altLang="en-US" sz="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sp>
          <p:nvSpPr>
            <p:cNvPr id="28" name="角丸四角形 27">
              <a:extLst>
                <a:ext uri="{FF2B5EF4-FFF2-40B4-BE49-F238E27FC236}">
                  <a16:creationId xmlns:a16="http://schemas.microsoft.com/office/drawing/2014/main" id="{7DBFD37F-1D18-BC1F-635C-509E98DDB722}"/>
                </a:ext>
              </a:extLst>
            </p:cNvPr>
            <p:cNvSpPr/>
            <p:nvPr/>
          </p:nvSpPr>
          <p:spPr>
            <a:xfrm>
              <a:off x="8221285" y="2168525"/>
              <a:ext cx="1823667" cy="3199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72000" rtlCol="0" anchor="ctr"/>
            <a:lstStyle/>
            <a:p>
              <a:pPr algn="ctr"/>
              <a:r>
                <a:rPr lang="ja-JP" altLang="en-US" sz="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ホワイトペーパー</a:t>
              </a:r>
              <a:endParaRPr kumimoji="1" lang="ja-JP" altLang="en-US" sz="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sp>
          <p:nvSpPr>
            <p:cNvPr id="29" name="角丸四角形 28">
              <a:extLst>
                <a:ext uri="{FF2B5EF4-FFF2-40B4-BE49-F238E27FC236}">
                  <a16:creationId xmlns:a16="http://schemas.microsoft.com/office/drawing/2014/main" id="{547BF915-12F3-E013-EEE1-31243B442A2F}"/>
                </a:ext>
              </a:extLst>
            </p:cNvPr>
            <p:cNvSpPr/>
            <p:nvPr/>
          </p:nvSpPr>
          <p:spPr>
            <a:xfrm>
              <a:off x="4780473" y="2168525"/>
              <a:ext cx="1823667" cy="3199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72000" rtlCol="0" anchor="ctr"/>
            <a:lstStyle/>
            <a:p>
              <a:pPr algn="ctr"/>
              <a:r>
                <a:rPr lang="ja-JP" altLang="en-US" sz="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サービス紹介資料</a:t>
              </a:r>
              <a:endParaRPr kumimoji="1" lang="ja-JP" altLang="en-US" sz="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</p:grpSp>
      <p:sp>
        <p:nvSpPr>
          <p:cNvPr id="30" name="角丸四角形 29">
            <a:extLst>
              <a:ext uri="{FF2B5EF4-FFF2-40B4-BE49-F238E27FC236}">
                <a16:creationId xmlns:a16="http://schemas.microsoft.com/office/drawing/2014/main" id="{5FC4649E-ED94-F2E2-0EEF-DD328958178A}"/>
              </a:ext>
            </a:extLst>
          </p:cNvPr>
          <p:cNvSpPr/>
          <p:nvPr/>
        </p:nvSpPr>
        <p:spPr>
          <a:xfrm>
            <a:off x="442912" y="2837797"/>
            <a:ext cx="5653087" cy="2234291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44000" bIns="36000" rtlCol="0" anchor="t"/>
          <a:lstStyle/>
          <a:p>
            <a:r>
              <a:rPr lang="ja-JP" altLang="en-US" sz="1200" b="1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依頼背景・課題感</a:t>
            </a:r>
            <a:endParaRPr lang="en-US" altLang="ja-JP" sz="1200" b="1" dirty="0">
              <a:solidFill>
                <a:schemeClr val="tx1">
                  <a:lumMod val="50000"/>
                  <a:lumOff val="50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18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会社統合による組織拡大のため、属人的になっている</a:t>
            </a: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営業のノウハウを資料を通して体系化する必要がありました。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それに伴い、アウトバウンドの新規営業主体のチームから、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600"/>
              </a:spcBef>
            </a:pPr>
            <a:r>
              <a:rPr lang="en-US" altLang="ja-JP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WEB</a:t>
            </a: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マーケティング中心のインバウンドを主軸に置くことが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決まっていましたが、コンテンツを作成するリソースが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ありませんでした。</a:t>
            </a:r>
          </a:p>
        </p:txBody>
      </p:sp>
      <p:sp>
        <p:nvSpPr>
          <p:cNvPr id="31" name="角丸四角形 30">
            <a:extLst>
              <a:ext uri="{FF2B5EF4-FFF2-40B4-BE49-F238E27FC236}">
                <a16:creationId xmlns:a16="http://schemas.microsoft.com/office/drawing/2014/main" id="{ED4AF2E5-F02C-DE31-6F1F-B2EE0F03ADCA}"/>
              </a:ext>
            </a:extLst>
          </p:cNvPr>
          <p:cNvSpPr/>
          <p:nvPr/>
        </p:nvSpPr>
        <p:spPr>
          <a:xfrm>
            <a:off x="6096000" y="2837797"/>
            <a:ext cx="5653087" cy="2234291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44000" bIns="36000" rtlCol="0" anchor="t"/>
          <a:lstStyle/>
          <a:p>
            <a:r>
              <a:rPr lang="ja-JP" altLang="en-US" sz="1200" b="1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資料の満足度・評価</a:t>
            </a:r>
            <a:endParaRPr lang="en-US" altLang="ja-JP" sz="1200" b="1" dirty="0">
              <a:solidFill>
                <a:schemeClr val="tx1">
                  <a:lumMod val="50000"/>
                  <a:lumOff val="50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18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まずは汎用性の高いサービス紹介資料を作成いただき、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営業資料・提案資料にカスタマイズしていただきました。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次に、ホワイトペーパーを作成しサイトに設置していきましたが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セキュア</a:t>
            </a:r>
            <a:r>
              <a:rPr lang="en-US" altLang="ja-JP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SAMBA</a:t>
            </a: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というサービスを知った上で潜在層向けの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コンテンツを作成してもらえるので、リードからの商談化率の高い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ホワイトペーパーになっているのが非常にありがたいです。</a:t>
            </a:r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A1A984E8-418A-9F61-A744-9C33AAD36C43}"/>
              </a:ext>
            </a:extLst>
          </p:cNvPr>
          <p:cNvGrpSpPr/>
          <p:nvPr/>
        </p:nvGrpSpPr>
        <p:grpSpPr>
          <a:xfrm>
            <a:off x="442911" y="5244411"/>
            <a:ext cx="11306176" cy="1172264"/>
            <a:chOff x="442913" y="5261402"/>
            <a:chExt cx="11157075" cy="1156805"/>
          </a:xfrm>
          <a:effectLst>
            <a:glow rad="63500">
              <a:schemeClr val="bg1">
                <a:lumMod val="75000"/>
                <a:alpha val="20000"/>
              </a:schemeClr>
            </a:glow>
          </a:effectLst>
        </p:grpSpPr>
        <p:pic>
          <p:nvPicPr>
            <p:cNvPr id="33" name="図 32" descr="テキスト&#10;&#10;自動的に生成された説明">
              <a:extLst>
                <a:ext uri="{FF2B5EF4-FFF2-40B4-BE49-F238E27FC236}">
                  <a16:creationId xmlns:a16="http://schemas.microsoft.com/office/drawing/2014/main" id="{8559D1BB-8665-3DF6-5BC9-9127D16EE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913" y="5261402"/>
              <a:ext cx="2056541" cy="1156804"/>
            </a:xfrm>
            <a:prstGeom prst="rect">
              <a:avLst/>
            </a:prstGeom>
          </p:spPr>
        </p:pic>
        <p:pic>
          <p:nvPicPr>
            <p:cNvPr id="34" name="図 33" descr="グラフィカル ユーザー インターフェイス, Web サイト&#10;&#10;自動的に生成された説明">
              <a:extLst>
                <a:ext uri="{FF2B5EF4-FFF2-40B4-BE49-F238E27FC236}">
                  <a16:creationId xmlns:a16="http://schemas.microsoft.com/office/drawing/2014/main" id="{B8C9796D-76D4-1811-8D96-59313EF2D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18727" y="5261402"/>
              <a:ext cx="2056541" cy="1156805"/>
            </a:xfrm>
            <a:prstGeom prst="rect">
              <a:avLst/>
            </a:prstGeom>
          </p:spPr>
        </p:pic>
        <p:pic>
          <p:nvPicPr>
            <p:cNvPr id="35" name="図 34" descr="グラフィカル ユーザー インターフェイス, テキスト, アプリケーション&#10;&#10;自動的に生成された説明">
              <a:extLst>
                <a:ext uri="{FF2B5EF4-FFF2-40B4-BE49-F238E27FC236}">
                  <a16:creationId xmlns:a16="http://schemas.microsoft.com/office/drawing/2014/main" id="{8F554815-DD30-B795-9F01-1BBF5B9DF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94541" y="5261402"/>
              <a:ext cx="2056541" cy="1156805"/>
            </a:xfrm>
            <a:prstGeom prst="rect">
              <a:avLst/>
            </a:prstGeom>
          </p:spPr>
        </p:pic>
        <p:pic>
          <p:nvPicPr>
            <p:cNvPr id="36" name="図 35" descr="グラフィカル ユーザー インターフェイス, アプリケーション&#10;&#10;自動的に生成された説明">
              <a:extLst>
                <a:ext uri="{FF2B5EF4-FFF2-40B4-BE49-F238E27FC236}">
                  <a16:creationId xmlns:a16="http://schemas.microsoft.com/office/drawing/2014/main" id="{A1A7BE90-E869-2BE4-55A6-7C8550144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46170" y="5261402"/>
              <a:ext cx="2053818" cy="1155273"/>
            </a:xfrm>
            <a:prstGeom prst="rect">
              <a:avLst/>
            </a:prstGeom>
          </p:spPr>
        </p:pic>
        <p:pic>
          <p:nvPicPr>
            <p:cNvPr id="37" name="図 36" descr="テーブル&#10;&#10;自動的に生成された説明">
              <a:extLst>
                <a:ext uri="{FF2B5EF4-FFF2-40B4-BE49-F238E27FC236}">
                  <a16:creationId xmlns:a16="http://schemas.microsoft.com/office/drawing/2014/main" id="{587EE40F-D769-13F1-ED86-EBFBE2677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70356" y="5261402"/>
              <a:ext cx="2056540" cy="11568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65283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C877F2-18C0-8589-1A20-547C4B16B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料金プラン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2CA3A78-118F-0CF2-18AF-1DAD0C990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業界最安水準のページ単価</a:t>
            </a:r>
            <a:r>
              <a:rPr kumimoji="1" lang="en-US" altLang="ja-JP" dirty="0"/>
              <a:t>¥3,000</a:t>
            </a:r>
            <a:r>
              <a:rPr kumimoji="1" lang="ja-JP" altLang="en-US"/>
              <a:t>からお受けすることが可能です。</a:t>
            </a:r>
            <a:endParaRPr kumimoji="1" lang="en-US" altLang="ja-JP" dirty="0"/>
          </a:p>
          <a:p>
            <a:r>
              <a:rPr kumimoji="1" lang="ja-JP" altLang="en-US"/>
              <a:t>オプション料金は一切かからず、グラフ作成や特急での制作も料金に含まれています。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D28AE58-02D0-A99F-DC4F-D00C12CCE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83D205A-54DA-FBEB-D011-A9A9A3E04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23</a:t>
            </a:fld>
            <a:endParaRPr lang="ja-JP" altLang="en-US"/>
          </a:p>
        </p:txBody>
      </p:sp>
      <p:graphicFrame>
        <p:nvGraphicFramePr>
          <p:cNvPr id="6" name="表 6">
            <a:extLst>
              <a:ext uri="{FF2B5EF4-FFF2-40B4-BE49-F238E27FC236}">
                <a16:creationId xmlns:a16="http://schemas.microsoft.com/office/drawing/2014/main" id="{D11B1E9D-4788-3F95-ACA1-CADDCFD799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047010"/>
              </p:ext>
            </p:extLst>
          </p:nvPr>
        </p:nvGraphicFramePr>
        <p:xfrm>
          <a:off x="442912" y="2527823"/>
          <a:ext cx="11306175" cy="34551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5320">
                  <a:extLst>
                    <a:ext uri="{9D8B030D-6E8A-4147-A177-3AD203B41FA5}">
                      <a16:colId xmlns:a16="http://schemas.microsoft.com/office/drawing/2014/main" val="1626553921"/>
                    </a:ext>
                  </a:extLst>
                </a:gridCol>
                <a:gridCol w="2123768">
                  <a:extLst>
                    <a:ext uri="{9D8B030D-6E8A-4147-A177-3AD203B41FA5}">
                      <a16:colId xmlns:a16="http://schemas.microsoft.com/office/drawing/2014/main" val="575610589"/>
                    </a:ext>
                  </a:extLst>
                </a:gridCol>
                <a:gridCol w="2045110">
                  <a:extLst>
                    <a:ext uri="{9D8B030D-6E8A-4147-A177-3AD203B41FA5}">
                      <a16:colId xmlns:a16="http://schemas.microsoft.com/office/drawing/2014/main" val="508045020"/>
                    </a:ext>
                  </a:extLst>
                </a:gridCol>
                <a:gridCol w="2054942">
                  <a:extLst>
                    <a:ext uri="{9D8B030D-6E8A-4147-A177-3AD203B41FA5}">
                      <a16:colId xmlns:a16="http://schemas.microsoft.com/office/drawing/2014/main" val="1767133630"/>
                    </a:ext>
                  </a:extLst>
                </a:gridCol>
                <a:gridCol w="3077035">
                  <a:extLst>
                    <a:ext uri="{9D8B030D-6E8A-4147-A177-3AD203B41FA5}">
                      <a16:colId xmlns:a16="http://schemas.microsoft.com/office/drawing/2014/main" val="927325803"/>
                    </a:ext>
                  </a:extLst>
                </a:gridCol>
              </a:tblGrid>
              <a:tr h="38528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i="0"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プラン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9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i="0"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ページ単価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9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i="0"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対応領域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9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i="0"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制作期間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9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i="0"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こんな方におすすめ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96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302612"/>
                  </a:ext>
                </a:extLst>
              </a:tr>
              <a:tr h="102328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ライトプラン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b="1" i="0" dirty="0">
                          <a:solidFill>
                            <a:srgbClr val="1A96F0"/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3,000</a:t>
                      </a:r>
                      <a:r>
                        <a:rPr kumimoji="1" lang="ja-JP" altLang="en-US" sz="1600" b="1" i="0">
                          <a:solidFill>
                            <a:srgbClr val="1A96F0"/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円</a:t>
                      </a:r>
                      <a:endParaRPr kumimoji="1" lang="ja-JP" altLang="en-US" sz="1100" b="1" i="0">
                        <a:solidFill>
                          <a:srgbClr val="1A96F0"/>
                        </a:solidFill>
                        <a:latin typeface="FUTURA MEDIUM" panose="020B0602020204020303" pitchFamily="34" charset="-79"/>
                        <a:ea typeface="Yu Gothic" panose="020B0400000000000000" pitchFamily="34" charset="-128"/>
                        <a:cs typeface="FUTURA MEDIUM" panose="020B0602020204020303" pitchFamily="34" charset="-79"/>
                      </a:endParaRPr>
                    </a:p>
                  </a:txBody>
                  <a:tcPr marR="251999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リザインのみ</a:t>
                      </a:r>
                      <a:endParaRPr kumimoji="1" lang="en-US" altLang="ja-JP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UTURA MEDIUM" panose="020B0602020204020303" pitchFamily="34" charset="-79"/>
                        <a:ea typeface="Yu Gothic" panose="020B0400000000000000" pitchFamily="34" charset="-128"/>
                        <a:cs typeface="FUTURA MEDIUM" panose="020B0602020204020303" pitchFamily="34" charset="-79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2〜5</a:t>
                      </a:r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日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既存の資料があり、</a:t>
                      </a:r>
                      <a:endParaRPr kumimoji="1" lang="en-US" altLang="ja-JP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UTURA MEDIUM" panose="020B0602020204020303" pitchFamily="34" charset="-79"/>
                        <a:ea typeface="Yu Gothic" panose="020B0400000000000000" pitchFamily="34" charset="-128"/>
                        <a:cs typeface="FUTURA MEDIUM" panose="020B0602020204020303" pitchFamily="34" charset="-79"/>
                      </a:endParaRPr>
                    </a:p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デザインだけを変えてほしい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15599"/>
                  </a:ext>
                </a:extLst>
              </a:tr>
              <a:tr h="102328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スタンダードプラン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b="1" i="0" dirty="0">
                          <a:solidFill>
                            <a:srgbClr val="1A96F0"/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5,000</a:t>
                      </a:r>
                      <a:r>
                        <a:rPr kumimoji="1" lang="ja-JP" altLang="en-US" sz="1600" b="1" i="0">
                          <a:solidFill>
                            <a:srgbClr val="1A96F0"/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円</a:t>
                      </a:r>
                    </a:p>
                  </a:txBody>
                  <a:tcPr marR="251999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ページ調整</a:t>
                      </a:r>
                      <a:endParaRPr kumimoji="1" lang="en-US" altLang="ja-JP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UTURA MEDIUM" panose="020B0602020204020303" pitchFamily="34" charset="-79"/>
                        <a:ea typeface="Yu Gothic" panose="020B0400000000000000" pitchFamily="34" charset="-128"/>
                        <a:cs typeface="FUTURA MEDIUM" panose="020B0602020204020303" pitchFamily="34" charset="-79"/>
                      </a:endParaRPr>
                    </a:p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リデザイン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3〜7</a:t>
                      </a:r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日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既存の資料があるが、</a:t>
                      </a:r>
                      <a:endParaRPr kumimoji="1" lang="en-US" altLang="ja-JP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UTURA MEDIUM" panose="020B0602020204020303" pitchFamily="34" charset="-79"/>
                        <a:ea typeface="Yu Gothic" panose="020B0400000000000000" pitchFamily="34" charset="-128"/>
                        <a:cs typeface="FUTURA MEDIUM" panose="020B0602020204020303" pitchFamily="34" charset="-79"/>
                      </a:endParaRPr>
                    </a:p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構成から変えてほしい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0756345"/>
                  </a:ext>
                </a:extLst>
              </a:tr>
              <a:tr h="102328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ハイエンドプラン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b="1" i="0" dirty="0">
                          <a:solidFill>
                            <a:srgbClr val="1A96F0"/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8,000</a:t>
                      </a:r>
                      <a:r>
                        <a:rPr kumimoji="1" lang="ja-JP" altLang="en-US" sz="1600" b="1" i="0">
                          <a:solidFill>
                            <a:srgbClr val="1A96F0"/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円</a:t>
                      </a:r>
                      <a:r>
                        <a:rPr kumimoji="1" lang="en-US" altLang="ja-JP" sz="1600" b="1" i="0" dirty="0">
                          <a:solidFill>
                            <a:srgbClr val="1A96F0"/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〜</a:t>
                      </a:r>
                      <a:endParaRPr kumimoji="1" lang="ja-JP" altLang="en-US" sz="1400" b="1" i="0">
                        <a:solidFill>
                          <a:srgbClr val="1A96F0"/>
                        </a:solidFill>
                        <a:latin typeface="FUTURA MEDIUM" panose="020B0602020204020303" pitchFamily="34" charset="-79"/>
                        <a:ea typeface="Yu Gothic" panose="020B0400000000000000" pitchFamily="34" charset="-128"/>
                        <a:cs typeface="FUTURA MEDIUM" panose="020B0602020204020303" pitchFamily="34" charset="-79"/>
                      </a:endParaRPr>
                    </a:p>
                  </a:txBody>
                  <a:tcPr marR="251999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ヒアリング</a:t>
                      </a:r>
                      <a:endParaRPr kumimoji="1" lang="en-US" altLang="ja-JP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UTURA MEDIUM" panose="020B0602020204020303" pitchFamily="34" charset="-79"/>
                        <a:ea typeface="Yu Gothic" panose="020B0400000000000000" pitchFamily="34" charset="-128"/>
                        <a:cs typeface="FUTURA MEDIUM" panose="020B0602020204020303" pitchFamily="34" charset="-79"/>
                      </a:endParaRPr>
                    </a:p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ストーリー設計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5〜10</a:t>
                      </a:r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日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既存の資料の有無に関わらず</a:t>
                      </a:r>
                      <a:endParaRPr kumimoji="1" lang="en-US" altLang="ja-JP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UTURA MEDIUM" panose="020B0602020204020303" pitchFamily="34" charset="-79"/>
                        <a:ea typeface="Yu Gothic" panose="020B0400000000000000" pitchFamily="34" charset="-128"/>
                        <a:cs typeface="FUTURA MEDIUM" panose="020B0602020204020303" pitchFamily="34" charset="-79"/>
                      </a:endParaRPr>
                    </a:p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構成から提案が欲しい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4721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8758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05F197D-FF28-109A-BCE8-E9277D219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71B7E17-6FB7-60F8-7ACB-A458902FC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24</a:t>
            </a:fld>
            <a:endParaRPr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F3E30A63-CAC6-4064-0794-E98AA0E1DBB2}"/>
              </a:ext>
            </a:extLst>
          </p:cNvPr>
          <p:cNvGrpSpPr/>
          <p:nvPr/>
        </p:nvGrpSpPr>
        <p:grpSpPr>
          <a:xfrm>
            <a:off x="587373" y="2850018"/>
            <a:ext cx="11017251" cy="2017135"/>
            <a:chOff x="587373" y="3019475"/>
            <a:chExt cx="11017251" cy="2017135"/>
          </a:xfrm>
        </p:grpSpPr>
        <p:sp>
          <p:nvSpPr>
            <p:cNvPr id="5" name="角丸四角形 4">
              <a:extLst>
                <a:ext uri="{FF2B5EF4-FFF2-40B4-BE49-F238E27FC236}">
                  <a16:creationId xmlns:a16="http://schemas.microsoft.com/office/drawing/2014/main" id="{4C98A171-3C34-3C5E-5234-9439BAA13976}"/>
                </a:ext>
              </a:extLst>
            </p:cNvPr>
            <p:cNvSpPr/>
            <p:nvPr/>
          </p:nvSpPr>
          <p:spPr>
            <a:xfrm>
              <a:off x="587373" y="3019475"/>
              <a:ext cx="11017251" cy="927582"/>
            </a:xfrm>
            <a:prstGeom prst="roundRect">
              <a:avLst>
                <a:gd name="adj" fmla="val 0"/>
              </a:avLst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>
                <a:spcBef>
                  <a:spcPts val="600"/>
                </a:spcBef>
              </a:pPr>
              <a:r>
                <a:rPr lang="ja-JP" altLang="en-US" sz="2000" b="1" spc="300">
                  <a:solidFill>
                    <a:schemeClr val="bg1"/>
                  </a:solidFill>
                  <a:latin typeface="Futura" panose="020B0602020204020303" pitchFamily="34" charset="-79"/>
                  <a:ea typeface="Yu Gothic" panose="020B0400000000000000" pitchFamily="34" charset="-128"/>
                  <a:cs typeface="Futura" panose="020B0602020204020303" pitchFamily="34" charset="-79"/>
                </a:rPr>
                <a:t>ご不明点はお気軽にご相談くださいませ。</a:t>
              </a:r>
              <a:endParaRPr lang="en-US" altLang="ja-JP" sz="2000" b="1" spc="300" dirty="0">
                <a:solidFill>
                  <a:schemeClr val="bg1"/>
                </a:solidFill>
                <a:latin typeface="Futura" panose="020B0602020204020303" pitchFamily="34" charset="-79"/>
                <a:ea typeface="Yu Gothic" panose="020B0400000000000000" pitchFamily="34" charset="-128"/>
                <a:cs typeface="Futura" panose="020B0602020204020303" pitchFamily="34" charset="-79"/>
              </a:endParaRPr>
            </a:p>
            <a:p>
              <a:pPr algn="ctr">
                <a:spcBef>
                  <a:spcPts val="600"/>
                </a:spcBef>
              </a:pPr>
              <a:r>
                <a:rPr lang="ja-JP" altLang="en-US" sz="2000" b="1" spc="300">
                  <a:solidFill>
                    <a:schemeClr val="bg1"/>
                  </a:solidFill>
                  <a:latin typeface="Futura" panose="020B0602020204020303" pitchFamily="34" charset="-79"/>
                  <a:ea typeface="Yu Gothic" panose="020B0400000000000000" pitchFamily="34" charset="-128"/>
                  <a:cs typeface="Futura" panose="020B0602020204020303" pitchFamily="34" charset="-79"/>
                </a:rPr>
                <a:t>打ち合わせのご予約も可能です。</a:t>
              </a:r>
              <a:endParaRPr lang="en-US" altLang="ja-JP" sz="2000" b="1" spc="300" dirty="0">
                <a:solidFill>
                  <a:schemeClr val="bg1"/>
                </a:solidFill>
                <a:latin typeface="Futura" panose="020B0602020204020303" pitchFamily="34" charset="-79"/>
                <a:ea typeface="Yu Gothic" panose="020B0400000000000000" pitchFamily="34" charset="-128"/>
                <a:cs typeface="Futura" panose="020B0602020204020303" pitchFamily="34" charset="-79"/>
              </a:endParaRPr>
            </a:p>
          </p:txBody>
        </p:sp>
        <p:sp>
          <p:nvSpPr>
            <p:cNvPr id="7" name="角丸四角形 6">
              <a:extLst>
                <a:ext uri="{FF2B5EF4-FFF2-40B4-BE49-F238E27FC236}">
                  <a16:creationId xmlns:a16="http://schemas.microsoft.com/office/drawing/2014/main" id="{9B36C382-D82D-49DF-05BC-1BFC6AB2DEA4}"/>
                </a:ext>
              </a:extLst>
            </p:cNvPr>
            <p:cNvSpPr/>
            <p:nvPr/>
          </p:nvSpPr>
          <p:spPr>
            <a:xfrm>
              <a:off x="3080527" y="4491541"/>
              <a:ext cx="6063473" cy="545069"/>
            </a:xfrm>
            <a:prstGeom prst="roundRect">
              <a:avLst>
                <a:gd name="adj" fmla="val 11873"/>
              </a:avLst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72000" rtlCol="0" anchor="ctr"/>
            <a:lstStyle/>
            <a:p>
              <a:pPr algn="ctr">
                <a:spcBef>
                  <a:spcPts val="300"/>
                </a:spcBef>
              </a:pPr>
              <a:r>
                <a:rPr lang="ja-JP" altLang="en-US" sz="1600" b="1">
                  <a:solidFill>
                    <a:schemeClr val="bg1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　「</a:t>
              </a:r>
              <a:r>
                <a:rPr lang="en-US" altLang="ja-JP" sz="1600" b="1" dirty="0">
                  <a:solidFill>
                    <a:schemeClr val="bg1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c-slide</a:t>
              </a:r>
              <a:r>
                <a:rPr lang="ja-JP" altLang="en-US" sz="1600" b="1">
                  <a:solidFill>
                    <a:schemeClr val="bg1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」もしくは「シースライド」で検索！</a:t>
              </a:r>
            </a:p>
          </p:txBody>
        </p:sp>
      </p:grpSp>
      <p:pic>
        <p:nvPicPr>
          <p:cNvPr id="9" name="グラフィックス 8">
            <a:extLst>
              <a:ext uri="{FF2B5EF4-FFF2-40B4-BE49-F238E27FC236}">
                <a16:creationId xmlns:a16="http://schemas.microsoft.com/office/drawing/2014/main" id="{24D07B9D-01C4-1432-0F10-EBFF3D7943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3537" b="-36758"/>
          <a:stretch/>
        </p:blipFill>
        <p:spPr>
          <a:xfrm>
            <a:off x="5491652" y="1904700"/>
            <a:ext cx="1237268" cy="544484"/>
          </a:xfrm>
          <a:prstGeom prst="rect">
            <a:avLst/>
          </a:prstGeom>
        </p:spPr>
      </p:pic>
      <p:pic>
        <p:nvPicPr>
          <p:cNvPr id="11" name="グラフィックス 10" descr="拡大鏡 単色塗りつぶし">
            <a:extLst>
              <a:ext uri="{FF2B5EF4-FFF2-40B4-BE49-F238E27FC236}">
                <a16:creationId xmlns:a16="http://schemas.microsoft.com/office/drawing/2014/main" id="{DFFCA9FE-79F0-3F30-0D68-A9FDB15E3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09925" y="4423170"/>
            <a:ext cx="348857" cy="34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70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B65983-DABE-BD4A-C2FE-EAC5F8EDA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目次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34857B1-1AFD-95A9-1FEF-BD1768D0E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51B967D-48F7-9583-9FD5-C2AF6BEFC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3</a:t>
            </a:fld>
            <a:endParaRPr lang="ja-JP" altLang="en-US"/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40DE6261-B49E-73FD-805B-0A41C45C32FA}"/>
              </a:ext>
            </a:extLst>
          </p:cNvPr>
          <p:cNvSpPr/>
          <p:nvPr/>
        </p:nvSpPr>
        <p:spPr>
          <a:xfrm>
            <a:off x="4045563" y="1160464"/>
            <a:ext cx="6088219" cy="56719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kumimoji="1" lang="ja-JP" altLang="en-US" b="1" spc="30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〇〇が注目される背景</a:t>
            </a: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9507E109-96E6-55A6-8F34-0864B0CDC455}"/>
              </a:ext>
            </a:extLst>
          </p:cNvPr>
          <p:cNvSpPr/>
          <p:nvPr/>
        </p:nvSpPr>
        <p:spPr>
          <a:xfrm>
            <a:off x="4045563" y="1831111"/>
            <a:ext cx="6088219" cy="56719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kumimoji="1" lang="ja-JP" altLang="en-US" b="1" spc="30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〇〇とは？</a:t>
            </a:r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46B4D6E5-38A2-474B-F833-D35C019ADC87}"/>
              </a:ext>
            </a:extLst>
          </p:cNvPr>
          <p:cNvSpPr/>
          <p:nvPr/>
        </p:nvSpPr>
        <p:spPr>
          <a:xfrm>
            <a:off x="4045563" y="2501759"/>
            <a:ext cx="6088219" cy="56719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kumimoji="1" lang="ja-JP" altLang="en-US" b="1" spc="30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〇〇によって期待できる効果</a:t>
            </a:r>
          </a:p>
        </p:txBody>
      </p:sp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69401C6B-B0D9-0FBF-9D25-B1E02DA3F019}"/>
              </a:ext>
            </a:extLst>
          </p:cNvPr>
          <p:cNvSpPr/>
          <p:nvPr/>
        </p:nvSpPr>
        <p:spPr>
          <a:xfrm>
            <a:off x="4045563" y="3172407"/>
            <a:ext cx="6088219" cy="56719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ja-JP" altLang="en-US" b="1" spc="30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〇〇を実施する際のポイント</a:t>
            </a:r>
            <a:endParaRPr kumimoji="1" lang="ja-JP" altLang="en-US" b="1" spc="30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1" name="角丸四角形 10">
            <a:extLst>
              <a:ext uri="{FF2B5EF4-FFF2-40B4-BE49-F238E27FC236}">
                <a16:creationId xmlns:a16="http://schemas.microsoft.com/office/drawing/2014/main" id="{93A1CAA9-35B7-13E5-65D8-13B906315465}"/>
              </a:ext>
            </a:extLst>
          </p:cNvPr>
          <p:cNvSpPr/>
          <p:nvPr/>
        </p:nvSpPr>
        <p:spPr>
          <a:xfrm>
            <a:off x="4045563" y="3843052"/>
            <a:ext cx="6088219" cy="56719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ja-JP" altLang="en-US" b="1" spc="30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〇〇を実施する流れ</a:t>
            </a:r>
            <a:endParaRPr kumimoji="1" lang="ja-JP" altLang="en-US" b="1" spc="30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0D10329A-C4BE-E21A-F264-628DFC0E9628}"/>
              </a:ext>
            </a:extLst>
          </p:cNvPr>
          <p:cNvSpPr/>
          <p:nvPr/>
        </p:nvSpPr>
        <p:spPr>
          <a:xfrm>
            <a:off x="4045563" y="4508189"/>
            <a:ext cx="6088219" cy="56719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kumimoji="1" lang="ja-JP" altLang="en-US" b="1" spc="30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〇〇実施後の効果と具体的な〇〇の変化</a:t>
            </a:r>
          </a:p>
        </p:txBody>
      </p:sp>
      <p:sp>
        <p:nvSpPr>
          <p:cNvPr id="13" name="角丸四角形 12">
            <a:extLst>
              <a:ext uri="{FF2B5EF4-FFF2-40B4-BE49-F238E27FC236}">
                <a16:creationId xmlns:a16="http://schemas.microsoft.com/office/drawing/2014/main" id="{CEC3123F-8A13-AB5F-8C9E-A5BEC7BB7C0A}"/>
              </a:ext>
            </a:extLst>
          </p:cNvPr>
          <p:cNvSpPr/>
          <p:nvPr/>
        </p:nvSpPr>
        <p:spPr>
          <a:xfrm>
            <a:off x="4045563" y="5178836"/>
            <a:ext cx="6088219" cy="56719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kumimoji="1" lang="ja-JP" altLang="en-US" b="1" spc="30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サービス紹介</a:t>
            </a:r>
          </a:p>
        </p:txBody>
      </p:sp>
      <p:sp>
        <p:nvSpPr>
          <p:cNvPr id="14" name="角丸四角形 13">
            <a:extLst>
              <a:ext uri="{FF2B5EF4-FFF2-40B4-BE49-F238E27FC236}">
                <a16:creationId xmlns:a16="http://schemas.microsoft.com/office/drawing/2014/main" id="{74967155-043D-E375-A28D-3F1AFFFFAF3E}"/>
              </a:ext>
            </a:extLst>
          </p:cNvPr>
          <p:cNvSpPr/>
          <p:nvPr/>
        </p:nvSpPr>
        <p:spPr>
          <a:xfrm>
            <a:off x="4045563" y="5849483"/>
            <a:ext cx="6088219" cy="56719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kumimoji="1" lang="ja-JP" altLang="en-US" b="1" spc="30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事例紹介</a:t>
            </a:r>
          </a:p>
        </p:txBody>
      </p:sp>
      <p:sp>
        <p:nvSpPr>
          <p:cNvPr id="15" name="角丸四角形 14">
            <a:extLst>
              <a:ext uri="{FF2B5EF4-FFF2-40B4-BE49-F238E27FC236}">
                <a16:creationId xmlns:a16="http://schemas.microsoft.com/office/drawing/2014/main" id="{004456A4-A64D-7A0C-8B00-B1FB668A920D}"/>
              </a:ext>
            </a:extLst>
          </p:cNvPr>
          <p:cNvSpPr/>
          <p:nvPr/>
        </p:nvSpPr>
        <p:spPr>
          <a:xfrm>
            <a:off x="2058218" y="1169898"/>
            <a:ext cx="1847628" cy="1899054"/>
          </a:xfrm>
          <a:prstGeom prst="roundRect">
            <a:avLst>
              <a:gd name="adj" fmla="val 0"/>
            </a:avLst>
          </a:prstGeom>
          <a:solidFill>
            <a:srgbClr val="1A96F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36000" rtlCol="0" anchor="ctr"/>
          <a:lstStyle/>
          <a:p>
            <a:pPr algn="ctr"/>
            <a:r>
              <a:rPr lang="ja-JP" altLang="en-US" b="1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〇〇の</a:t>
            </a:r>
            <a:endParaRPr lang="en-US" altLang="ja-JP" b="1" dirty="0">
              <a:solidFill>
                <a:schemeClr val="bg1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/>
            <a:r>
              <a:rPr lang="ja-JP" altLang="en-US" b="1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基礎知識</a:t>
            </a:r>
            <a:endParaRPr lang="ja-JP" altLang="en-US" sz="1100" b="1">
              <a:solidFill>
                <a:schemeClr val="bg1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16" name="角丸四角形 15">
            <a:extLst>
              <a:ext uri="{FF2B5EF4-FFF2-40B4-BE49-F238E27FC236}">
                <a16:creationId xmlns:a16="http://schemas.microsoft.com/office/drawing/2014/main" id="{C307176E-4230-5108-7469-4DBCF9ED9A78}"/>
              </a:ext>
            </a:extLst>
          </p:cNvPr>
          <p:cNvSpPr/>
          <p:nvPr/>
        </p:nvSpPr>
        <p:spPr>
          <a:xfrm>
            <a:off x="2058218" y="5178836"/>
            <a:ext cx="1847628" cy="1237839"/>
          </a:xfrm>
          <a:prstGeom prst="roundRect">
            <a:avLst>
              <a:gd name="adj" fmla="val 0"/>
            </a:avLst>
          </a:prstGeom>
          <a:solidFill>
            <a:srgbClr val="1A96F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36000" rtlCol="0" anchor="ctr"/>
          <a:lstStyle/>
          <a:p>
            <a:pPr algn="ctr"/>
            <a:r>
              <a:rPr lang="ja-JP" altLang="en-US" b="1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サービス紹介</a:t>
            </a:r>
            <a:endParaRPr kumimoji="1" lang="ja-JP" altLang="en-US" sz="1100" b="1">
              <a:solidFill>
                <a:schemeClr val="bg1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17" name="角丸四角形 16">
            <a:extLst>
              <a:ext uri="{FF2B5EF4-FFF2-40B4-BE49-F238E27FC236}">
                <a16:creationId xmlns:a16="http://schemas.microsoft.com/office/drawing/2014/main" id="{2294D483-D0ED-E526-69B5-B6E737B38DB8}"/>
              </a:ext>
            </a:extLst>
          </p:cNvPr>
          <p:cNvSpPr/>
          <p:nvPr/>
        </p:nvSpPr>
        <p:spPr>
          <a:xfrm>
            <a:off x="2058218" y="3172407"/>
            <a:ext cx="1847628" cy="1902974"/>
          </a:xfrm>
          <a:prstGeom prst="roundRect">
            <a:avLst>
              <a:gd name="adj" fmla="val 0"/>
            </a:avLst>
          </a:prstGeom>
          <a:solidFill>
            <a:srgbClr val="1A96F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36000" rtlCol="0" anchor="ctr"/>
          <a:lstStyle/>
          <a:p>
            <a:pPr algn="ctr"/>
            <a:r>
              <a:rPr lang="ja-JP" altLang="en-US" b="1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〇〇を</a:t>
            </a:r>
            <a:endParaRPr lang="en-US" altLang="ja-JP" b="1" dirty="0">
              <a:solidFill>
                <a:schemeClr val="bg1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/>
            <a:r>
              <a:rPr lang="ja-JP" altLang="en-US" b="1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実行する方法</a:t>
            </a:r>
            <a:endParaRPr lang="en-US" altLang="ja-JP" b="1" dirty="0">
              <a:solidFill>
                <a:schemeClr val="bg1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16701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C934C3AB-DB53-4EC3-1461-E8C2DA8FE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F802C7A-3264-6E10-B90F-EADED784E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4</a:t>
            </a:fld>
            <a:endParaRPr lang="ja-JP" altLang="en-US"/>
          </a:p>
        </p:txBody>
      </p:sp>
      <p:sp>
        <p:nvSpPr>
          <p:cNvPr id="4" name="角丸四角形 3">
            <a:extLst>
              <a:ext uri="{FF2B5EF4-FFF2-40B4-BE49-F238E27FC236}">
                <a16:creationId xmlns:a16="http://schemas.microsoft.com/office/drawing/2014/main" id="{7DB18E7D-E9C6-AFEA-2491-CBA26074A66E}"/>
              </a:ext>
            </a:extLst>
          </p:cNvPr>
          <p:cNvSpPr/>
          <p:nvPr/>
        </p:nvSpPr>
        <p:spPr>
          <a:xfrm>
            <a:off x="725714" y="2173061"/>
            <a:ext cx="10705625" cy="251187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</a:pPr>
            <a:r>
              <a:rPr lang="ja-JP" altLang="en-US" sz="3200" b="1" spc="300">
                <a:effectLst/>
              </a:rPr>
              <a:t>ここからコンテンツ（中身）</a:t>
            </a:r>
            <a:endParaRPr lang="en-US" altLang="ja-JP" sz="3200" b="1" spc="300" dirty="0">
              <a:effectLst/>
            </a:endParaRPr>
          </a:p>
          <a:p>
            <a:pPr>
              <a:spcBef>
                <a:spcPts val="1200"/>
              </a:spcBef>
            </a:pPr>
            <a:r>
              <a:rPr lang="ja-JP" altLang="en-US" b="1" spc="300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見込み顧客が知りたいことに回答するように</a:t>
            </a:r>
            <a:r>
              <a:rPr lang="en-US" altLang="ja-JP" b="1" spc="300" dirty="0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10〜20</a:t>
            </a:r>
            <a:r>
              <a:rPr lang="ja-JP" altLang="en-US" b="1" spc="300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ページほどで説明します</a:t>
            </a:r>
            <a:endParaRPr lang="en-US" altLang="ja-JP" b="1" spc="300" dirty="0">
              <a:solidFill>
                <a:schemeClr val="bg1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94896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0FFBD9-081F-8D4B-B0C1-C2F326408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〇〇が注目される背景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6F58D8D-7CA6-771A-1E88-6BE0909AB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たとえば、〇〇が注目される背景などを説明し、</a:t>
            </a:r>
            <a:r>
              <a:rPr lang="ja-JP" altLang="en-US"/>
              <a:t>まずは興味を持ってもらう。</a:t>
            </a:r>
            <a:endParaRPr lang="en-US" altLang="ja-JP" dirty="0"/>
          </a:p>
          <a:p>
            <a:r>
              <a:rPr kumimoji="1" lang="ja-JP" altLang="en-US"/>
              <a:t>（テーマやデザインは参考として挿入しています）</a:t>
            </a:r>
            <a:endParaRPr kumimoji="1"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6A85781-C369-1AFE-F6A5-CC2E03402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FB7001C-9EBA-C921-ACF1-2592EC4C3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5</a:t>
            </a:fld>
            <a:endParaRPr lang="ja-JP" altLang="en-US"/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2373244B-4B53-76CA-8FF0-EEFC81479AFA}"/>
              </a:ext>
            </a:extLst>
          </p:cNvPr>
          <p:cNvSpPr/>
          <p:nvPr/>
        </p:nvSpPr>
        <p:spPr>
          <a:xfrm>
            <a:off x="773476" y="2553629"/>
            <a:ext cx="5008807" cy="109127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0" rtlCol="0" anchor="ctr"/>
          <a:lstStyle/>
          <a:p>
            <a:r>
              <a:rPr kumimoji="1" lang="ja-JP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対面商談</a:t>
            </a: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F51C3BCA-64B3-5EF8-EBAF-C155510DCB6C}"/>
              </a:ext>
            </a:extLst>
          </p:cNvPr>
          <p:cNvSpPr/>
          <p:nvPr/>
        </p:nvSpPr>
        <p:spPr>
          <a:xfrm>
            <a:off x="773476" y="3939804"/>
            <a:ext cx="5008807" cy="109127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0" rtlCol="0" anchor="ctr"/>
          <a:lstStyle/>
          <a:p>
            <a:r>
              <a:rPr kumimoji="1" lang="ja-JP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紙媒体</a:t>
            </a: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F01F15D2-1B25-DCB5-B1FB-9D9920B47725}"/>
              </a:ext>
            </a:extLst>
          </p:cNvPr>
          <p:cNvSpPr/>
          <p:nvPr/>
        </p:nvSpPr>
        <p:spPr>
          <a:xfrm>
            <a:off x="773476" y="5325397"/>
            <a:ext cx="5008807" cy="109127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0" rtlCol="0" anchor="ctr"/>
          <a:lstStyle/>
          <a:p>
            <a:r>
              <a:rPr kumimoji="1" lang="ja-JP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アウトバウンドマーケティング</a:t>
            </a:r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CE34BDEB-D710-B657-92C8-09CDC4DB686E}"/>
              </a:ext>
            </a:extLst>
          </p:cNvPr>
          <p:cNvSpPr/>
          <p:nvPr/>
        </p:nvSpPr>
        <p:spPr>
          <a:xfrm>
            <a:off x="6409717" y="2553629"/>
            <a:ext cx="5008807" cy="109127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0" rtlCol="0" anchor="ctr"/>
          <a:lstStyle/>
          <a:p>
            <a:r>
              <a:rPr kumimoji="1" lang="ja-JP" altLang="en-US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オンライン商談</a:t>
            </a:r>
          </a:p>
        </p:txBody>
      </p:sp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8D781F59-1BBE-E82F-3B55-E7150910462F}"/>
              </a:ext>
            </a:extLst>
          </p:cNvPr>
          <p:cNvSpPr/>
          <p:nvPr/>
        </p:nvSpPr>
        <p:spPr>
          <a:xfrm>
            <a:off x="6409717" y="3939804"/>
            <a:ext cx="5008807" cy="109127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0" rtlCol="0" anchor="ctr"/>
          <a:lstStyle/>
          <a:p>
            <a:r>
              <a:rPr kumimoji="1" lang="ja-JP" altLang="en-US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電子媒体</a:t>
            </a:r>
          </a:p>
        </p:txBody>
      </p:sp>
      <p:sp>
        <p:nvSpPr>
          <p:cNvPr id="11" name="角丸四角形 10">
            <a:extLst>
              <a:ext uri="{FF2B5EF4-FFF2-40B4-BE49-F238E27FC236}">
                <a16:creationId xmlns:a16="http://schemas.microsoft.com/office/drawing/2014/main" id="{6961CC73-21CF-D0F7-4950-46B4437954B9}"/>
              </a:ext>
            </a:extLst>
          </p:cNvPr>
          <p:cNvSpPr/>
          <p:nvPr/>
        </p:nvSpPr>
        <p:spPr>
          <a:xfrm>
            <a:off x="6409717" y="5325397"/>
            <a:ext cx="5008807" cy="109127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0" rtlCol="0" anchor="ctr"/>
          <a:lstStyle/>
          <a:p>
            <a:r>
              <a:rPr kumimoji="1" lang="ja-JP" altLang="en-US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インバウンドマーケティング</a:t>
            </a:r>
          </a:p>
        </p:txBody>
      </p:sp>
      <p:pic>
        <p:nvPicPr>
          <p:cNvPr id="12" name="グラフィックス 11" descr="スピーカー フォン 単色塗りつぶし">
            <a:extLst>
              <a:ext uri="{FF2B5EF4-FFF2-40B4-BE49-F238E27FC236}">
                <a16:creationId xmlns:a16="http://schemas.microsoft.com/office/drawing/2014/main" id="{482DB0A0-B6AA-949B-1805-269B945CF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610" y="5527534"/>
            <a:ext cx="687003" cy="687003"/>
          </a:xfrm>
          <a:prstGeom prst="rect">
            <a:avLst/>
          </a:prstGeom>
        </p:spPr>
      </p:pic>
      <p:pic>
        <p:nvPicPr>
          <p:cNvPr id="13" name="グラフィックス 12" descr="コピー機 単色塗りつぶし">
            <a:extLst>
              <a:ext uri="{FF2B5EF4-FFF2-40B4-BE49-F238E27FC236}">
                <a16:creationId xmlns:a16="http://schemas.microsoft.com/office/drawing/2014/main" id="{26722C97-5135-7137-5682-0DB063A7A4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0837" y="4173169"/>
            <a:ext cx="624548" cy="624548"/>
          </a:xfrm>
          <a:prstGeom prst="rect">
            <a:avLst/>
          </a:prstGeom>
        </p:spPr>
      </p:pic>
      <p:pic>
        <p:nvPicPr>
          <p:cNvPr id="14" name="グラフィックス 13" descr="会議 単色塗りつぶし">
            <a:extLst>
              <a:ext uri="{FF2B5EF4-FFF2-40B4-BE49-F238E27FC236}">
                <a16:creationId xmlns:a16="http://schemas.microsoft.com/office/drawing/2014/main" id="{D3BA0CDC-97AA-C829-32AB-B008197414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9611" y="2755767"/>
            <a:ext cx="687003" cy="687003"/>
          </a:xfrm>
          <a:prstGeom prst="rect">
            <a:avLst/>
          </a:prstGeom>
        </p:spPr>
      </p:pic>
      <p:pic>
        <p:nvPicPr>
          <p:cNvPr id="15" name="グラフィックス 14" descr="Web デザイン 単色塗りつぶし">
            <a:extLst>
              <a:ext uri="{FF2B5EF4-FFF2-40B4-BE49-F238E27FC236}">
                <a16:creationId xmlns:a16="http://schemas.microsoft.com/office/drawing/2014/main" id="{FD928C40-F797-7FE2-2A9C-74F5BB6D0F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03897" y="5527535"/>
            <a:ext cx="687003" cy="687003"/>
          </a:xfrm>
          <a:prstGeom prst="rect">
            <a:avLst/>
          </a:prstGeom>
        </p:spPr>
      </p:pic>
      <p:pic>
        <p:nvPicPr>
          <p:cNvPr id="16" name="グラフィックス 15" descr="開いたフォルダー 単色塗りつぶし">
            <a:extLst>
              <a:ext uri="{FF2B5EF4-FFF2-40B4-BE49-F238E27FC236}">
                <a16:creationId xmlns:a16="http://schemas.microsoft.com/office/drawing/2014/main" id="{B13A3C08-7218-D93D-E24D-C87C061B6A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03897" y="4141942"/>
            <a:ext cx="687003" cy="687003"/>
          </a:xfrm>
          <a:prstGeom prst="rect">
            <a:avLst/>
          </a:prstGeom>
        </p:spPr>
      </p:pic>
      <p:pic>
        <p:nvPicPr>
          <p:cNvPr id="17" name="グラフィックス 16" descr="オンライン会議 単色塗りつぶし">
            <a:extLst>
              <a:ext uri="{FF2B5EF4-FFF2-40B4-BE49-F238E27FC236}">
                <a16:creationId xmlns:a16="http://schemas.microsoft.com/office/drawing/2014/main" id="{C1132C10-DC5F-BEB1-6F56-179A85E258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703897" y="2755767"/>
            <a:ext cx="687003" cy="687003"/>
          </a:xfrm>
          <a:prstGeom prst="rect">
            <a:avLst/>
          </a:prstGeom>
        </p:spPr>
      </p:pic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AC8007FC-3EC4-839D-EA5F-EF0CA520E4BA}"/>
              </a:ext>
            </a:extLst>
          </p:cNvPr>
          <p:cNvCxnSpPr>
            <a:cxnSpLocks/>
          </p:cNvCxnSpPr>
          <p:nvPr/>
        </p:nvCxnSpPr>
        <p:spPr>
          <a:xfrm>
            <a:off x="5782283" y="3099268"/>
            <a:ext cx="535390" cy="0"/>
          </a:xfrm>
          <a:prstGeom prst="straightConnector1">
            <a:avLst/>
          </a:prstGeom>
          <a:ln w="31750">
            <a:solidFill>
              <a:schemeClr val="bg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393E70D0-344A-7E4A-95C2-C629D4B732A0}"/>
              </a:ext>
            </a:extLst>
          </p:cNvPr>
          <p:cNvCxnSpPr>
            <a:cxnSpLocks/>
          </p:cNvCxnSpPr>
          <p:nvPr/>
        </p:nvCxnSpPr>
        <p:spPr>
          <a:xfrm>
            <a:off x="5782283" y="4485443"/>
            <a:ext cx="535390" cy="0"/>
          </a:xfrm>
          <a:prstGeom prst="straightConnector1">
            <a:avLst/>
          </a:prstGeom>
          <a:ln w="31750">
            <a:solidFill>
              <a:schemeClr val="bg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CD9165AC-CF8F-E31D-5D65-6B08CD9C30DF}"/>
              </a:ext>
            </a:extLst>
          </p:cNvPr>
          <p:cNvCxnSpPr>
            <a:cxnSpLocks/>
          </p:cNvCxnSpPr>
          <p:nvPr/>
        </p:nvCxnSpPr>
        <p:spPr>
          <a:xfrm>
            <a:off x="5782283" y="5871036"/>
            <a:ext cx="535390" cy="0"/>
          </a:xfrm>
          <a:prstGeom prst="straightConnector1">
            <a:avLst/>
          </a:prstGeom>
          <a:ln w="31750">
            <a:solidFill>
              <a:schemeClr val="bg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239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E94F8A-3D15-15EB-F780-750E51D82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〇〇という</a:t>
            </a:r>
            <a:r>
              <a:rPr lang="ja-JP" altLang="en-US"/>
              <a:t>課題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61BDB27-0A75-4E43-76CA-0B250EFD97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先の注目される背景を裏付けるような自社の調査データや文献を引用し、</a:t>
            </a:r>
            <a:endParaRPr lang="en-US" altLang="ja-JP" dirty="0"/>
          </a:p>
          <a:p>
            <a:r>
              <a:rPr lang="ja-JP" altLang="en-US"/>
              <a:t>課題を理解・再認識してもらう。</a:t>
            </a:r>
            <a:r>
              <a:rPr kumimoji="1" lang="ja-JP" altLang="en-US"/>
              <a:t>（テーマやデザインは参考として挿入しています）</a:t>
            </a:r>
            <a:endParaRPr kumimoji="1"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1252A07-1092-AC33-21E8-D920145D8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8D3A057-7A03-896F-5D21-84B245E35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6</a:t>
            </a:fld>
            <a:endParaRPr lang="ja-JP" altLang="en-US"/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6A6C552B-4D59-3035-0028-C3EE0ED98730}"/>
              </a:ext>
            </a:extLst>
          </p:cNvPr>
          <p:cNvSpPr/>
          <p:nvPr/>
        </p:nvSpPr>
        <p:spPr>
          <a:xfrm>
            <a:off x="7006950" y="2609240"/>
            <a:ext cx="2503610" cy="500648"/>
          </a:xfrm>
          <a:prstGeom prst="roundRect">
            <a:avLst>
              <a:gd name="adj" fmla="val 8338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〇〇〇〇〇〇（回答</a:t>
            </a:r>
            <a:r>
              <a:rPr lang="en-US" altLang="ja-JP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A</a:t>
            </a:r>
            <a:r>
              <a:rPr lang="ja-JP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）</a:t>
            </a:r>
          </a:p>
        </p:txBody>
      </p:sp>
      <p:graphicFrame>
        <p:nvGraphicFramePr>
          <p:cNvPr id="7" name="グラフ 6">
            <a:extLst>
              <a:ext uri="{FF2B5EF4-FFF2-40B4-BE49-F238E27FC236}">
                <a16:creationId xmlns:a16="http://schemas.microsoft.com/office/drawing/2014/main" id="{8904FB08-3479-B3E1-56FF-5BBB1BF9B9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5637168"/>
              </p:ext>
            </p:extLst>
          </p:nvPr>
        </p:nvGraphicFramePr>
        <p:xfrm>
          <a:off x="2958017" y="2470217"/>
          <a:ext cx="4213021" cy="3905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角丸四角形 7">
            <a:extLst>
              <a:ext uri="{FF2B5EF4-FFF2-40B4-BE49-F238E27FC236}">
                <a16:creationId xmlns:a16="http://schemas.microsoft.com/office/drawing/2014/main" id="{32E41A95-3D9E-8860-85D0-609478B54E31}"/>
              </a:ext>
            </a:extLst>
          </p:cNvPr>
          <p:cNvSpPr/>
          <p:nvPr/>
        </p:nvSpPr>
        <p:spPr>
          <a:xfrm>
            <a:off x="5174007" y="3110650"/>
            <a:ext cx="1330921" cy="1043856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600" b="1" dirty="0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27</a:t>
            </a:r>
            <a:r>
              <a:rPr lang="en-US" altLang="ja-JP" sz="2000" b="1" dirty="0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%</a:t>
            </a:r>
            <a:endParaRPr lang="ja-JP" altLang="en-US" sz="3600" b="1">
              <a:solidFill>
                <a:schemeClr val="bg1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0860F12E-F5F8-30F1-928E-107869EEBA92}"/>
              </a:ext>
            </a:extLst>
          </p:cNvPr>
          <p:cNvSpPr/>
          <p:nvPr/>
        </p:nvSpPr>
        <p:spPr>
          <a:xfrm>
            <a:off x="5291994" y="4614985"/>
            <a:ext cx="1330921" cy="1043856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000" b="1" dirty="0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25</a:t>
            </a:r>
            <a:r>
              <a:rPr lang="en-US" altLang="ja-JP" sz="2400" b="1" dirty="0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%</a:t>
            </a:r>
            <a:endParaRPr lang="ja-JP" altLang="en-US" sz="4000" b="1">
              <a:solidFill>
                <a:schemeClr val="bg1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C2331A31-4DFD-5730-EAC0-A7EE84AA044D}"/>
              </a:ext>
            </a:extLst>
          </p:cNvPr>
          <p:cNvSpPr/>
          <p:nvPr/>
        </p:nvSpPr>
        <p:spPr>
          <a:xfrm>
            <a:off x="3890898" y="4880457"/>
            <a:ext cx="1330921" cy="1043856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600" b="1" dirty="0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22</a:t>
            </a:r>
            <a:r>
              <a:rPr lang="en-US" altLang="ja-JP" sz="2000" b="1" dirty="0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%</a:t>
            </a:r>
            <a:endParaRPr lang="ja-JP" altLang="en-US" sz="3600" b="1">
              <a:solidFill>
                <a:schemeClr val="bg1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11" name="角丸四角形 10">
            <a:extLst>
              <a:ext uri="{FF2B5EF4-FFF2-40B4-BE49-F238E27FC236}">
                <a16:creationId xmlns:a16="http://schemas.microsoft.com/office/drawing/2014/main" id="{B6B76D80-E29D-9D64-DBED-88B2DAE4CA57}"/>
              </a:ext>
            </a:extLst>
          </p:cNvPr>
          <p:cNvSpPr/>
          <p:nvPr/>
        </p:nvSpPr>
        <p:spPr>
          <a:xfrm>
            <a:off x="3234916" y="3747396"/>
            <a:ext cx="1330921" cy="1043856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b="1" dirty="0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18</a:t>
            </a:r>
            <a:r>
              <a:rPr lang="en-US" altLang="ja-JP" sz="1600" b="1" dirty="0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%</a:t>
            </a:r>
            <a:endParaRPr lang="ja-JP" altLang="en-US" sz="2800" b="1">
              <a:solidFill>
                <a:schemeClr val="bg1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6B1D4AE7-BCF3-8568-0467-8ED181A9351B}"/>
              </a:ext>
            </a:extLst>
          </p:cNvPr>
          <p:cNvSpPr/>
          <p:nvPr/>
        </p:nvSpPr>
        <p:spPr>
          <a:xfrm>
            <a:off x="3880960" y="2803178"/>
            <a:ext cx="1330921" cy="1043856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b="1" dirty="0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16</a:t>
            </a:r>
            <a:r>
              <a:rPr lang="en-US" altLang="ja-JP" sz="1600" b="1" dirty="0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%</a:t>
            </a:r>
            <a:endParaRPr lang="ja-JP" altLang="en-US" sz="2800" b="1">
              <a:solidFill>
                <a:schemeClr val="bg1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6ECA0310-BCE3-D7DC-8F4B-A6FCDD37D6D0}"/>
              </a:ext>
            </a:extLst>
          </p:cNvPr>
          <p:cNvCxnSpPr/>
          <p:nvPr/>
        </p:nvCxnSpPr>
        <p:spPr>
          <a:xfrm flipV="1">
            <a:off x="6726771" y="3110650"/>
            <a:ext cx="273133" cy="225632"/>
          </a:xfrm>
          <a:prstGeom prst="line">
            <a:avLst/>
          </a:prstGeom>
          <a:ln w="19050" cap="rnd">
            <a:solidFill>
              <a:schemeClr val="tx1">
                <a:lumMod val="65000"/>
                <a:lumOff val="3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8D3B4289-AAB7-6AAB-328D-D599CC9A3FE3}"/>
              </a:ext>
            </a:extLst>
          </p:cNvPr>
          <p:cNvCxnSpPr>
            <a:cxnSpLocks/>
          </p:cNvCxnSpPr>
          <p:nvPr/>
        </p:nvCxnSpPr>
        <p:spPr>
          <a:xfrm>
            <a:off x="7006950" y="3110650"/>
            <a:ext cx="2503610" cy="0"/>
          </a:xfrm>
          <a:prstGeom prst="line">
            <a:avLst/>
          </a:prstGeom>
          <a:ln w="190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236EF937-8893-2F0C-5365-634382209188}"/>
              </a:ext>
            </a:extLst>
          </p:cNvPr>
          <p:cNvCxnSpPr>
            <a:cxnSpLocks/>
          </p:cNvCxnSpPr>
          <p:nvPr/>
        </p:nvCxnSpPr>
        <p:spPr>
          <a:xfrm>
            <a:off x="6547083" y="5869638"/>
            <a:ext cx="273133" cy="225632"/>
          </a:xfrm>
          <a:prstGeom prst="line">
            <a:avLst/>
          </a:prstGeom>
          <a:ln w="19050" cap="rnd">
            <a:solidFill>
              <a:srgbClr val="1A96F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B09409C1-BA2C-DFC1-6F2D-11F9C933B7DF}"/>
              </a:ext>
            </a:extLst>
          </p:cNvPr>
          <p:cNvCxnSpPr>
            <a:cxnSpLocks/>
          </p:cNvCxnSpPr>
          <p:nvPr/>
        </p:nvCxnSpPr>
        <p:spPr>
          <a:xfrm>
            <a:off x="6820216" y="6095270"/>
            <a:ext cx="1790022" cy="0"/>
          </a:xfrm>
          <a:prstGeom prst="line">
            <a:avLst/>
          </a:prstGeom>
          <a:ln w="19050" cap="rnd">
            <a:solidFill>
              <a:srgbClr val="1A96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角丸四角形 16">
            <a:extLst>
              <a:ext uri="{FF2B5EF4-FFF2-40B4-BE49-F238E27FC236}">
                <a16:creationId xmlns:a16="http://schemas.microsoft.com/office/drawing/2014/main" id="{DFCFADE1-EDB2-EF81-C1C0-A3185299219D}"/>
              </a:ext>
            </a:extLst>
          </p:cNvPr>
          <p:cNvSpPr/>
          <p:nvPr/>
        </p:nvSpPr>
        <p:spPr>
          <a:xfrm>
            <a:off x="6721359" y="5450643"/>
            <a:ext cx="2413767" cy="643864"/>
          </a:xfrm>
          <a:prstGeom prst="roundRect">
            <a:avLst>
              <a:gd name="adj" fmla="val 8338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〇〇（回答</a:t>
            </a:r>
            <a:r>
              <a:rPr lang="en-US" altLang="ja-JP" sz="2400" b="1" dirty="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B</a:t>
            </a:r>
            <a:r>
              <a:rPr lang="ja-JP" altLang="en-US" sz="24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）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5ED4ADB-E39A-8FC2-0AA6-11BD023F14BA}"/>
              </a:ext>
            </a:extLst>
          </p:cNvPr>
          <p:cNvCxnSpPr>
            <a:cxnSpLocks/>
          </p:cNvCxnSpPr>
          <p:nvPr/>
        </p:nvCxnSpPr>
        <p:spPr>
          <a:xfrm flipH="1">
            <a:off x="3369980" y="2757939"/>
            <a:ext cx="375916" cy="138415"/>
          </a:xfrm>
          <a:prstGeom prst="line">
            <a:avLst/>
          </a:prstGeom>
          <a:ln w="19050" cap="rnd">
            <a:solidFill>
              <a:schemeClr val="tx1">
                <a:lumMod val="65000"/>
                <a:lumOff val="3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40A035B8-2D4A-909F-EC8A-B4CD9F1DA983}"/>
              </a:ext>
            </a:extLst>
          </p:cNvPr>
          <p:cNvCxnSpPr>
            <a:cxnSpLocks/>
          </p:cNvCxnSpPr>
          <p:nvPr/>
        </p:nvCxnSpPr>
        <p:spPr>
          <a:xfrm flipH="1">
            <a:off x="2372928" y="2896354"/>
            <a:ext cx="997052" cy="0"/>
          </a:xfrm>
          <a:prstGeom prst="line">
            <a:avLst/>
          </a:prstGeom>
          <a:ln w="190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角丸四角形 19">
            <a:extLst>
              <a:ext uri="{FF2B5EF4-FFF2-40B4-BE49-F238E27FC236}">
                <a16:creationId xmlns:a16="http://schemas.microsoft.com/office/drawing/2014/main" id="{C99BA55A-C358-2BEE-E138-9DADF4305B61}"/>
              </a:ext>
            </a:extLst>
          </p:cNvPr>
          <p:cNvSpPr/>
          <p:nvPr/>
        </p:nvSpPr>
        <p:spPr>
          <a:xfrm flipH="1">
            <a:off x="2320174" y="2394944"/>
            <a:ext cx="1049806" cy="500648"/>
          </a:xfrm>
          <a:prstGeom prst="roundRect">
            <a:avLst>
              <a:gd name="adj" fmla="val 8338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その他</a:t>
            </a:r>
          </a:p>
        </p:txBody>
      </p: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E92E4A46-7F3A-2F12-AD28-C0864F46F67C}"/>
              </a:ext>
            </a:extLst>
          </p:cNvPr>
          <p:cNvCxnSpPr>
            <a:cxnSpLocks/>
          </p:cNvCxnSpPr>
          <p:nvPr/>
        </p:nvCxnSpPr>
        <p:spPr>
          <a:xfrm flipH="1" flipV="1">
            <a:off x="2746139" y="3961646"/>
            <a:ext cx="261242" cy="266228"/>
          </a:xfrm>
          <a:prstGeom prst="line">
            <a:avLst/>
          </a:prstGeom>
          <a:ln w="19050" cap="rnd">
            <a:solidFill>
              <a:schemeClr val="tx1">
                <a:lumMod val="65000"/>
                <a:lumOff val="3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B3908884-0A5D-EACC-858C-F902D375DB6A}"/>
              </a:ext>
            </a:extLst>
          </p:cNvPr>
          <p:cNvCxnSpPr>
            <a:cxnSpLocks/>
          </p:cNvCxnSpPr>
          <p:nvPr/>
        </p:nvCxnSpPr>
        <p:spPr>
          <a:xfrm flipH="1">
            <a:off x="532563" y="3962408"/>
            <a:ext cx="2202146" cy="0"/>
          </a:xfrm>
          <a:prstGeom prst="line">
            <a:avLst/>
          </a:prstGeom>
          <a:ln w="190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角丸四角形 22">
            <a:extLst>
              <a:ext uri="{FF2B5EF4-FFF2-40B4-BE49-F238E27FC236}">
                <a16:creationId xmlns:a16="http://schemas.microsoft.com/office/drawing/2014/main" id="{3689F839-CC19-1FA4-3C90-65F28493968B}"/>
              </a:ext>
            </a:extLst>
          </p:cNvPr>
          <p:cNvSpPr/>
          <p:nvPr/>
        </p:nvSpPr>
        <p:spPr>
          <a:xfrm flipH="1">
            <a:off x="430961" y="3460998"/>
            <a:ext cx="2303745" cy="500648"/>
          </a:xfrm>
          <a:prstGeom prst="roundRect">
            <a:avLst>
              <a:gd name="adj" fmla="val 8338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〇〇〇〇〇（回答</a:t>
            </a:r>
            <a:r>
              <a:rPr lang="en-US" altLang="ja-JP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D</a:t>
            </a:r>
            <a:r>
              <a:rPr lang="ja-JP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）</a:t>
            </a:r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148098D9-494D-6616-9242-936B17B57008}"/>
              </a:ext>
            </a:extLst>
          </p:cNvPr>
          <p:cNvCxnSpPr>
            <a:cxnSpLocks/>
          </p:cNvCxnSpPr>
          <p:nvPr/>
        </p:nvCxnSpPr>
        <p:spPr>
          <a:xfrm flipH="1">
            <a:off x="3234916" y="5869638"/>
            <a:ext cx="273133" cy="189485"/>
          </a:xfrm>
          <a:prstGeom prst="line">
            <a:avLst/>
          </a:prstGeom>
          <a:ln w="19050" cap="rnd">
            <a:solidFill>
              <a:schemeClr val="tx1">
                <a:lumMod val="65000"/>
                <a:lumOff val="3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05C0DE5E-F095-5DEB-648B-BE247DAF22B4}"/>
              </a:ext>
            </a:extLst>
          </p:cNvPr>
          <p:cNvCxnSpPr>
            <a:cxnSpLocks/>
          </p:cNvCxnSpPr>
          <p:nvPr/>
        </p:nvCxnSpPr>
        <p:spPr>
          <a:xfrm flipH="1">
            <a:off x="1857200" y="6059123"/>
            <a:ext cx="1377716" cy="0"/>
          </a:xfrm>
          <a:prstGeom prst="line">
            <a:avLst/>
          </a:prstGeom>
          <a:ln w="190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角丸四角形 25">
            <a:extLst>
              <a:ext uri="{FF2B5EF4-FFF2-40B4-BE49-F238E27FC236}">
                <a16:creationId xmlns:a16="http://schemas.microsoft.com/office/drawing/2014/main" id="{483D3FBC-2E9A-04EA-2A82-5D5B5BF7363D}"/>
              </a:ext>
            </a:extLst>
          </p:cNvPr>
          <p:cNvSpPr/>
          <p:nvPr/>
        </p:nvSpPr>
        <p:spPr>
          <a:xfrm flipH="1">
            <a:off x="1784012" y="5557713"/>
            <a:ext cx="1595220" cy="500648"/>
          </a:xfrm>
          <a:prstGeom prst="roundRect">
            <a:avLst>
              <a:gd name="adj" fmla="val 8338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〇〇（回答</a:t>
            </a:r>
            <a:r>
              <a:rPr lang="en-US" altLang="ja-JP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C</a:t>
            </a:r>
            <a:r>
              <a:rPr lang="ja-JP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）</a:t>
            </a:r>
          </a:p>
        </p:txBody>
      </p:sp>
      <p:sp>
        <p:nvSpPr>
          <p:cNvPr id="27" name="フリーフォーム 26">
            <a:extLst>
              <a:ext uri="{FF2B5EF4-FFF2-40B4-BE49-F238E27FC236}">
                <a16:creationId xmlns:a16="http://schemas.microsoft.com/office/drawing/2014/main" id="{E30941F4-D0CC-63C6-8C2C-F73AE6428AC6}"/>
              </a:ext>
            </a:extLst>
          </p:cNvPr>
          <p:cNvSpPr/>
          <p:nvPr/>
        </p:nvSpPr>
        <p:spPr>
          <a:xfrm rot="15276589">
            <a:off x="8441624" y="2185996"/>
            <a:ext cx="2217893" cy="4487673"/>
          </a:xfrm>
          <a:custGeom>
            <a:avLst/>
            <a:gdLst>
              <a:gd name="connsiteX0" fmla="*/ 2214317 w 2217893"/>
              <a:gd name="connsiteY0" fmla="*/ 543923 h 4487673"/>
              <a:gd name="connsiteX1" fmla="*/ 1148788 w 2217893"/>
              <a:gd name="connsiteY1" fmla="*/ 4414893 h 4487673"/>
              <a:gd name="connsiteX2" fmla="*/ 1027016 w 2217893"/>
              <a:gd name="connsiteY2" fmla="*/ 4484097 h 4487673"/>
              <a:gd name="connsiteX3" fmla="*/ 72779 w 2217893"/>
              <a:gd name="connsiteY3" fmla="*/ 4221432 h 4487673"/>
              <a:gd name="connsiteX4" fmla="*/ 3576 w 2217893"/>
              <a:gd name="connsiteY4" fmla="*/ 4099660 h 4487673"/>
              <a:gd name="connsiteX5" fmla="*/ 1069105 w 2217893"/>
              <a:gd name="connsiteY5" fmla="*/ 228690 h 4487673"/>
              <a:gd name="connsiteX6" fmla="*/ 1190877 w 2217893"/>
              <a:gd name="connsiteY6" fmla="*/ 159486 h 4487673"/>
              <a:gd name="connsiteX7" fmla="*/ 1370380 w 2217893"/>
              <a:gd name="connsiteY7" fmla="*/ 208897 h 4487673"/>
              <a:gd name="connsiteX8" fmla="*/ 1470045 w 2217893"/>
              <a:gd name="connsiteY8" fmla="*/ 0 h 4487673"/>
              <a:gd name="connsiteX9" fmla="*/ 1599845 w 2217893"/>
              <a:gd name="connsiteY9" fmla="*/ 272059 h 4487673"/>
              <a:gd name="connsiteX10" fmla="*/ 2145114 w 2217893"/>
              <a:gd name="connsiteY10" fmla="*/ 422151 h 4487673"/>
              <a:gd name="connsiteX11" fmla="*/ 2214317 w 2217893"/>
              <a:gd name="connsiteY11" fmla="*/ 543923 h 4487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17893" h="4487673">
                <a:moveTo>
                  <a:pt x="2214317" y="543923"/>
                </a:moveTo>
                <a:lnTo>
                  <a:pt x="1148788" y="4414893"/>
                </a:lnTo>
                <a:cubicBezTo>
                  <a:pt x="1134272" y="4467630"/>
                  <a:pt x="1079753" y="4498613"/>
                  <a:pt x="1027016" y="4484097"/>
                </a:cubicBezTo>
                <a:lnTo>
                  <a:pt x="72779" y="4221432"/>
                </a:lnTo>
                <a:cubicBezTo>
                  <a:pt x="20042" y="4206916"/>
                  <a:pt x="-10941" y="4152397"/>
                  <a:pt x="3576" y="4099660"/>
                </a:cubicBezTo>
                <a:lnTo>
                  <a:pt x="1069105" y="228690"/>
                </a:lnTo>
                <a:cubicBezTo>
                  <a:pt x="1083621" y="175953"/>
                  <a:pt x="1138140" y="144970"/>
                  <a:pt x="1190877" y="159486"/>
                </a:cubicBezTo>
                <a:lnTo>
                  <a:pt x="1370380" y="208897"/>
                </a:lnTo>
                <a:lnTo>
                  <a:pt x="1470045" y="0"/>
                </a:lnTo>
                <a:lnTo>
                  <a:pt x="1599845" y="272059"/>
                </a:lnTo>
                <a:lnTo>
                  <a:pt x="2145114" y="422151"/>
                </a:lnTo>
                <a:cubicBezTo>
                  <a:pt x="2197850" y="436667"/>
                  <a:pt x="2228834" y="491186"/>
                  <a:pt x="2214317" y="543923"/>
                </a:cubicBezTo>
                <a:close/>
              </a:path>
            </a:pathLst>
          </a:custGeom>
          <a:noFill/>
          <a:ln w="25400">
            <a:solidFill>
              <a:srgbClr val="1A96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ja-JP" altLang="en-US" sz="2400" b="1">
              <a:solidFill>
                <a:srgbClr val="1A96F0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28" name="角丸四角形 27">
            <a:extLst>
              <a:ext uri="{FF2B5EF4-FFF2-40B4-BE49-F238E27FC236}">
                <a16:creationId xmlns:a16="http://schemas.microsoft.com/office/drawing/2014/main" id="{2F7EAB8E-FFA8-D602-2BC2-D2FF417D9368}"/>
              </a:ext>
            </a:extLst>
          </p:cNvPr>
          <p:cNvSpPr/>
          <p:nvPr/>
        </p:nvSpPr>
        <p:spPr>
          <a:xfrm>
            <a:off x="7519220" y="3815241"/>
            <a:ext cx="4213021" cy="1187806"/>
          </a:xfrm>
          <a:prstGeom prst="roundRect">
            <a:avLst>
              <a:gd name="adj" fmla="val 8338"/>
            </a:avLst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ja-JP" altLang="en-US" sz="20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アンケート／調査結果を</a:t>
            </a:r>
            <a:endParaRPr lang="en-US" altLang="ja-JP" sz="2000" b="1" dirty="0">
              <a:solidFill>
                <a:srgbClr val="1A96F0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600"/>
              </a:spcBef>
            </a:pPr>
            <a:r>
              <a:rPr lang="ja-JP" altLang="en-US" sz="20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補足する文章を記載。</a:t>
            </a:r>
          </a:p>
        </p:txBody>
      </p:sp>
    </p:spTree>
    <p:extLst>
      <p:ext uri="{BB962C8B-B14F-4D97-AF65-F5344CB8AC3E}">
        <p14:creationId xmlns:p14="http://schemas.microsoft.com/office/powerpoint/2010/main" val="1760013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4250D5-B606-8662-42D1-90E042FE6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〇〇とは？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0F2E917-2606-A447-93F1-6AB9A16491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/>
              <a:t>これから解説する〇〇というものの</a:t>
            </a:r>
            <a:r>
              <a:rPr kumimoji="1" lang="ja-JP" altLang="en-US"/>
              <a:t>概要を説明する。</a:t>
            </a:r>
            <a:endParaRPr kumimoji="1" lang="en-US" altLang="ja-JP" dirty="0"/>
          </a:p>
          <a:p>
            <a:r>
              <a:rPr kumimoji="1" lang="ja-JP" altLang="en-US"/>
              <a:t>（テーマやデザインは参考として挿入しています）</a:t>
            </a:r>
            <a:endParaRPr kumimoji="1" lang="en-US" altLang="ja-JP" dirty="0"/>
          </a:p>
          <a:p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7C9D051-6AE4-04AC-DADF-BFF3D49F4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68CAA70-140E-BEE6-82FF-2C2B8BA15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7</a:t>
            </a:fld>
            <a:endParaRPr lang="ja-JP" altLang="en-US"/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1EF10C32-EDE2-C582-A133-0FF1CD18D24D}"/>
              </a:ext>
            </a:extLst>
          </p:cNvPr>
          <p:cNvSpPr/>
          <p:nvPr/>
        </p:nvSpPr>
        <p:spPr>
          <a:xfrm>
            <a:off x="442914" y="2681681"/>
            <a:ext cx="11306174" cy="163905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251999" rtlCol="0" anchor="ctr"/>
          <a:lstStyle/>
          <a:p>
            <a:pPr>
              <a:spcBef>
                <a:spcPts val="600"/>
              </a:spcBef>
            </a:pPr>
            <a:r>
              <a:rPr lang="en-US" altLang="ja-JP" b="1" dirty="0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“</a:t>
            </a:r>
            <a:r>
              <a:rPr lang="ja-JP" altLang="en-US" b="1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引用文章</a:t>
            </a:r>
            <a:r>
              <a:rPr lang="en-US" altLang="ja-JP" b="1" dirty="0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〜〜〜〜〜〜〜〜〜〜〜〜〜〜〜〜〜〜〜〜〜〜〜〜〜〜〜〜〜〜〜〜〜〜〜〜〜〜〜〜</a:t>
            </a:r>
          </a:p>
          <a:p>
            <a:pPr>
              <a:spcBef>
                <a:spcPts val="600"/>
              </a:spcBef>
            </a:pPr>
            <a:r>
              <a:rPr lang="en-US" altLang="ja-JP" b="1" dirty="0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〜〜〜〜〜〜〜〜〜〜〜〜〜〜〜〜〜〜〜〜〜〜〜〜〜〜〜〜〜〜〜〜.”</a:t>
            </a:r>
          </a:p>
          <a:p>
            <a:pPr algn="r">
              <a:spcBef>
                <a:spcPts val="2400"/>
              </a:spcBef>
            </a:pPr>
            <a:r>
              <a:rPr lang="ja-JP" altLang="en-US" sz="700" b="1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参考：</a:t>
            </a:r>
            <a:r>
              <a:rPr lang="en-US" altLang="ja-JP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OO</a:t>
            </a:r>
            <a:r>
              <a:rPr lang="ja-JP" altLang="en-US" sz="700" b="1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社「</a:t>
            </a:r>
            <a:r>
              <a:rPr lang="en-US" altLang="ja-JP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~~~~~~~~~~~~~~~~~~~, ~~~~~~~~~~~~~~~~~~</a:t>
            </a:r>
            <a:r>
              <a:rPr lang="ja-JP" altLang="en-US" sz="700" b="1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」</a:t>
            </a: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4280845A-AD08-7E91-5904-A156FC093326}"/>
              </a:ext>
            </a:extLst>
          </p:cNvPr>
          <p:cNvSpPr/>
          <p:nvPr/>
        </p:nvSpPr>
        <p:spPr>
          <a:xfrm>
            <a:off x="459760" y="4558699"/>
            <a:ext cx="11272482" cy="1366007"/>
          </a:xfrm>
          <a:prstGeom prst="roundRect">
            <a:avLst>
              <a:gd name="adj" fmla="val 3470"/>
            </a:avLst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ja-JP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〇〇〇〇とは、</a:t>
            </a:r>
            <a:r>
              <a:rPr lang="ja-JP" altLang="en-US" sz="24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〇〇〇〇がより効率的に〇〇〇〇を行う</a:t>
            </a:r>
            <a:r>
              <a:rPr lang="ja-JP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ための</a:t>
            </a:r>
            <a:endParaRPr lang="en-US" altLang="ja-JP" sz="20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600"/>
              </a:spcBef>
            </a:pPr>
            <a:r>
              <a:rPr lang="ja-JP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情報、コンテンツ、ツールを提供するプロセスである。</a:t>
            </a:r>
          </a:p>
        </p:txBody>
      </p:sp>
    </p:spTree>
    <p:extLst>
      <p:ext uri="{BB962C8B-B14F-4D97-AF65-F5344CB8AC3E}">
        <p14:creationId xmlns:p14="http://schemas.microsoft.com/office/powerpoint/2010/main" val="1321096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FD5DFB-E08E-4BD9-8A3B-D5239C858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〇〇によって期待できる効果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AE26743-550F-C489-F4F5-421A86FB20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〇〇によって期待できる効果を、ひと目でわかるように説明します。</a:t>
            </a:r>
            <a:endParaRPr kumimoji="1" lang="en-US" altLang="ja-JP" dirty="0"/>
          </a:p>
          <a:p>
            <a:r>
              <a:rPr kumimoji="1" lang="ja-JP" altLang="en-US"/>
              <a:t>（テーマやデザインは参考として挿入しています）</a:t>
            </a:r>
            <a:endParaRPr kumimoji="1"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20EC69B-C3DB-E25B-C7F0-9046E698A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907AB2A-5BCF-250F-6F7C-101848B67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8</a:t>
            </a:fld>
            <a:endParaRPr lang="ja-JP" altLang="en-US"/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46E9B939-11CB-0D66-251E-DB96738ADA00}"/>
              </a:ext>
            </a:extLst>
          </p:cNvPr>
          <p:cNvSpPr/>
          <p:nvPr/>
        </p:nvSpPr>
        <p:spPr>
          <a:xfrm>
            <a:off x="459758" y="2168525"/>
            <a:ext cx="5200813" cy="424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tIns="180000" rtlCol="0" anchor="t"/>
          <a:lstStyle/>
          <a:p>
            <a:r>
              <a:rPr kumimoji="1" lang="ja-JP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今まで</a:t>
            </a:r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74C0F766-1FFC-4CD4-9522-72C3D57A9F2B}"/>
              </a:ext>
            </a:extLst>
          </p:cNvPr>
          <p:cNvSpPr/>
          <p:nvPr/>
        </p:nvSpPr>
        <p:spPr>
          <a:xfrm>
            <a:off x="6531428" y="2168525"/>
            <a:ext cx="5200813" cy="424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tIns="180000" rtlCol="0" anchor="t"/>
          <a:lstStyle/>
          <a:p>
            <a:r>
              <a:rPr kumimoji="1" lang="ja-JP" altLang="en-US" sz="16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〇〇〇〇によって</a:t>
            </a:r>
          </a:p>
        </p:txBody>
      </p:sp>
      <p:sp>
        <p:nvSpPr>
          <p:cNvPr id="10" name="三角形 9">
            <a:extLst>
              <a:ext uri="{FF2B5EF4-FFF2-40B4-BE49-F238E27FC236}">
                <a16:creationId xmlns:a16="http://schemas.microsoft.com/office/drawing/2014/main" id="{78C6F6B6-2CB6-2EA8-F854-F24AF3A06718}"/>
              </a:ext>
            </a:extLst>
          </p:cNvPr>
          <p:cNvSpPr/>
          <p:nvPr/>
        </p:nvSpPr>
        <p:spPr>
          <a:xfrm rot="5400000">
            <a:off x="5865933" y="4194513"/>
            <a:ext cx="460134" cy="196174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2A55491F-DEC2-A3D7-4012-7F0B21C7AC4B}"/>
              </a:ext>
            </a:extLst>
          </p:cNvPr>
          <p:cNvGrpSpPr/>
          <p:nvPr/>
        </p:nvGrpSpPr>
        <p:grpSpPr>
          <a:xfrm>
            <a:off x="937429" y="2994813"/>
            <a:ext cx="840581" cy="1030530"/>
            <a:chOff x="1012546" y="2761084"/>
            <a:chExt cx="924639" cy="1133583"/>
          </a:xfrm>
        </p:grpSpPr>
        <p:pic>
          <p:nvPicPr>
            <p:cNvPr id="12" name="グラフィックス 11" descr="男性 単色塗りつぶし">
              <a:extLst>
                <a:ext uri="{FF2B5EF4-FFF2-40B4-BE49-F238E27FC236}">
                  <a16:creationId xmlns:a16="http://schemas.microsoft.com/office/drawing/2014/main" id="{A86D0EBC-F0C1-73E2-F74E-29F970B54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9229" y="2761084"/>
              <a:ext cx="831273" cy="831273"/>
            </a:xfrm>
            <a:prstGeom prst="rect">
              <a:avLst/>
            </a:prstGeom>
          </p:spPr>
        </p:pic>
        <p:sp>
          <p:nvSpPr>
            <p:cNvPr id="16" name="角丸四角形 15">
              <a:extLst>
                <a:ext uri="{FF2B5EF4-FFF2-40B4-BE49-F238E27FC236}">
                  <a16:creationId xmlns:a16="http://schemas.microsoft.com/office/drawing/2014/main" id="{70F01CA4-73AA-DA48-D253-FAD75637C960}"/>
                </a:ext>
              </a:extLst>
            </p:cNvPr>
            <p:cNvSpPr/>
            <p:nvPr/>
          </p:nvSpPr>
          <p:spPr>
            <a:xfrm>
              <a:off x="1012546" y="3592357"/>
              <a:ext cx="924639" cy="30231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A</a:t>
              </a:r>
              <a:r>
                <a:rPr kumimoji="1" lang="ja-JP" altLang="en-US" sz="1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さん</a:t>
              </a:r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C245C905-40DA-D6B4-371D-031FB562961F}"/>
              </a:ext>
            </a:extLst>
          </p:cNvPr>
          <p:cNvGrpSpPr/>
          <p:nvPr/>
        </p:nvGrpSpPr>
        <p:grpSpPr>
          <a:xfrm>
            <a:off x="937429" y="4059348"/>
            <a:ext cx="840581" cy="1030530"/>
            <a:chOff x="1012546" y="2761084"/>
            <a:chExt cx="924639" cy="1133583"/>
          </a:xfrm>
        </p:grpSpPr>
        <p:pic>
          <p:nvPicPr>
            <p:cNvPr id="19" name="グラフィックス 18" descr="男性 単色塗りつぶし">
              <a:extLst>
                <a:ext uri="{FF2B5EF4-FFF2-40B4-BE49-F238E27FC236}">
                  <a16:creationId xmlns:a16="http://schemas.microsoft.com/office/drawing/2014/main" id="{367BADEB-6C02-7CD1-77A7-337E3A708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9229" y="2761084"/>
              <a:ext cx="831273" cy="831273"/>
            </a:xfrm>
            <a:prstGeom prst="rect">
              <a:avLst/>
            </a:prstGeom>
          </p:spPr>
        </p:pic>
        <p:sp>
          <p:nvSpPr>
            <p:cNvPr id="20" name="角丸四角形 19">
              <a:extLst>
                <a:ext uri="{FF2B5EF4-FFF2-40B4-BE49-F238E27FC236}">
                  <a16:creationId xmlns:a16="http://schemas.microsoft.com/office/drawing/2014/main" id="{E95C8C5E-C3D0-C8F8-AA3F-7F425F315EB9}"/>
                </a:ext>
              </a:extLst>
            </p:cNvPr>
            <p:cNvSpPr/>
            <p:nvPr/>
          </p:nvSpPr>
          <p:spPr>
            <a:xfrm>
              <a:off x="1012546" y="3592357"/>
              <a:ext cx="924639" cy="30231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B</a:t>
              </a:r>
              <a:r>
                <a:rPr kumimoji="1" lang="ja-JP" altLang="en-US" sz="1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さん</a:t>
              </a:r>
            </a:p>
          </p:txBody>
        </p: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43C8D817-A073-1CAE-405B-2C7EA55BA1B0}"/>
              </a:ext>
            </a:extLst>
          </p:cNvPr>
          <p:cNvGrpSpPr/>
          <p:nvPr/>
        </p:nvGrpSpPr>
        <p:grpSpPr>
          <a:xfrm>
            <a:off x="937429" y="5141812"/>
            <a:ext cx="840581" cy="1030530"/>
            <a:chOff x="1012546" y="2761084"/>
            <a:chExt cx="924639" cy="1133583"/>
          </a:xfrm>
        </p:grpSpPr>
        <p:pic>
          <p:nvPicPr>
            <p:cNvPr id="22" name="グラフィックス 21" descr="男性 単色塗りつぶし">
              <a:extLst>
                <a:ext uri="{FF2B5EF4-FFF2-40B4-BE49-F238E27FC236}">
                  <a16:creationId xmlns:a16="http://schemas.microsoft.com/office/drawing/2014/main" id="{078A8AAF-5DE8-C444-9845-1CE79F222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9229" y="2761084"/>
              <a:ext cx="831273" cy="831273"/>
            </a:xfrm>
            <a:prstGeom prst="rect">
              <a:avLst/>
            </a:prstGeom>
          </p:spPr>
        </p:pic>
        <p:sp>
          <p:nvSpPr>
            <p:cNvPr id="23" name="角丸四角形 22">
              <a:extLst>
                <a:ext uri="{FF2B5EF4-FFF2-40B4-BE49-F238E27FC236}">
                  <a16:creationId xmlns:a16="http://schemas.microsoft.com/office/drawing/2014/main" id="{560DF5F4-2E07-519A-1BB4-86165099862F}"/>
                </a:ext>
              </a:extLst>
            </p:cNvPr>
            <p:cNvSpPr/>
            <p:nvPr/>
          </p:nvSpPr>
          <p:spPr>
            <a:xfrm>
              <a:off x="1012546" y="3592357"/>
              <a:ext cx="924639" cy="30231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C</a:t>
              </a:r>
              <a:r>
                <a:rPr kumimoji="1" lang="ja-JP" altLang="en-US" sz="1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さん</a:t>
              </a:r>
            </a:p>
          </p:txBody>
        </p:sp>
      </p:grpSp>
      <p:sp>
        <p:nvSpPr>
          <p:cNvPr id="24" name="角丸四角形 23">
            <a:extLst>
              <a:ext uri="{FF2B5EF4-FFF2-40B4-BE49-F238E27FC236}">
                <a16:creationId xmlns:a16="http://schemas.microsoft.com/office/drawing/2014/main" id="{B4882988-26BC-50DD-74D3-241194E234F5}"/>
              </a:ext>
            </a:extLst>
          </p:cNvPr>
          <p:cNvSpPr/>
          <p:nvPr/>
        </p:nvSpPr>
        <p:spPr>
          <a:xfrm>
            <a:off x="1919112" y="3041421"/>
            <a:ext cx="3263787" cy="549658"/>
          </a:xfrm>
          <a:prstGeom prst="roundRect">
            <a:avLst>
              <a:gd name="adj" fmla="val 8450"/>
            </a:avLst>
          </a:prstGeom>
          <a:solidFill>
            <a:schemeClr val="bg1">
              <a:lumMod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〇〇率：</a:t>
            </a:r>
            <a:r>
              <a:rPr lang="en-US" altLang="ja-JP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60%</a:t>
            </a:r>
            <a:r>
              <a: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 / </a:t>
            </a:r>
            <a:r>
              <a:rPr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目標達成率：</a:t>
            </a:r>
            <a:r>
              <a:rPr lang="en-US" altLang="ja-JP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140%</a:t>
            </a:r>
            <a:endParaRPr lang="ja-JP" altLang="en-US" sz="1400" b="1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25" name="三角形 24">
            <a:extLst>
              <a:ext uri="{FF2B5EF4-FFF2-40B4-BE49-F238E27FC236}">
                <a16:creationId xmlns:a16="http://schemas.microsoft.com/office/drawing/2014/main" id="{AC2C7065-A2DA-830D-A875-00CCE7095A47}"/>
              </a:ext>
            </a:extLst>
          </p:cNvPr>
          <p:cNvSpPr/>
          <p:nvPr/>
        </p:nvSpPr>
        <p:spPr>
          <a:xfrm rot="16682594">
            <a:off x="1786832" y="3284685"/>
            <a:ext cx="189810" cy="182692"/>
          </a:xfrm>
          <a:prstGeom prst="triangle">
            <a:avLst/>
          </a:prstGeom>
          <a:solidFill>
            <a:schemeClr val="bg1">
              <a:lumMod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ja-JP" altLang="en-US" sz="1200" b="1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26" name="角丸四角形 25">
            <a:extLst>
              <a:ext uri="{FF2B5EF4-FFF2-40B4-BE49-F238E27FC236}">
                <a16:creationId xmlns:a16="http://schemas.microsoft.com/office/drawing/2014/main" id="{18D42545-D580-4184-FE0E-B49B1E33CE5A}"/>
              </a:ext>
            </a:extLst>
          </p:cNvPr>
          <p:cNvSpPr/>
          <p:nvPr/>
        </p:nvSpPr>
        <p:spPr>
          <a:xfrm>
            <a:off x="1919112" y="4103535"/>
            <a:ext cx="3263787" cy="549658"/>
          </a:xfrm>
          <a:prstGeom prst="roundRect">
            <a:avLst>
              <a:gd name="adj" fmla="val 8450"/>
            </a:avLst>
          </a:prstGeom>
          <a:solidFill>
            <a:schemeClr val="bg1">
              <a:lumMod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〇〇率：</a:t>
            </a:r>
            <a:r>
              <a:rPr lang="en-US" altLang="ja-JP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30%</a:t>
            </a:r>
            <a:r>
              <a: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 / </a:t>
            </a:r>
            <a:r>
              <a:rPr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目標達成率：</a:t>
            </a:r>
            <a:r>
              <a:rPr lang="en-US" altLang="ja-JP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70%</a:t>
            </a:r>
            <a:endParaRPr lang="ja-JP" altLang="en-US" sz="1400" b="1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27" name="三角形 26">
            <a:extLst>
              <a:ext uri="{FF2B5EF4-FFF2-40B4-BE49-F238E27FC236}">
                <a16:creationId xmlns:a16="http://schemas.microsoft.com/office/drawing/2014/main" id="{08DEB58E-0EFB-555D-6750-A94DD043075B}"/>
              </a:ext>
            </a:extLst>
          </p:cNvPr>
          <p:cNvSpPr/>
          <p:nvPr/>
        </p:nvSpPr>
        <p:spPr>
          <a:xfrm rot="16682594">
            <a:off x="1786832" y="4346799"/>
            <a:ext cx="189810" cy="182692"/>
          </a:xfrm>
          <a:prstGeom prst="triangle">
            <a:avLst/>
          </a:prstGeom>
          <a:solidFill>
            <a:schemeClr val="bg1">
              <a:lumMod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ja-JP" altLang="en-US" sz="1200" b="1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28" name="角丸四角形 27">
            <a:extLst>
              <a:ext uri="{FF2B5EF4-FFF2-40B4-BE49-F238E27FC236}">
                <a16:creationId xmlns:a16="http://schemas.microsoft.com/office/drawing/2014/main" id="{D34B31FE-1376-36F8-3A6B-FF763998C5F9}"/>
              </a:ext>
            </a:extLst>
          </p:cNvPr>
          <p:cNvSpPr/>
          <p:nvPr/>
        </p:nvSpPr>
        <p:spPr>
          <a:xfrm>
            <a:off x="1919112" y="5170232"/>
            <a:ext cx="3263787" cy="549658"/>
          </a:xfrm>
          <a:prstGeom prst="roundRect">
            <a:avLst>
              <a:gd name="adj" fmla="val 8450"/>
            </a:avLst>
          </a:prstGeom>
          <a:solidFill>
            <a:schemeClr val="bg1">
              <a:lumMod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〇〇率：</a:t>
            </a:r>
            <a:r>
              <a:rPr lang="en-US" altLang="ja-JP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20%</a:t>
            </a:r>
            <a:r>
              <a: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 / </a:t>
            </a:r>
            <a:r>
              <a:rPr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目標達成率：</a:t>
            </a:r>
            <a:r>
              <a:rPr lang="en-US" altLang="ja-JP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50%</a:t>
            </a:r>
            <a:endParaRPr lang="ja-JP" altLang="en-US" sz="1400" b="1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29" name="三角形 28">
            <a:extLst>
              <a:ext uri="{FF2B5EF4-FFF2-40B4-BE49-F238E27FC236}">
                <a16:creationId xmlns:a16="http://schemas.microsoft.com/office/drawing/2014/main" id="{E1B23BBD-09C5-8211-6E91-A183ACCC4E73}"/>
              </a:ext>
            </a:extLst>
          </p:cNvPr>
          <p:cNvSpPr/>
          <p:nvPr/>
        </p:nvSpPr>
        <p:spPr>
          <a:xfrm rot="16682594">
            <a:off x="1786832" y="5413496"/>
            <a:ext cx="189810" cy="182692"/>
          </a:xfrm>
          <a:prstGeom prst="triangle">
            <a:avLst/>
          </a:prstGeom>
          <a:solidFill>
            <a:schemeClr val="bg1">
              <a:lumMod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ja-JP" altLang="en-US" sz="1200" b="1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pic>
        <p:nvPicPr>
          <p:cNvPr id="45" name="グラフィックス 44" descr="男性 単色塗りつぶし">
            <a:extLst>
              <a:ext uri="{FF2B5EF4-FFF2-40B4-BE49-F238E27FC236}">
                <a16:creationId xmlns:a16="http://schemas.microsoft.com/office/drawing/2014/main" id="{8E67AA55-465A-6E09-72E2-91C53C4D2E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51538" y="2994813"/>
            <a:ext cx="755703" cy="755703"/>
          </a:xfrm>
          <a:prstGeom prst="rect">
            <a:avLst/>
          </a:prstGeom>
        </p:spPr>
      </p:pic>
      <p:sp>
        <p:nvSpPr>
          <p:cNvPr id="46" name="角丸四角形 45">
            <a:extLst>
              <a:ext uri="{FF2B5EF4-FFF2-40B4-BE49-F238E27FC236}">
                <a16:creationId xmlns:a16="http://schemas.microsoft.com/office/drawing/2014/main" id="{E6D69172-EBE4-F940-A2C8-491B4855887A}"/>
              </a:ext>
            </a:extLst>
          </p:cNvPr>
          <p:cNvSpPr/>
          <p:nvPr/>
        </p:nvSpPr>
        <p:spPr>
          <a:xfrm>
            <a:off x="7009099" y="3750516"/>
            <a:ext cx="840581" cy="2748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A</a:t>
            </a:r>
            <a:r>
              <a:rPr kumimoji="1" lang="ja-JP" altLang="en-US" sz="10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さん</a:t>
            </a:r>
          </a:p>
        </p:txBody>
      </p:sp>
      <p:pic>
        <p:nvPicPr>
          <p:cNvPr id="43" name="グラフィックス 42" descr="男性 単色塗りつぶし">
            <a:extLst>
              <a:ext uri="{FF2B5EF4-FFF2-40B4-BE49-F238E27FC236}">
                <a16:creationId xmlns:a16="http://schemas.microsoft.com/office/drawing/2014/main" id="{53F66A0B-F19E-45FA-91E0-1B5250BAD5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51538" y="4059348"/>
            <a:ext cx="755703" cy="755703"/>
          </a:xfrm>
          <a:prstGeom prst="rect">
            <a:avLst/>
          </a:prstGeom>
        </p:spPr>
      </p:pic>
      <p:sp>
        <p:nvSpPr>
          <p:cNvPr id="44" name="角丸四角形 43">
            <a:extLst>
              <a:ext uri="{FF2B5EF4-FFF2-40B4-BE49-F238E27FC236}">
                <a16:creationId xmlns:a16="http://schemas.microsoft.com/office/drawing/2014/main" id="{FD41C261-F5A9-B3F9-6E60-28E8E6A51A59}"/>
              </a:ext>
            </a:extLst>
          </p:cNvPr>
          <p:cNvSpPr/>
          <p:nvPr/>
        </p:nvSpPr>
        <p:spPr>
          <a:xfrm>
            <a:off x="7009099" y="4815051"/>
            <a:ext cx="840581" cy="2748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B</a:t>
            </a:r>
            <a:r>
              <a:rPr kumimoji="1" lang="ja-JP" altLang="en-US" sz="10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さん</a:t>
            </a:r>
          </a:p>
        </p:txBody>
      </p:sp>
      <p:pic>
        <p:nvPicPr>
          <p:cNvPr id="41" name="グラフィックス 40" descr="男性 単色塗りつぶし">
            <a:extLst>
              <a:ext uri="{FF2B5EF4-FFF2-40B4-BE49-F238E27FC236}">
                <a16:creationId xmlns:a16="http://schemas.microsoft.com/office/drawing/2014/main" id="{9F2CAB75-E5D0-2A3F-FA91-3026DCEBCE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51538" y="5141812"/>
            <a:ext cx="755703" cy="755703"/>
          </a:xfrm>
          <a:prstGeom prst="rect">
            <a:avLst/>
          </a:prstGeom>
        </p:spPr>
      </p:pic>
      <p:sp>
        <p:nvSpPr>
          <p:cNvPr id="42" name="角丸四角形 41">
            <a:extLst>
              <a:ext uri="{FF2B5EF4-FFF2-40B4-BE49-F238E27FC236}">
                <a16:creationId xmlns:a16="http://schemas.microsoft.com/office/drawing/2014/main" id="{CEB7CE78-9BF1-458F-D029-C8DB9178EC06}"/>
              </a:ext>
            </a:extLst>
          </p:cNvPr>
          <p:cNvSpPr/>
          <p:nvPr/>
        </p:nvSpPr>
        <p:spPr>
          <a:xfrm>
            <a:off x="7009099" y="5897515"/>
            <a:ext cx="840581" cy="2748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C</a:t>
            </a:r>
            <a:r>
              <a:rPr kumimoji="1" lang="ja-JP" altLang="en-US" sz="10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さん</a:t>
            </a:r>
          </a:p>
        </p:txBody>
      </p:sp>
      <p:sp>
        <p:nvSpPr>
          <p:cNvPr id="35" name="角丸四角形 34">
            <a:extLst>
              <a:ext uri="{FF2B5EF4-FFF2-40B4-BE49-F238E27FC236}">
                <a16:creationId xmlns:a16="http://schemas.microsoft.com/office/drawing/2014/main" id="{410669D7-53ED-97F7-9132-C9910ED1FC43}"/>
              </a:ext>
            </a:extLst>
          </p:cNvPr>
          <p:cNvSpPr/>
          <p:nvPr/>
        </p:nvSpPr>
        <p:spPr>
          <a:xfrm>
            <a:off x="7990782" y="3041421"/>
            <a:ext cx="3263787" cy="549658"/>
          </a:xfrm>
          <a:prstGeom prst="roundRect">
            <a:avLst>
              <a:gd name="adj" fmla="val 8450"/>
            </a:avLst>
          </a:prstGeom>
          <a:solidFill>
            <a:schemeClr val="bg1">
              <a:lumMod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〇〇率：</a:t>
            </a:r>
            <a:r>
              <a:rPr lang="en-US" altLang="ja-JP" sz="1600" b="1" dirty="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60%</a:t>
            </a:r>
            <a:r>
              <a: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 / </a:t>
            </a:r>
            <a:r>
              <a:rPr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目標達成率：</a:t>
            </a:r>
            <a:r>
              <a:rPr lang="en-US" altLang="ja-JP" sz="1600" b="1" dirty="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140%</a:t>
            </a:r>
            <a:endParaRPr lang="ja-JP" altLang="en-US" sz="1400" b="1">
              <a:solidFill>
                <a:srgbClr val="1A96F0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36" name="三角形 35">
            <a:extLst>
              <a:ext uri="{FF2B5EF4-FFF2-40B4-BE49-F238E27FC236}">
                <a16:creationId xmlns:a16="http://schemas.microsoft.com/office/drawing/2014/main" id="{E3D697E3-AD7B-F323-1170-A1F8C602FC5E}"/>
              </a:ext>
            </a:extLst>
          </p:cNvPr>
          <p:cNvSpPr/>
          <p:nvPr/>
        </p:nvSpPr>
        <p:spPr>
          <a:xfrm rot="16682594">
            <a:off x="7858502" y="3284685"/>
            <a:ext cx="189810" cy="182692"/>
          </a:xfrm>
          <a:prstGeom prst="triangle">
            <a:avLst/>
          </a:prstGeom>
          <a:solidFill>
            <a:schemeClr val="bg1">
              <a:lumMod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ja-JP" altLang="en-US" sz="1200" b="1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37" name="角丸四角形 36">
            <a:extLst>
              <a:ext uri="{FF2B5EF4-FFF2-40B4-BE49-F238E27FC236}">
                <a16:creationId xmlns:a16="http://schemas.microsoft.com/office/drawing/2014/main" id="{F05DA80E-1D65-F742-C534-7C00B6A79E15}"/>
              </a:ext>
            </a:extLst>
          </p:cNvPr>
          <p:cNvSpPr/>
          <p:nvPr/>
        </p:nvSpPr>
        <p:spPr>
          <a:xfrm>
            <a:off x="7990782" y="4103535"/>
            <a:ext cx="3263787" cy="549658"/>
          </a:xfrm>
          <a:prstGeom prst="roundRect">
            <a:avLst>
              <a:gd name="adj" fmla="val 8450"/>
            </a:avLst>
          </a:prstGeom>
          <a:solidFill>
            <a:schemeClr val="bg1">
              <a:lumMod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〇〇率：</a:t>
            </a:r>
            <a:r>
              <a:rPr lang="en-US" altLang="ja-JP" sz="1600" b="1" dirty="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50%</a:t>
            </a:r>
            <a:r>
              <a: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 / </a:t>
            </a:r>
            <a:r>
              <a:rPr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目標達成率：</a:t>
            </a:r>
            <a:r>
              <a:rPr lang="en-US" altLang="ja-JP" sz="1600" b="1" dirty="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120%</a:t>
            </a:r>
            <a:endParaRPr lang="ja-JP" altLang="en-US" sz="1400" b="1">
              <a:solidFill>
                <a:srgbClr val="1A96F0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38" name="三角形 37">
            <a:extLst>
              <a:ext uri="{FF2B5EF4-FFF2-40B4-BE49-F238E27FC236}">
                <a16:creationId xmlns:a16="http://schemas.microsoft.com/office/drawing/2014/main" id="{092E5157-3290-4189-91D3-7DB973522FF3}"/>
              </a:ext>
            </a:extLst>
          </p:cNvPr>
          <p:cNvSpPr/>
          <p:nvPr/>
        </p:nvSpPr>
        <p:spPr>
          <a:xfrm rot="16682594">
            <a:off x="7858502" y="4346799"/>
            <a:ext cx="189810" cy="182692"/>
          </a:xfrm>
          <a:prstGeom prst="triangle">
            <a:avLst/>
          </a:prstGeom>
          <a:solidFill>
            <a:schemeClr val="bg1">
              <a:lumMod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ja-JP" altLang="en-US" sz="1200" b="1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39" name="角丸四角形 38">
            <a:extLst>
              <a:ext uri="{FF2B5EF4-FFF2-40B4-BE49-F238E27FC236}">
                <a16:creationId xmlns:a16="http://schemas.microsoft.com/office/drawing/2014/main" id="{13159E77-302E-E48C-DEE8-6E8B6E962403}"/>
              </a:ext>
            </a:extLst>
          </p:cNvPr>
          <p:cNvSpPr/>
          <p:nvPr/>
        </p:nvSpPr>
        <p:spPr>
          <a:xfrm>
            <a:off x="7990782" y="5170232"/>
            <a:ext cx="3263787" cy="549658"/>
          </a:xfrm>
          <a:prstGeom prst="roundRect">
            <a:avLst>
              <a:gd name="adj" fmla="val 8450"/>
            </a:avLst>
          </a:prstGeom>
          <a:solidFill>
            <a:schemeClr val="bg1">
              <a:lumMod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〇〇率：</a:t>
            </a:r>
            <a:r>
              <a:rPr lang="en-US" altLang="ja-JP" sz="1600" b="1" dirty="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40%</a:t>
            </a:r>
            <a:r>
              <a: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 / </a:t>
            </a:r>
            <a:r>
              <a:rPr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目標達成率：</a:t>
            </a:r>
            <a:r>
              <a:rPr lang="en-US" altLang="ja-JP" sz="1600" b="1" dirty="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100%</a:t>
            </a:r>
            <a:endParaRPr lang="ja-JP" altLang="en-US" sz="1400" b="1">
              <a:solidFill>
                <a:srgbClr val="1A96F0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40" name="三角形 39">
            <a:extLst>
              <a:ext uri="{FF2B5EF4-FFF2-40B4-BE49-F238E27FC236}">
                <a16:creationId xmlns:a16="http://schemas.microsoft.com/office/drawing/2014/main" id="{F5C409AF-B99B-135B-18B6-F08245F6CF8F}"/>
              </a:ext>
            </a:extLst>
          </p:cNvPr>
          <p:cNvSpPr/>
          <p:nvPr/>
        </p:nvSpPr>
        <p:spPr>
          <a:xfrm rot="16682594">
            <a:off x="7858502" y="5413496"/>
            <a:ext cx="189810" cy="182692"/>
          </a:xfrm>
          <a:prstGeom prst="triangle">
            <a:avLst/>
          </a:prstGeom>
          <a:solidFill>
            <a:schemeClr val="bg1">
              <a:lumMod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ja-JP" altLang="en-US" sz="1200" b="1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94092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BCEEE84-3210-826F-D094-7B2600770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AFC4F3E-CAFE-7139-B2A4-9E1453DFF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9</a:t>
            </a:fld>
            <a:endParaRPr lang="ja-JP" altLang="en-US"/>
          </a:p>
        </p:txBody>
      </p:sp>
      <p:sp>
        <p:nvSpPr>
          <p:cNvPr id="5" name="角丸四角形 4">
            <a:extLst>
              <a:ext uri="{FF2B5EF4-FFF2-40B4-BE49-F238E27FC236}">
                <a16:creationId xmlns:a16="http://schemas.microsoft.com/office/drawing/2014/main" id="{42D70C76-53EB-6AB8-66A6-9BC46D6C77FA}"/>
              </a:ext>
            </a:extLst>
          </p:cNvPr>
          <p:cNvSpPr/>
          <p:nvPr/>
        </p:nvSpPr>
        <p:spPr>
          <a:xfrm>
            <a:off x="459759" y="800894"/>
            <a:ext cx="11289329" cy="5256212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ja-JP" altLang="en-US" sz="2800" b="1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〇〇〇〇を可視化し、</a:t>
            </a:r>
            <a:endParaRPr lang="en-US" altLang="ja-JP" sz="2800" b="1" dirty="0">
              <a:solidFill>
                <a:schemeClr val="bg1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1200"/>
              </a:spcBef>
            </a:pPr>
            <a:r>
              <a:rPr lang="ja-JP" altLang="en-US" sz="2800" b="1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〇〇を共有して〇〇スキルの脱属人化を図るのが</a:t>
            </a:r>
            <a:endParaRPr lang="en-US" altLang="ja-JP" sz="2800" b="1" dirty="0">
              <a:solidFill>
                <a:schemeClr val="bg1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1200"/>
              </a:spcBef>
            </a:pPr>
            <a:r>
              <a:rPr lang="ja-JP" altLang="en-US" sz="4800" b="1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（最も伝えたいことを背景静止画で）</a:t>
            </a:r>
          </a:p>
        </p:txBody>
      </p:sp>
    </p:spTree>
    <p:extLst>
      <p:ext uri="{BB962C8B-B14F-4D97-AF65-F5344CB8AC3E}">
        <p14:creationId xmlns:p14="http://schemas.microsoft.com/office/powerpoint/2010/main" val="14268036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3801</TotalTime>
  <Words>1859</Words>
  <Application>Microsoft Macintosh PowerPoint</Application>
  <PresentationFormat>ワイド画面</PresentationFormat>
  <Paragraphs>335</Paragraphs>
  <Slides>24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36" baseType="lpstr">
      <vt:lpstr>游ゴシック</vt:lpstr>
      <vt:lpstr>游ゴシック</vt:lpstr>
      <vt:lpstr>游ゴシック Light</vt:lpstr>
      <vt:lpstr>Yu Gothic Medium</vt:lpstr>
      <vt:lpstr>Arial</vt:lpstr>
      <vt:lpstr>Century Gothic</vt:lpstr>
      <vt:lpstr>DIN Condensed</vt:lpstr>
      <vt:lpstr>Futura</vt:lpstr>
      <vt:lpstr>Futura Medium</vt:lpstr>
      <vt:lpstr>Futura Medium</vt:lpstr>
      <vt:lpstr>Montserrat</vt:lpstr>
      <vt:lpstr>Office テーマ</vt:lpstr>
      <vt:lpstr>PowerPoint プレゼンテーション</vt:lpstr>
      <vt:lpstr>はじめに</vt:lpstr>
      <vt:lpstr>目次</vt:lpstr>
      <vt:lpstr>PowerPoint プレゼンテーション</vt:lpstr>
      <vt:lpstr>〇〇が注目される背景</vt:lpstr>
      <vt:lpstr>〇〇という課題</vt:lpstr>
      <vt:lpstr>〇〇とは？</vt:lpstr>
      <vt:lpstr>〇〇によって期待できる効果</vt:lpstr>
      <vt:lpstr>PowerPoint プレゼンテーション</vt:lpstr>
      <vt:lpstr>〇〇が解決できる課題</vt:lpstr>
      <vt:lpstr>〇〇を実施する際のポイント</vt:lpstr>
      <vt:lpstr>〇〇を実施する流れ</vt:lpstr>
      <vt:lpstr>〇〇実施の効果</vt:lpstr>
      <vt:lpstr>〇〇実施の組織の変化</vt:lpstr>
      <vt:lpstr>PowerPoint プレゼンテーション</vt:lpstr>
      <vt:lpstr>サービス概要</vt:lpstr>
      <vt:lpstr>サービス概要</vt:lpstr>
      <vt:lpstr>事例紹介　｜　〇〇〇〇株式会社 様</vt:lpstr>
      <vt:lpstr>PowerPoint プレゼンテーション</vt:lpstr>
      <vt:lpstr>PowerPoint プレゼンテーション</vt:lpstr>
      <vt:lpstr>c-slideの特徴</vt:lpstr>
      <vt:lpstr>ご利用事例</vt:lpstr>
      <vt:lpstr>料金プラン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湯淺 春樹</dc:creator>
  <cp:lastModifiedBy>佐藤立樹</cp:lastModifiedBy>
  <cp:revision>32</cp:revision>
  <dcterms:created xsi:type="dcterms:W3CDTF">2022-02-02T08:34:32Z</dcterms:created>
  <dcterms:modified xsi:type="dcterms:W3CDTF">2023-02-17T05:23:37Z</dcterms:modified>
</cp:coreProperties>
</file>