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337" r:id="rId2"/>
    <p:sldId id="351" r:id="rId3"/>
    <p:sldId id="348" r:id="rId4"/>
    <p:sldId id="352" r:id="rId5"/>
    <p:sldId id="282" r:id="rId6"/>
    <p:sldId id="321" r:id="rId7"/>
    <p:sldId id="353" r:id="rId8"/>
    <p:sldId id="356" r:id="rId9"/>
    <p:sldId id="355" r:id="rId10"/>
    <p:sldId id="331" r:id="rId11"/>
    <p:sldId id="354" r:id="rId12"/>
    <p:sldId id="349" r:id="rId13"/>
    <p:sldId id="328" r:id="rId14"/>
    <p:sldId id="336" r:id="rId15"/>
    <p:sldId id="350" r:id="rId16"/>
    <p:sldId id="290" r:id="rId17"/>
    <p:sldId id="270" r:id="rId18"/>
    <p:sldId id="274" r:id="rId19"/>
    <p:sldId id="358" r:id="rId20"/>
    <p:sldId id="343" r:id="rId21"/>
    <p:sldId id="345" r:id="rId22"/>
    <p:sldId id="266" r:id="rId23"/>
    <p:sldId id="346" r:id="rId24"/>
    <p:sldId id="347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96F0"/>
    <a:srgbClr val="62D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5"/>
    <p:restoredTop sz="94419"/>
  </p:normalViewPr>
  <p:slideViewPr>
    <p:cSldViewPr snapToGrid="0" snapToObjects="1" showGuides="1">
      <p:cViewPr varScale="1">
        <p:scale>
          <a:sx n="104" d="100"/>
          <a:sy n="104" d="100"/>
        </p:scale>
        <p:origin x="544" y="19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2381A-6024-644E-B729-819A5E85AEC8}" type="datetimeFigureOut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9651F-5C99-8144-9C7D-6E3B1C9883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41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651F-5C99-8144-9C7D-6E3B1C9883BD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1814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>
            <a:extLst>
              <a:ext uri="{FF2B5EF4-FFF2-40B4-BE49-F238E27FC236}">
                <a16:creationId xmlns:a16="http://schemas.microsoft.com/office/drawing/2014/main" id="{7D580735-8E71-9244-985D-4A105AB0F5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2" name="角丸四角形 1">
            <a:extLst>
              <a:ext uri="{FF2B5EF4-FFF2-40B4-BE49-F238E27FC236}">
                <a16:creationId xmlns:a16="http://schemas.microsoft.com/office/drawing/2014/main" id="{8D6A230F-4E4D-054A-B1B1-AD08C162770C}"/>
              </a:ext>
            </a:extLst>
          </p:cNvPr>
          <p:cNvSpPr/>
          <p:nvPr userDrawn="1"/>
        </p:nvSpPr>
        <p:spPr>
          <a:xfrm>
            <a:off x="101600" y="86360"/>
            <a:ext cx="11988800" cy="668528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32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>
            <a:extLst>
              <a:ext uri="{FF2B5EF4-FFF2-40B4-BE49-F238E27FC236}">
                <a16:creationId xmlns:a16="http://schemas.microsoft.com/office/drawing/2014/main" id="{7D580735-8E71-9244-985D-4A105AB0F5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2" name="角丸四角形 1">
            <a:extLst>
              <a:ext uri="{FF2B5EF4-FFF2-40B4-BE49-F238E27FC236}">
                <a16:creationId xmlns:a16="http://schemas.microsoft.com/office/drawing/2014/main" id="{8D6A230F-4E4D-054A-B1B1-AD08C162770C}"/>
              </a:ext>
            </a:extLst>
          </p:cNvPr>
          <p:cNvSpPr/>
          <p:nvPr userDrawn="1"/>
        </p:nvSpPr>
        <p:spPr>
          <a:xfrm>
            <a:off x="101600" y="86360"/>
            <a:ext cx="11988800" cy="668528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図 2" descr="リモコンを操作している男性&#10;&#10;中程度の精度で自動的に生成された説明">
            <a:extLst>
              <a:ext uri="{FF2B5EF4-FFF2-40B4-BE49-F238E27FC236}">
                <a16:creationId xmlns:a16="http://schemas.microsoft.com/office/drawing/2014/main" id="{7FF1DC26-DE15-BC28-C66B-ACA92B82ED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 t="4430" b="12306"/>
          <a:stretch/>
        </p:blipFill>
        <p:spPr>
          <a:xfrm>
            <a:off x="0" y="86360"/>
            <a:ext cx="12192000" cy="677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17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Pr>
        <a:solidFill>
          <a:schemeClr val="bg1">
            <a:lumMod val="9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A0D3B3-C8C1-6E46-8649-3782253E9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5" y="195600"/>
            <a:ext cx="11444657" cy="573026"/>
          </a:xfrm>
        </p:spPr>
        <p:txBody>
          <a:bodyPr tIns="72000">
            <a:normAutofit/>
          </a:bodyPr>
          <a:lstStyle>
            <a:lvl1pPr>
              <a:defRPr sz="2400" b="1" i="0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9669E2-129F-E448-9132-D00EB4201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59" y="1161028"/>
            <a:ext cx="11272482" cy="829816"/>
          </a:xfrm>
        </p:spPr>
        <p:txBody>
          <a:bodyPr tIns="144000">
            <a:normAutofit/>
          </a:bodyPr>
          <a:lstStyle>
            <a:lvl1pPr marL="0" indent="0">
              <a:spcBef>
                <a:spcPts val="600"/>
              </a:spcBef>
              <a:buNone/>
              <a:defRPr sz="1800" b="1" i="0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defRPr>
            </a:lvl1pPr>
            <a:lvl2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2pPr>
            <a:lvl3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3pPr>
            <a:lvl4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4pPr>
            <a:lvl5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00917B-6676-EB41-8644-7F9CC35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10C2-C734-7543-ADCD-6AD932B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FDA3ED4-7D37-C04F-8F52-09BB0F640678}"/>
              </a:ext>
            </a:extLst>
          </p:cNvPr>
          <p:cNvCxnSpPr>
            <a:cxnSpLocks/>
          </p:cNvCxnSpPr>
          <p:nvPr userDrawn="1"/>
        </p:nvCxnSpPr>
        <p:spPr>
          <a:xfrm>
            <a:off x="326020" y="891247"/>
            <a:ext cx="11539960" cy="0"/>
          </a:xfrm>
          <a:prstGeom prst="line">
            <a:avLst/>
          </a:prstGeom>
          <a:ln w="25400" cap="rnd">
            <a:solidFill>
              <a:srgbClr val="1A9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A24D96B8-8543-0C3D-E35C-535991319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34446" b="-7734"/>
          <a:stretch/>
        </p:blipFill>
        <p:spPr>
          <a:xfrm>
            <a:off x="11138737" y="363828"/>
            <a:ext cx="733025" cy="2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39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 userDrawn="1">
          <p15:clr>
            <a:srgbClr val="FBAE40"/>
          </p15:clr>
        </p15:guide>
        <p15:guide id="2" pos="279" userDrawn="1">
          <p15:clr>
            <a:srgbClr val="FBAE40"/>
          </p15:clr>
        </p15:guide>
        <p15:guide id="3" pos="7401" userDrawn="1">
          <p15:clr>
            <a:srgbClr val="FBAE40"/>
          </p15:clr>
        </p15:guide>
        <p15:guide id="4" orient="horz" pos="1366" userDrawn="1">
          <p15:clr>
            <a:srgbClr val="FBAE40"/>
          </p15:clr>
        </p15:guide>
        <p15:guide id="5" orient="horz" pos="40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bg>
      <p:bgPr>
        <a:solidFill>
          <a:srgbClr val="1A9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00917B-6676-EB41-8644-7F9CC35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10C2-C734-7543-ADCD-6AD932B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3030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79">
          <p15:clr>
            <a:srgbClr val="FBAE40"/>
          </p15:clr>
        </p15:guide>
        <p15:guide id="3" pos="7401">
          <p15:clr>
            <a:srgbClr val="FBAE40"/>
          </p15:clr>
        </p15:guide>
        <p15:guide id="4" orient="horz" pos="1366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>
            <a:extLst>
              <a:ext uri="{FF2B5EF4-FFF2-40B4-BE49-F238E27FC236}">
                <a16:creationId xmlns:a16="http://schemas.microsoft.com/office/drawing/2014/main" id="{CF8C3AD5-1223-0EF0-3C57-0B97BF1731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pic>
        <p:nvPicPr>
          <p:cNvPr id="2" name="グラフィックス 1">
            <a:extLst>
              <a:ext uri="{FF2B5EF4-FFF2-40B4-BE49-F238E27FC236}">
                <a16:creationId xmlns:a16="http://schemas.microsoft.com/office/drawing/2014/main" id="{4A474CD3-66FA-119E-ED1D-61890906E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537" b="-36758"/>
          <a:stretch/>
        </p:blipFill>
        <p:spPr>
          <a:xfrm>
            <a:off x="11136685" y="363827"/>
            <a:ext cx="743185" cy="327053"/>
          </a:xfrm>
          <a:prstGeom prst="rect">
            <a:avLst/>
          </a:prstGeom>
        </p:spPr>
      </p:pic>
      <p:sp>
        <p:nvSpPr>
          <p:cNvPr id="3" name="日付プレースホルダー 3">
            <a:extLst>
              <a:ext uri="{FF2B5EF4-FFF2-40B4-BE49-F238E27FC236}">
                <a16:creationId xmlns:a16="http://schemas.microsoft.com/office/drawing/2014/main" id="{B9F9871A-C5A7-7FA8-59AA-00E9FF66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67B743F0-8591-22CA-D150-851C497CF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8183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57">
          <p15:clr>
            <a:srgbClr val="FBAE40"/>
          </p15:clr>
        </p15:guide>
        <p15:guide id="3" pos="7423">
          <p15:clr>
            <a:srgbClr val="FBAE40"/>
          </p15:clr>
        </p15:guide>
        <p15:guide id="4" orient="horz" pos="1457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とコンテンツ">
    <p:bg>
      <p:bgPr>
        <a:gradFill>
          <a:gsLst>
            <a:gs pos="0">
              <a:srgbClr val="1A96F0"/>
            </a:gs>
            <a:gs pos="100000">
              <a:srgbClr val="62D3C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00917B-6676-EB41-8644-7F9CC35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10C2-C734-7543-ADCD-6AD932B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1043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79">
          <p15:clr>
            <a:srgbClr val="FBAE40"/>
          </p15:clr>
        </p15:guide>
        <p15:guide id="3" pos="7401">
          <p15:clr>
            <a:srgbClr val="FBAE40"/>
          </p15:clr>
        </p15:guide>
        <p15:guide id="4" orient="horz" pos="1366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0E51DB9-EB5F-B945-ADF0-CFC4A155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48E0B55-EF54-144C-8AB1-3609C8A5F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DB2BBA-3FEF-3345-9975-F9DD7B847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© 2022 CONE inc.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F84C1B-3020-654A-8FDF-8807C0051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68678F-B0B6-0245-9DD0-569DE08B8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0EA0D-2252-9045-A82C-BA460C3629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34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0" r:id="rId3"/>
    <p:sldLayoutId id="2147483651" r:id="rId4"/>
    <p:sldLayoutId id="2147483656" r:id="rId5"/>
    <p:sldLayoutId id="2147483657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88629BC-2383-DB88-ECA0-712901E0F4D9}"/>
              </a:ext>
            </a:extLst>
          </p:cNvPr>
          <p:cNvSpPr txBox="1"/>
          <p:nvPr/>
        </p:nvSpPr>
        <p:spPr>
          <a:xfrm>
            <a:off x="1975025" y="3156208"/>
            <a:ext cx="8256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kumimoji="1" lang="ja-JP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〇〇における</a:t>
            </a:r>
            <a:r>
              <a:rPr lang="en-US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“</a:t>
            </a:r>
            <a:r>
              <a:rPr lang="ja-JP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〇〇〇〇〇〇</a:t>
            </a:r>
            <a:r>
              <a:rPr lang="en-US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”</a:t>
            </a:r>
            <a:r>
              <a:rPr lang="ja-JP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のご提案</a:t>
            </a:r>
            <a:endParaRPr kumimoji="1" lang="ja-JP" altLang="en-US" sz="3200" b="1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04ACEC-95A0-36BB-2522-9C853EA2D052}"/>
              </a:ext>
            </a:extLst>
          </p:cNvPr>
          <p:cNvSpPr txBox="1"/>
          <p:nvPr/>
        </p:nvSpPr>
        <p:spPr>
          <a:xfrm>
            <a:off x="2667007" y="3815125"/>
            <a:ext cx="6865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〇〇株式会社</a:t>
            </a:r>
            <a:r>
              <a:rPr lang="en-US" altLang="ja-JP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ja-JP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〇〇さま</a:t>
            </a:r>
            <a:r>
              <a:rPr lang="en-US" altLang="ja-JP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202X. XX.XX</a:t>
            </a:r>
            <a:endParaRPr kumimoji="1" lang="ja-JP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C795F461-4A92-1ACD-83B5-DD41B156D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34446" b="-7734"/>
          <a:stretch/>
        </p:blipFill>
        <p:spPr>
          <a:xfrm>
            <a:off x="5567362" y="2306412"/>
            <a:ext cx="1057276" cy="371606"/>
          </a:xfrm>
          <a:prstGeom prst="rect">
            <a:avLst/>
          </a:prstGeom>
        </p:spPr>
      </p:pic>
      <p:sp>
        <p:nvSpPr>
          <p:cNvPr id="4" name="角丸四角形 3">
            <a:extLst>
              <a:ext uri="{FF2B5EF4-FFF2-40B4-BE49-F238E27FC236}">
                <a16:creationId xmlns:a16="http://schemas.microsoft.com/office/drawing/2014/main" id="{5709376D-18C5-BE7C-52D6-6F3B9AE3CC11}"/>
              </a:ext>
            </a:extLst>
          </p:cNvPr>
          <p:cNvSpPr/>
          <p:nvPr/>
        </p:nvSpPr>
        <p:spPr>
          <a:xfrm>
            <a:off x="10501639" y="296497"/>
            <a:ext cx="1362615" cy="32120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1A96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36000" rtlCol="0" anchor="ctr"/>
          <a:lstStyle/>
          <a:p>
            <a:pPr algn="ctr"/>
            <a:r>
              <a:rPr kumimoji="1" lang="en-US" altLang="ja-JP" sz="1200" dirty="0">
                <a:solidFill>
                  <a:srgbClr val="1A96F0"/>
                </a:solidFill>
                <a:latin typeface="Futura Medium" panose="020B0602020204020303" pitchFamily="34" charset="-79"/>
                <a:ea typeface="Corporate Logo ver2 Medium" panose="02000600000000000000" pitchFamily="2" charset="-128"/>
                <a:cs typeface="Futura Medium" panose="020B0602020204020303" pitchFamily="34" charset="-79"/>
              </a:rPr>
              <a:t>Confidential</a:t>
            </a:r>
            <a:endParaRPr kumimoji="1" lang="ja-JP" altLang="en-US" sz="900">
              <a:solidFill>
                <a:srgbClr val="1A96F0"/>
              </a:solidFill>
              <a:latin typeface="Futura Medium" panose="020B0602020204020303" pitchFamily="34" charset="-79"/>
              <a:ea typeface="Corporate Logo ver2 Medium" panose="02000600000000000000" pitchFamily="2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94783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E6D12F-F6F1-A722-8663-B059EFE3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解決策の根拠</a:t>
            </a:r>
            <a:r>
              <a:rPr kumimoji="1" lang="en-US" altLang="ja-JP" dirty="0"/>
              <a:t> </a:t>
            </a:r>
            <a:r>
              <a:rPr lang="ja-JP" altLang="en-US"/>
              <a:t>③</a:t>
            </a:r>
            <a:r>
              <a:rPr kumimoji="1" lang="ja-JP" altLang="en-US"/>
              <a:t>｜費用対効果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5AB0AE7-AB9F-82CA-A9F6-47566C670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DF3CB44-F5A3-A43A-45E4-720F3DC5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61E6E70B-7C9E-D301-FBE5-B545E288E786}"/>
              </a:ext>
            </a:extLst>
          </p:cNvPr>
          <p:cNvSpPr/>
          <p:nvPr/>
        </p:nvSpPr>
        <p:spPr>
          <a:xfrm>
            <a:off x="442913" y="1160466"/>
            <a:ext cx="5244965" cy="52562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180000" bIns="0" rtlCol="0" anchor="t"/>
          <a:lstStyle/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〇〇の場合の提供内容</a:t>
            </a: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D75B4D6C-B936-C8C1-CB74-11078098EC33}"/>
              </a:ext>
            </a:extLst>
          </p:cNvPr>
          <p:cNvSpPr/>
          <p:nvPr/>
        </p:nvSpPr>
        <p:spPr>
          <a:xfrm>
            <a:off x="6504122" y="1160466"/>
            <a:ext cx="5244965" cy="52562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180000" bIns="0" rtlCol="0" anchor="t"/>
          <a:lstStyle/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想定効果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A9455877-7FD4-6853-96ED-A0B4992A755B}"/>
              </a:ext>
            </a:extLst>
          </p:cNvPr>
          <p:cNvSpPr/>
          <p:nvPr/>
        </p:nvSpPr>
        <p:spPr>
          <a:xfrm>
            <a:off x="442913" y="1707642"/>
            <a:ext cx="5244965" cy="965160"/>
          </a:xfrm>
          <a:prstGeom prst="roundRect">
            <a:avLst>
              <a:gd name="adj" fmla="val 441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>
                <a:solidFill>
                  <a:prstClr val="black">
                    <a:lumMod val="50000"/>
                    <a:lumOff val="50000"/>
                  </a:prst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費用</a:t>
            </a:r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en-US" altLang="ja-JP" sz="40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00</a:t>
            </a:r>
            <a:r>
              <a:rPr lang="ja-JP" altLang="en-US" sz="4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万円</a:t>
            </a:r>
            <a:r>
              <a:rPr lang="en-US" altLang="ja-JP" sz="28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 </a:t>
            </a:r>
            <a:r>
              <a:rPr lang="en-US" altLang="ja-JP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※</a:t>
            </a: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月額オプションなし</a:t>
            </a: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D214222D-473E-A711-719D-8935109BC415}"/>
              </a:ext>
            </a:extLst>
          </p:cNvPr>
          <p:cNvSpPr/>
          <p:nvPr/>
        </p:nvSpPr>
        <p:spPr>
          <a:xfrm>
            <a:off x="647059" y="2789453"/>
            <a:ext cx="4827466" cy="752480"/>
          </a:xfrm>
          <a:prstGeom prst="roundRect">
            <a:avLst>
              <a:gd name="adj" fmla="val 7182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kumimoji="1" lang="ja-JP" altLang="en-US" sz="1050" b="1" i="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提供内容の詳細説明を記載します</a:t>
            </a: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89D5BE8E-1241-724C-62D2-5B1C1BB4A326}"/>
              </a:ext>
            </a:extLst>
          </p:cNvPr>
          <p:cNvSpPr/>
          <p:nvPr/>
        </p:nvSpPr>
        <p:spPr>
          <a:xfrm>
            <a:off x="647059" y="3672834"/>
            <a:ext cx="4827466" cy="752480"/>
          </a:xfrm>
          <a:prstGeom prst="roundRect">
            <a:avLst>
              <a:gd name="adj" fmla="val 7182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提供内容の詳細説明を記載します</a:t>
            </a: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B3F65EAA-0EDB-E48D-5431-CD1E2712BB3A}"/>
              </a:ext>
            </a:extLst>
          </p:cNvPr>
          <p:cNvSpPr/>
          <p:nvPr/>
        </p:nvSpPr>
        <p:spPr>
          <a:xfrm>
            <a:off x="647059" y="4556217"/>
            <a:ext cx="4827466" cy="752480"/>
          </a:xfrm>
          <a:prstGeom prst="roundRect">
            <a:avLst>
              <a:gd name="adj" fmla="val 7182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提供内容の詳細説明を記載します</a:t>
            </a: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ADE31137-DBB0-84B1-206A-7CA222067012}"/>
              </a:ext>
            </a:extLst>
          </p:cNvPr>
          <p:cNvSpPr/>
          <p:nvPr/>
        </p:nvSpPr>
        <p:spPr>
          <a:xfrm>
            <a:off x="647059" y="5439598"/>
            <a:ext cx="4827466" cy="752480"/>
          </a:xfrm>
          <a:prstGeom prst="roundRect">
            <a:avLst>
              <a:gd name="adj" fmla="val 7182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kumimoji="1" lang="ja-JP" altLang="en-US" sz="1050" b="1" i="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提供内容の詳細説明を記載します</a:t>
            </a:r>
          </a:p>
        </p:txBody>
      </p:sp>
      <p:sp>
        <p:nvSpPr>
          <p:cNvPr id="17" name="三角形 16">
            <a:extLst>
              <a:ext uri="{FF2B5EF4-FFF2-40B4-BE49-F238E27FC236}">
                <a16:creationId xmlns:a16="http://schemas.microsoft.com/office/drawing/2014/main" id="{07AEB466-FEAD-7AA2-3084-2381BB89B5D6}"/>
              </a:ext>
            </a:extLst>
          </p:cNvPr>
          <p:cNvSpPr/>
          <p:nvPr/>
        </p:nvSpPr>
        <p:spPr>
          <a:xfrm rot="5400000">
            <a:off x="5866999" y="3677737"/>
            <a:ext cx="458002" cy="221667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857E4B12-5059-4896-84F7-450237B0967C}"/>
              </a:ext>
            </a:extLst>
          </p:cNvPr>
          <p:cNvSpPr/>
          <p:nvPr/>
        </p:nvSpPr>
        <p:spPr>
          <a:xfrm>
            <a:off x="6504123" y="1707642"/>
            <a:ext cx="5244965" cy="965160"/>
          </a:xfrm>
          <a:prstGeom prst="roundRect">
            <a:avLst>
              <a:gd name="adj" fmla="val 441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〇〇名の平均値推移</a:t>
            </a:r>
            <a:endParaRPr lang="en-US" altLang="ja-JP" sz="14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アプローチ</a:t>
            </a:r>
            <a:r>
              <a:rPr lang="en-US" altLang="ja-JP" sz="20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 </a:t>
            </a:r>
            <a:r>
              <a:rPr lang="ja-JP" altLang="en-US" sz="28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月</a:t>
            </a:r>
            <a:r>
              <a:rPr lang="en-US" altLang="ja-JP" sz="32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600</a:t>
            </a: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件</a:t>
            </a:r>
            <a:r>
              <a:rPr lang="en-US" altLang="ja-JP" sz="20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/</a:t>
            </a: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人</a:t>
            </a:r>
            <a:endParaRPr lang="ja-JP" altLang="en-US" sz="3200" b="1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46C449C3-6F56-5BC6-6063-72A096015111}"/>
              </a:ext>
            </a:extLst>
          </p:cNvPr>
          <p:cNvSpPr/>
          <p:nvPr/>
        </p:nvSpPr>
        <p:spPr>
          <a:xfrm>
            <a:off x="6712871" y="2789453"/>
            <a:ext cx="2156000" cy="1158828"/>
          </a:xfrm>
          <a:prstGeom prst="roundRect">
            <a:avLst>
              <a:gd name="adj" fmla="val 3691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商談数</a:t>
            </a:r>
            <a:endParaRPr lang="en-US" altLang="ja-JP" sz="14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kumimoji="1" lang="en-US" altLang="ja-JP" sz="2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16</a:t>
            </a:r>
            <a:r>
              <a:rPr kumimoji="1" lang="ja-JP" altLang="en-US" b="1" i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件</a:t>
            </a:r>
            <a:r>
              <a:rPr kumimoji="1" lang="en-US" altLang="ja-JP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 </a:t>
            </a:r>
            <a:r>
              <a:rPr kumimoji="1" lang="en-US" altLang="ja-JP" sz="16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2.6%</a:t>
            </a:r>
            <a:endParaRPr kumimoji="1" lang="ja-JP" altLang="en-US" sz="1050" b="1" i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0029276B-8D8F-838D-BEBC-466003B44F4E}"/>
              </a:ext>
            </a:extLst>
          </p:cNvPr>
          <p:cNvSpPr/>
          <p:nvPr/>
        </p:nvSpPr>
        <p:spPr>
          <a:xfrm>
            <a:off x="9388941" y="2789453"/>
            <a:ext cx="2156000" cy="1158828"/>
          </a:xfrm>
          <a:prstGeom prst="roundRect">
            <a:avLst>
              <a:gd name="adj" fmla="val 3691"/>
            </a:avLst>
          </a:prstGeom>
          <a:solidFill>
            <a:srgbClr val="1A96F0">
              <a:alpha val="8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商談数</a:t>
            </a:r>
            <a:endParaRPr lang="en-US" altLang="ja-JP" sz="14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kumimoji="1" lang="en-US" altLang="ja-JP" sz="2400" b="1" i="0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18</a:t>
            </a:r>
            <a:r>
              <a:rPr kumimoji="1" lang="ja-JP" altLang="en-US" b="1" i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件</a:t>
            </a:r>
            <a:r>
              <a:rPr kumimoji="1" lang="en-US" altLang="ja-JP" b="1" i="0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 </a:t>
            </a:r>
            <a:r>
              <a:rPr lang="en-US" altLang="ja-JP" sz="16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3</a:t>
            </a:r>
            <a:r>
              <a:rPr kumimoji="1" lang="en-US" altLang="ja-JP" sz="1600" b="1" i="0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.0%</a:t>
            </a:r>
            <a:endParaRPr kumimoji="1" lang="ja-JP" altLang="en-US" sz="1050" b="1" i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F0D9F659-90C8-45A1-AADB-315BE0BF96CD}"/>
              </a:ext>
            </a:extLst>
          </p:cNvPr>
          <p:cNvCxnSpPr/>
          <p:nvPr/>
        </p:nvCxnSpPr>
        <p:spPr>
          <a:xfrm>
            <a:off x="8868871" y="3368867"/>
            <a:ext cx="447785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6413C57E-E27F-FE2A-F331-097B60DE917B}"/>
              </a:ext>
            </a:extLst>
          </p:cNvPr>
          <p:cNvSpPr/>
          <p:nvPr/>
        </p:nvSpPr>
        <p:spPr>
          <a:xfrm>
            <a:off x="6712871" y="4149869"/>
            <a:ext cx="2156000" cy="1158828"/>
          </a:xfrm>
          <a:prstGeom prst="roundRect">
            <a:avLst>
              <a:gd name="adj" fmla="val 3691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受注数</a:t>
            </a:r>
            <a:endParaRPr lang="en-US" altLang="ja-JP" sz="14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kumimoji="1" lang="en-US" altLang="ja-JP" sz="2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3</a:t>
            </a:r>
            <a:r>
              <a:rPr kumimoji="1" lang="ja-JP" altLang="en-US" b="1" i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件</a:t>
            </a:r>
            <a:r>
              <a:rPr kumimoji="1" lang="en-US" altLang="ja-JP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 </a:t>
            </a:r>
            <a:r>
              <a:rPr kumimoji="1" lang="en-US" altLang="ja-JP" sz="16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18.7%</a:t>
            </a:r>
            <a:endParaRPr kumimoji="1" lang="ja-JP" altLang="en-US" sz="1050" b="1" i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30" name="角丸四角形 29">
            <a:extLst>
              <a:ext uri="{FF2B5EF4-FFF2-40B4-BE49-F238E27FC236}">
                <a16:creationId xmlns:a16="http://schemas.microsoft.com/office/drawing/2014/main" id="{0AAC41F3-F740-063D-138D-06634498F0F1}"/>
              </a:ext>
            </a:extLst>
          </p:cNvPr>
          <p:cNvSpPr/>
          <p:nvPr/>
        </p:nvSpPr>
        <p:spPr>
          <a:xfrm>
            <a:off x="9388941" y="4149869"/>
            <a:ext cx="2156000" cy="1158828"/>
          </a:xfrm>
          <a:prstGeom prst="roundRect">
            <a:avLst>
              <a:gd name="adj" fmla="val 3691"/>
            </a:avLst>
          </a:prstGeom>
          <a:solidFill>
            <a:srgbClr val="1A96F0">
              <a:alpha val="8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商談数</a:t>
            </a:r>
            <a:endParaRPr lang="en-US" altLang="ja-JP" sz="14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kumimoji="1" lang="en-US" altLang="ja-JP" sz="2400" b="1" i="0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5</a:t>
            </a:r>
            <a:r>
              <a:rPr kumimoji="1" lang="ja-JP" altLang="en-US" b="1" i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件</a:t>
            </a:r>
            <a:r>
              <a:rPr kumimoji="1" lang="en-US" altLang="ja-JP" b="1" i="0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 </a:t>
            </a:r>
            <a:r>
              <a:rPr kumimoji="1" lang="en-US" altLang="ja-JP" sz="1600" b="1" i="0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27.7%</a:t>
            </a:r>
            <a:endParaRPr kumimoji="1" lang="ja-JP" altLang="en-US" sz="1050" b="1" i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9499FB0D-4CAE-F4D0-EA0D-E1861F150F79}"/>
              </a:ext>
            </a:extLst>
          </p:cNvPr>
          <p:cNvCxnSpPr/>
          <p:nvPr/>
        </p:nvCxnSpPr>
        <p:spPr>
          <a:xfrm>
            <a:off x="8868871" y="4729283"/>
            <a:ext cx="447785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角丸四角形 31">
            <a:extLst>
              <a:ext uri="{FF2B5EF4-FFF2-40B4-BE49-F238E27FC236}">
                <a16:creationId xmlns:a16="http://schemas.microsoft.com/office/drawing/2014/main" id="{53425660-339F-33D2-91B2-80432EED3C52}"/>
              </a:ext>
            </a:extLst>
          </p:cNvPr>
          <p:cNvSpPr/>
          <p:nvPr/>
        </p:nvSpPr>
        <p:spPr>
          <a:xfrm>
            <a:off x="6712871" y="5510285"/>
            <a:ext cx="4832070" cy="681789"/>
          </a:xfrm>
          <a:prstGeom prst="roundRect">
            <a:avLst>
              <a:gd name="adj" fmla="val 4418"/>
            </a:avLst>
          </a:prstGeom>
          <a:solidFill>
            <a:srgbClr val="1A96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en-US" altLang="ja-JP" sz="12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2</a:t>
            </a:r>
            <a:r>
              <a:rPr lang="ja-JP" altLang="en-US" sz="12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件</a:t>
            </a:r>
            <a:r>
              <a:rPr lang="en-US" altLang="ja-JP" sz="12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×100</a:t>
            </a:r>
            <a:r>
              <a:rPr lang="ja-JP" altLang="en-US" sz="12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万円が継続的に増加</a:t>
            </a:r>
          </a:p>
          <a:p>
            <a:pPr algn="ctr">
              <a:spcBef>
                <a:spcPts val="300"/>
              </a:spcBef>
            </a:pPr>
            <a:r>
              <a:rPr lang="en" altLang="ja-JP" sz="12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ROI = 280%</a:t>
            </a:r>
            <a:r>
              <a:rPr lang="ja-JP" altLang="en-US" sz="12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（</a:t>
            </a:r>
            <a:r>
              <a:rPr lang="en-US" altLang="ja-JP" sz="12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 200</a:t>
            </a:r>
            <a:r>
              <a:rPr lang="ja-JP" altLang="en-US" sz="12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万円</a:t>
            </a:r>
            <a:r>
              <a:rPr lang="en-US" altLang="ja-JP" sz="1200" b="1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÷70</a:t>
            </a:r>
            <a:r>
              <a:rPr lang="ja-JP" altLang="en-US" sz="1200" b="1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万円）</a:t>
            </a:r>
            <a:endParaRPr lang="en" altLang="ja-JP" sz="1200" b="1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33" name="三角形 32">
            <a:extLst>
              <a:ext uri="{FF2B5EF4-FFF2-40B4-BE49-F238E27FC236}">
                <a16:creationId xmlns:a16="http://schemas.microsoft.com/office/drawing/2014/main" id="{7BBB1286-235C-7EE7-1BE4-47F74D018AE3}"/>
              </a:ext>
            </a:extLst>
          </p:cNvPr>
          <p:cNvSpPr/>
          <p:nvPr/>
        </p:nvSpPr>
        <p:spPr>
          <a:xfrm>
            <a:off x="10183350" y="5377885"/>
            <a:ext cx="283592" cy="182346"/>
          </a:xfrm>
          <a:prstGeom prst="triangle">
            <a:avLst>
              <a:gd name="adj" fmla="val 72538"/>
            </a:avLst>
          </a:prstGeom>
          <a:solidFill>
            <a:srgbClr val="1A96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endParaRPr lang="ja-JP" altLang="en-US" sz="1200" b="1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93804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6845108-6EAE-A424-8335-B7646936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D59DBF7-AF02-9049-9F5D-13C9E98D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48CB93CE-7C95-A4EE-255E-8FE7114713B8}"/>
              </a:ext>
            </a:extLst>
          </p:cNvPr>
          <p:cNvSpPr/>
          <p:nvPr/>
        </p:nvSpPr>
        <p:spPr>
          <a:xfrm>
            <a:off x="1382031" y="2595249"/>
            <a:ext cx="9435173" cy="17429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>
              <a:spcBef>
                <a:spcPts val="600"/>
              </a:spcBef>
            </a:pPr>
            <a:r>
              <a:rPr lang="ja-JP" altLang="en-US" sz="3200" b="1" spc="60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メリット・導入効果</a:t>
            </a:r>
            <a:endParaRPr lang="en-US" altLang="ja-JP" sz="3200" b="1" spc="600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96332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A4857E-1341-C0FD-C221-16246FAA7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メリット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CF4369-B3AE-304E-CF39-6666B8DCF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〇〇をプロに依頼することで、〇〇時間の短縮による生産性向上と</a:t>
            </a:r>
            <a:endParaRPr kumimoji="1" lang="en-US" altLang="ja-JP" dirty="0"/>
          </a:p>
          <a:p>
            <a:r>
              <a:rPr lang="ja-JP" altLang="en-US"/>
              <a:t>〇〇〇〇によるコスト削減が見込めます。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BE3EF1-C3A7-746E-EF84-C064BA3A6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C0C6BF0-9AFB-4BE8-59F1-E27F9769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14506F89-6D20-F46B-C1A4-9EF58F4AAB41}"/>
              </a:ext>
            </a:extLst>
          </p:cNvPr>
          <p:cNvSpPr/>
          <p:nvPr/>
        </p:nvSpPr>
        <p:spPr>
          <a:xfrm>
            <a:off x="2395279" y="2156660"/>
            <a:ext cx="3472090" cy="42600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〇〇〇〇による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600"/>
              </a:spcBef>
            </a:pPr>
            <a:r>
              <a:rPr lang="ja-JP" altLang="en-US" sz="24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コスト削減</a:t>
            </a:r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A832512B-063B-07AC-D09B-3ECCF6967002}"/>
              </a:ext>
            </a:extLst>
          </p:cNvPr>
          <p:cNvSpPr/>
          <p:nvPr/>
        </p:nvSpPr>
        <p:spPr>
          <a:xfrm>
            <a:off x="2405008" y="4897464"/>
            <a:ext cx="3438397" cy="151626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Bef>
                <a:spcPts val="10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上記、サービスの特徴の詳細の説明を</a:t>
            </a:r>
            <a:b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</a:b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ここに記載する。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0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商談で説明する補足説明を簡単に示す。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7476EA9-AC23-DC0F-2965-C034D21286E6}"/>
              </a:ext>
            </a:extLst>
          </p:cNvPr>
          <p:cNvCxnSpPr>
            <a:cxnSpLocks/>
          </p:cNvCxnSpPr>
          <p:nvPr/>
        </p:nvCxnSpPr>
        <p:spPr>
          <a:xfrm>
            <a:off x="2821718" y="4882655"/>
            <a:ext cx="2619213" cy="0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グラフィックス 17" descr="クラウドからダウンロード 単色塗りつぶし">
            <a:extLst>
              <a:ext uri="{FF2B5EF4-FFF2-40B4-BE49-F238E27FC236}">
                <a16:creationId xmlns:a16="http://schemas.microsoft.com/office/drawing/2014/main" id="{CDF51F9D-888A-2107-7752-54CFBF5B1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78111" y="2452664"/>
            <a:ext cx="1106424" cy="1106424"/>
          </a:xfrm>
          <a:prstGeom prst="rect">
            <a:avLst/>
          </a:prstGeom>
        </p:spPr>
      </p:pic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3C3419C5-47CC-70F7-FD88-B4A3C66F2CE2}"/>
              </a:ext>
            </a:extLst>
          </p:cNvPr>
          <p:cNvSpPr/>
          <p:nvPr/>
        </p:nvSpPr>
        <p:spPr>
          <a:xfrm>
            <a:off x="6320745" y="2156660"/>
            <a:ext cx="3472090" cy="42600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〇〇〇〇による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600"/>
              </a:spcBef>
            </a:pPr>
            <a:r>
              <a:rPr lang="ja-JP" altLang="en-US" sz="24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生産性向上</a:t>
            </a:r>
            <a:endParaRPr lang="en-US" altLang="ja-JP" sz="24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B478F4BB-4032-D1C1-E8A9-1085FA9448D5}"/>
              </a:ext>
            </a:extLst>
          </p:cNvPr>
          <p:cNvSpPr/>
          <p:nvPr/>
        </p:nvSpPr>
        <p:spPr>
          <a:xfrm>
            <a:off x="6303898" y="4897464"/>
            <a:ext cx="3488937" cy="151626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>
              <a:spcBef>
                <a:spcPts val="10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上記、サービスの特徴の詳細の説明を</a:t>
            </a:r>
            <a:b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</a:b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ここに記載する。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0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商談で説明する補足説明を簡単に示す。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AD851EB5-A7EC-CADC-7E13-19C0715540DC}"/>
              </a:ext>
            </a:extLst>
          </p:cNvPr>
          <p:cNvCxnSpPr>
            <a:cxnSpLocks/>
          </p:cNvCxnSpPr>
          <p:nvPr/>
        </p:nvCxnSpPr>
        <p:spPr>
          <a:xfrm>
            <a:off x="6747184" y="4882655"/>
            <a:ext cx="2619213" cy="0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グラフィックス 21" descr="会議 単色塗りつぶし">
            <a:extLst>
              <a:ext uri="{FF2B5EF4-FFF2-40B4-BE49-F238E27FC236}">
                <a16:creationId xmlns:a16="http://schemas.microsoft.com/office/drawing/2014/main" id="{2075CA56-EF24-143A-51C6-63A0F8512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3577" y="2452664"/>
            <a:ext cx="1106424" cy="11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04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FC02BD-9377-6DCB-790F-F61E0FAF5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導入効果｜　コスト削減・生産性向上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669C00-AB3A-BA32-AFE8-BB637282B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〇〇〇〇によって、新人の教育コストを削減。</a:t>
            </a:r>
            <a:endParaRPr lang="en-US" altLang="ja-JP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ja-JP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〇〇〇〇により、</a:t>
            </a:r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</a:rPr>
              <a:t>XXXX</a:t>
            </a:r>
            <a:r>
              <a:rPr lang="ja-JP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の準備の業務時間の削減も実現し、生産性の向上に貢献。</a:t>
            </a:r>
            <a:endParaRPr lang="en-US" altLang="ja-JP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47C768-B7F0-BE0A-D67E-4F8E38CD3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CF91893-C026-40AC-9DEE-75BE9C70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23CB21A3-D7A6-FFE1-E3EC-347EDEE5E069}"/>
              </a:ext>
            </a:extLst>
          </p:cNvPr>
          <p:cNvSpPr/>
          <p:nvPr/>
        </p:nvSpPr>
        <p:spPr>
          <a:xfrm>
            <a:off x="442913" y="2168525"/>
            <a:ext cx="5536647" cy="369960"/>
          </a:xfrm>
          <a:prstGeom prst="roundRect">
            <a:avLst>
              <a:gd name="adj" fmla="val 441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bIns="72000" rtlCol="0" anchor="ctr"/>
          <a:lstStyle/>
          <a:p>
            <a:pPr>
              <a:spcBef>
                <a:spcPts val="300"/>
              </a:spcBef>
            </a:pPr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新人教育コストの削減</a:t>
            </a: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851A15CD-3614-3DD5-B022-E2C9F9006884}"/>
              </a:ext>
            </a:extLst>
          </p:cNvPr>
          <p:cNvSpPr/>
          <p:nvPr/>
        </p:nvSpPr>
        <p:spPr>
          <a:xfrm>
            <a:off x="6212440" y="2168525"/>
            <a:ext cx="5536647" cy="369960"/>
          </a:xfrm>
          <a:prstGeom prst="roundRect">
            <a:avLst>
              <a:gd name="adj" fmla="val 441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bIns="72000" rtlCol="0" anchor="ctr"/>
          <a:lstStyle/>
          <a:p>
            <a:pPr>
              <a:spcBef>
                <a:spcPts val="300"/>
              </a:spcBef>
            </a:pPr>
            <a:r>
              <a:rPr lang="en-US" altLang="ja-JP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XXXX</a:t>
            </a:r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準備の業務時間削減</a:t>
            </a:r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9B166583-59AB-0B2C-2C83-469C6EC6ECEF}"/>
              </a:ext>
            </a:extLst>
          </p:cNvPr>
          <p:cNvSpPr/>
          <p:nvPr/>
        </p:nvSpPr>
        <p:spPr>
          <a:xfrm>
            <a:off x="459759" y="5497286"/>
            <a:ext cx="5519801" cy="919389"/>
          </a:xfrm>
          <a:prstGeom prst="roundRect">
            <a:avLst>
              <a:gd name="adj" fmla="val 4418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導入効果の詳細説明を記載。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なぜ、どうやってなど具体的にイメージできるように</a:t>
            </a: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511DFCEE-BBC7-3030-E9BA-261618ADCDE0}"/>
              </a:ext>
            </a:extLst>
          </p:cNvPr>
          <p:cNvSpPr/>
          <p:nvPr/>
        </p:nvSpPr>
        <p:spPr>
          <a:xfrm>
            <a:off x="6212440" y="5497286"/>
            <a:ext cx="5519801" cy="919389"/>
          </a:xfrm>
          <a:prstGeom prst="roundRect">
            <a:avLst>
              <a:gd name="adj" fmla="val 4418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導入効果の詳細説明を記載。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なぜ、どうやってなど具体的にイメージできるように</a:t>
            </a:r>
          </a:p>
        </p:txBody>
      </p:sp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A9B79FD3-896A-4EBD-F859-64BAA0E6FB3B}"/>
              </a:ext>
            </a:extLst>
          </p:cNvPr>
          <p:cNvSpPr/>
          <p:nvPr/>
        </p:nvSpPr>
        <p:spPr>
          <a:xfrm flipH="1">
            <a:off x="3838712" y="3608466"/>
            <a:ext cx="1240375" cy="1334628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36</a:t>
            </a:r>
            <a:r>
              <a:rPr kumimoji="1" lang="ja-JP" altLang="en-US" sz="1600" b="1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時間</a:t>
            </a:r>
          </a:p>
        </p:txBody>
      </p: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A6F2A326-2610-AD7D-2733-2352D56FC63C}"/>
              </a:ext>
            </a:extLst>
          </p:cNvPr>
          <p:cNvSpPr/>
          <p:nvPr/>
        </p:nvSpPr>
        <p:spPr>
          <a:xfrm flipH="1">
            <a:off x="3838712" y="5085248"/>
            <a:ext cx="1240375" cy="175805"/>
          </a:xfrm>
          <a:prstGeom prst="roundRect">
            <a:avLst>
              <a:gd name="adj" fmla="val 441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2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導入前</a:t>
            </a:r>
          </a:p>
        </p:txBody>
      </p:sp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0E3E1D11-A868-115C-2A33-9DD7E853935C}"/>
              </a:ext>
            </a:extLst>
          </p:cNvPr>
          <p:cNvSpPr/>
          <p:nvPr/>
        </p:nvSpPr>
        <p:spPr>
          <a:xfrm flipH="1">
            <a:off x="1360231" y="2716166"/>
            <a:ext cx="1240375" cy="2226927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60</a:t>
            </a:r>
            <a:r>
              <a:rPr kumimoji="1" lang="ja-JP" altLang="en-US" sz="1600" b="1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時間</a:t>
            </a:r>
          </a:p>
        </p:txBody>
      </p:sp>
      <p:sp>
        <p:nvSpPr>
          <p:cNvPr id="38" name="角丸四角形 37">
            <a:extLst>
              <a:ext uri="{FF2B5EF4-FFF2-40B4-BE49-F238E27FC236}">
                <a16:creationId xmlns:a16="http://schemas.microsoft.com/office/drawing/2014/main" id="{5EE81A23-201B-F9AF-44CC-F7D77CF7FDA8}"/>
              </a:ext>
            </a:extLst>
          </p:cNvPr>
          <p:cNvSpPr/>
          <p:nvPr/>
        </p:nvSpPr>
        <p:spPr>
          <a:xfrm flipH="1">
            <a:off x="1360231" y="5085248"/>
            <a:ext cx="1240375" cy="175805"/>
          </a:xfrm>
          <a:prstGeom prst="roundRect">
            <a:avLst>
              <a:gd name="adj" fmla="val 441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導入後</a:t>
            </a:r>
          </a:p>
        </p:txBody>
      </p:sp>
      <p:sp>
        <p:nvSpPr>
          <p:cNvPr id="40" name="角丸四角形 39">
            <a:extLst>
              <a:ext uri="{FF2B5EF4-FFF2-40B4-BE49-F238E27FC236}">
                <a16:creationId xmlns:a16="http://schemas.microsoft.com/office/drawing/2014/main" id="{254A6589-6DAD-AD62-E95E-63D7B219D146}"/>
              </a:ext>
            </a:extLst>
          </p:cNvPr>
          <p:cNvSpPr/>
          <p:nvPr/>
        </p:nvSpPr>
        <p:spPr>
          <a:xfrm flipH="1">
            <a:off x="2600606" y="3609782"/>
            <a:ext cx="1240375" cy="1333311"/>
          </a:xfrm>
          <a:prstGeom prst="roundRect">
            <a:avLst>
              <a:gd name="adj" fmla="val 0"/>
            </a:avLst>
          </a:prstGeom>
          <a:solidFill>
            <a:srgbClr val="1A96F0">
              <a:alpha val="1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41" name="三角形 40">
            <a:extLst>
              <a:ext uri="{FF2B5EF4-FFF2-40B4-BE49-F238E27FC236}">
                <a16:creationId xmlns:a16="http://schemas.microsoft.com/office/drawing/2014/main" id="{9C45D095-E2CB-8B40-E6C5-73CBE5D238CC}"/>
              </a:ext>
            </a:extLst>
          </p:cNvPr>
          <p:cNvSpPr/>
          <p:nvPr/>
        </p:nvSpPr>
        <p:spPr>
          <a:xfrm>
            <a:off x="2600607" y="2714774"/>
            <a:ext cx="1240375" cy="895008"/>
          </a:xfrm>
          <a:prstGeom prst="triangle">
            <a:avLst>
              <a:gd name="adj" fmla="val 0"/>
            </a:avLst>
          </a:prstGeom>
          <a:solidFill>
            <a:srgbClr val="1A96F0">
              <a:alpha val="1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4EE0BC4F-A159-503E-BB34-AE2E7B82B71A}"/>
              </a:ext>
            </a:extLst>
          </p:cNvPr>
          <p:cNvSpPr/>
          <p:nvPr/>
        </p:nvSpPr>
        <p:spPr>
          <a:xfrm flipH="1">
            <a:off x="2913696" y="2717407"/>
            <a:ext cx="1428690" cy="652243"/>
          </a:xfrm>
          <a:custGeom>
            <a:avLst/>
            <a:gdLst>
              <a:gd name="connsiteX0" fmla="*/ 24121 w 1428690"/>
              <a:gd name="connsiteY0" fmla="*/ 0 h 652243"/>
              <a:gd name="connsiteX1" fmla="*/ 1404569 w 1428690"/>
              <a:gd name="connsiteY1" fmla="*/ 0 h 652243"/>
              <a:gd name="connsiteX2" fmla="*/ 1428690 w 1428690"/>
              <a:gd name="connsiteY2" fmla="*/ 24121 h 652243"/>
              <a:gd name="connsiteX3" fmla="*/ 1428690 w 1428690"/>
              <a:gd name="connsiteY3" fmla="*/ 521841 h 652243"/>
              <a:gd name="connsiteX4" fmla="*/ 1404569 w 1428690"/>
              <a:gd name="connsiteY4" fmla="*/ 545962 h 652243"/>
              <a:gd name="connsiteX5" fmla="*/ 1101280 w 1428690"/>
              <a:gd name="connsiteY5" fmla="*/ 545962 h 652243"/>
              <a:gd name="connsiteX6" fmla="*/ 1055996 w 1428690"/>
              <a:gd name="connsiteY6" fmla="*/ 652243 h 652243"/>
              <a:gd name="connsiteX7" fmla="*/ 946450 w 1428690"/>
              <a:gd name="connsiteY7" fmla="*/ 545962 h 652243"/>
              <a:gd name="connsiteX8" fmla="*/ 24121 w 1428690"/>
              <a:gd name="connsiteY8" fmla="*/ 545962 h 652243"/>
              <a:gd name="connsiteX9" fmla="*/ 0 w 1428690"/>
              <a:gd name="connsiteY9" fmla="*/ 521841 h 652243"/>
              <a:gd name="connsiteX10" fmla="*/ 0 w 1428690"/>
              <a:gd name="connsiteY10" fmla="*/ 24121 h 652243"/>
              <a:gd name="connsiteX11" fmla="*/ 24121 w 1428690"/>
              <a:gd name="connsiteY11" fmla="*/ 0 h 652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8690" h="652243">
                <a:moveTo>
                  <a:pt x="24121" y="0"/>
                </a:moveTo>
                <a:lnTo>
                  <a:pt x="1404569" y="0"/>
                </a:lnTo>
                <a:cubicBezTo>
                  <a:pt x="1417891" y="0"/>
                  <a:pt x="1428690" y="10799"/>
                  <a:pt x="1428690" y="24121"/>
                </a:cubicBezTo>
                <a:lnTo>
                  <a:pt x="1428690" y="521841"/>
                </a:lnTo>
                <a:cubicBezTo>
                  <a:pt x="1428690" y="535163"/>
                  <a:pt x="1417891" y="545962"/>
                  <a:pt x="1404569" y="545962"/>
                </a:cubicBezTo>
                <a:lnTo>
                  <a:pt x="1101280" y="545962"/>
                </a:lnTo>
                <a:lnTo>
                  <a:pt x="1055996" y="652243"/>
                </a:lnTo>
                <a:lnTo>
                  <a:pt x="946450" y="545962"/>
                </a:lnTo>
                <a:lnTo>
                  <a:pt x="24121" y="545962"/>
                </a:lnTo>
                <a:cubicBezTo>
                  <a:pt x="10799" y="545962"/>
                  <a:pt x="0" y="535163"/>
                  <a:pt x="0" y="521841"/>
                </a:cubicBezTo>
                <a:lnTo>
                  <a:pt x="0" y="24121"/>
                </a:lnTo>
                <a:cubicBezTo>
                  <a:pt x="0" y="10799"/>
                  <a:pt x="10799" y="0"/>
                  <a:pt x="24121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1A96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>
            <a:noAutofit/>
          </a:bodyPr>
          <a:lstStyle/>
          <a:p>
            <a:pPr algn="ctr">
              <a:spcBef>
                <a:spcPts val="300"/>
              </a:spcBef>
            </a:pPr>
            <a:endParaRPr lang="ja-JP" altLang="en-US" sz="1400" b="1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44" name="角丸四角形 43">
            <a:extLst>
              <a:ext uri="{FF2B5EF4-FFF2-40B4-BE49-F238E27FC236}">
                <a16:creationId xmlns:a16="http://schemas.microsoft.com/office/drawing/2014/main" id="{25BD421E-D5A4-CA60-8A9D-E5C0CEAE19B5}"/>
              </a:ext>
            </a:extLst>
          </p:cNvPr>
          <p:cNvSpPr/>
          <p:nvPr/>
        </p:nvSpPr>
        <p:spPr>
          <a:xfrm flipH="1">
            <a:off x="2913696" y="2713954"/>
            <a:ext cx="1428690" cy="545962"/>
          </a:xfrm>
          <a:prstGeom prst="roundRect">
            <a:avLst>
              <a:gd name="adj" fmla="val 441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en-US" altLang="ja-JP" sz="20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40</a:t>
            </a:r>
            <a:r>
              <a:rPr lang="en-US" altLang="ja-JP" sz="14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%</a:t>
            </a:r>
            <a:r>
              <a:rPr lang="ja-JP" altLang="en-US" sz="14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削減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91FB23DB-BA4B-9DF7-9FC8-4B8B90CD906E}"/>
              </a:ext>
            </a:extLst>
          </p:cNvPr>
          <p:cNvSpPr/>
          <p:nvPr/>
        </p:nvSpPr>
        <p:spPr>
          <a:xfrm flipH="1">
            <a:off x="9586368" y="4531675"/>
            <a:ext cx="1240375" cy="405487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5</a:t>
            </a:r>
            <a:r>
              <a:rPr kumimoji="1" lang="ja-JP" altLang="en-US" sz="1600" b="1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分</a:t>
            </a: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2448A040-DEFA-F679-7602-3B1329C0B7A7}"/>
              </a:ext>
            </a:extLst>
          </p:cNvPr>
          <p:cNvSpPr/>
          <p:nvPr/>
        </p:nvSpPr>
        <p:spPr>
          <a:xfrm flipH="1">
            <a:off x="9586369" y="5079317"/>
            <a:ext cx="1240375" cy="175805"/>
          </a:xfrm>
          <a:prstGeom prst="roundRect">
            <a:avLst>
              <a:gd name="adj" fmla="val 441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2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導入前</a:t>
            </a: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309B9D8F-97F1-D242-F616-78AEC01079EF}"/>
              </a:ext>
            </a:extLst>
          </p:cNvPr>
          <p:cNvSpPr/>
          <p:nvPr/>
        </p:nvSpPr>
        <p:spPr>
          <a:xfrm flipH="1">
            <a:off x="7107888" y="2710235"/>
            <a:ext cx="1240375" cy="2226927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1</a:t>
            </a:r>
            <a:r>
              <a:rPr kumimoji="1" lang="ja-JP" altLang="en-US" sz="1600" b="1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時間</a:t>
            </a: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94DF4113-9930-B269-560E-8FFC139C7937}"/>
              </a:ext>
            </a:extLst>
          </p:cNvPr>
          <p:cNvSpPr/>
          <p:nvPr/>
        </p:nvSpPr>
        <p:spPr>
          <a:xfrm flipH="1">
            <a:off x="7107888" y="5079317"/>
            <a:ext cx="1240375" cy="175805"/>
          </a:xfrm>
          <a:prstGeom prst="roundRect">
            <a:avLst>
              <a:gd name="adj" fmla="val 441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導入後</a:t>
            </a: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CC8B3CC2-D020-517C-3704-8FBF67467E7C}"/>
              </a:ext>
            </a:extLst>
          </p:cNvPr>
          <p:cNvSpPr/>
          <p:nvPr/>
        </p:nvSpPr>
        <p:spPr>
          <a:xfrm flipH="1">
            <a:off x="8348262" y="4531675"/>
            <a:ext cx="1240375" cy="405487"/>
          </a:xfrm>
          <a:prstGeom prst="roundRect">
            <a:avLst>
              <a:gd name="adj" fmla="val 0"/>
            </a:avLst>
          </a:prstGeom>
          <a:solidFill>
            <a:srgbClr val="1A96F0">
              <a:alpha val="1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8" name="三角形 17">
            <a:extLst>
              <a:ext uri="{FF2B5EF4-FFF2-40B4-BE49-F238E27FC236}">
                <a16:creationId xmlns:a16="http://schemas.microsoft.com/office/drawing/2014/main" id="{E45D121E-0578-BAEC-CF75-CBBA734CE2D5}"/>
              </a:ext>
            </a:extLst>
          </p:cNvPr>
          <p:cNvSpPr/>
          <p:nvPr/>
        </p:nvSpPr>
        <p:spPr>
          <a:xfrm>
            <a:off x="8348264" y="2708843"/>
            <a:ext cx="1240375" cy="1822832"/>
          </a:xfrm>
          <a:prstGeom prst="triangle">
            <a:avLst>
              <a:gd name="adj" fmla="val 0"/>
            </a:avLst>
          </a:prstGeom>
          <a:solidFill>
            <a:srgbClr val="1A96F0">
              <a:alpha val="1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2" name="フリーフォーム 21">
            <a:extLst>
              <a:ext uri="{FF2B5EF4-FFF2-40B4-BE49-F238E27FC236}">
                <a16:creationId xmlns:a16="http://schemas.microsoft.com/office/drawing/2014/main" id="{371601EF-B364-AFCF-D262-EB078E3399F3}"/>
              </a:ext>
            </a:extLst>
          </p:cNvPr>
          <p:cNvSpPr/>
          <p:nvPr/>
        </p:nvSpPr>
        <p:spPr>
          <a:xfrm flipH="1">
            <a:off x="8779001" y="3432453"/>
            <a:ext cx="1428690" cy="652243"/>
          </a:xfrm>
          <a:custGeom>
            <a:avLst/>
            <a:gdLst>
              <a:gd name="connsiteX0" fmla="*/ 24121 w 1428690"/>
              <a:gd name="connsiteY0" fmla="*/ 0 h 652243"/>
              <a:gd name="connsiteX1" fmla="*/ 1404569 w 1428690"/>
              <a:gd name="connsiteY1" fmla="*/ 0 h 652243"/>
              <a:gd name="connsiteX2" fmla="*/ 1428690 w 1428690"/>
              <a:gd name="connsiteY2" fmla="*/ 24121 h 652243"/>
              <a:gd name="connsiteX3" fmla="*/ 1428690 w 1428690"/>
              <a:gd name="connsiteY3" fmla="*/ 521841 h 652243"/>
              <a:gd name="connsiteX4" fmla="*/ 1404569 w 1428690"/>
              <a:gd name="connsiteY4" fmla="*/ 545962 h 652243"/>
              <a:gd name="connsiteX5" fmla="*/ 1101280 w 1428690"/>
              <a:gd name="connsiteY5" fmla="*/ 545962 h 652243"/>
              <a:gd name="connsiteX6" fmla="*/ 1055996 w 1428690"/>
              <a:gd name="connsiteY6" fmla="*/ 652243 h 652243"/>
              <a:gd name="connsiteX7" fmla="*/ 946450 w 1428690"/>
              <a:gd name="connsiteY7" fmla="*/ 545962 h 652243"/>
              <a:gd name="connsiteX8" fmla="*/ 24121 w 1428690"/>
              <a:gd name="connsiteY8" fmla="*/ 545962 h 652243"/>
              <a:gd name="connsiteX9" fmla="*/ 0 w 1428690"/>
              <a:gd name="connsiteY9" fmla="*/ 521841 h 652243"/>
              <a:gd name="connsiteX10" fmla="*/ 0 w 1428690"/>
              <a:gd name="connsiteY10" fmla="*/ 24121 h 652243"/>
              <a:gd name="connsiteX11" fmla="*/ 24121 w 1428690"/>
              <a:gd name="connsiteY11" fmla="*/ 0 h 652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8690" h="652243">
                <a:moveTo>
                  <a:pt x="24121" y="0"/>
                </a:moveTo>
                <a:lnTo>
                  <a:pt x="1404569" y="0"/>
                </a:lnTo>
                <a:cubicBezTo>
                  <a:pt x="1417891" y="0"/>
                  <a:pt x="1428690" y="10799"/>
                  <a:pt x="1428690" y="24121"/>
                </a:cubicBezTo>
                <a:lnTo>
                  <a:pt x="1428690" y="521841"/>
                </a:lnTo>
                <a:cubicBezTo>
                  <a:pt x="1428690" y="535163"/>
                  <a:pt x="1417891" y="545962"/>
                  <a:pt x="1404569" y="545962"/>
                </a:cubicBezTo>
                <a:lnTo>
                  <a:pt x="1101280" y="545962"/>
                </a:lnTo>
                <a:lnTo>
                  <a:pt x="1055996" y="652243"/>
                </a:lnTo>
                <a:lnTo>
                  <a:pt x="946450" y="545962"/>
                </a:lnTo>
                <a:lnTo>
                  <a:pt x="24121" y="545962"/>
                </a:lnTo>
                <a:cubicBezTo>
                  <a:pt x="10799" y="545962"/>
                  <a:pt x="0" y="535163"/>
                  <a:pt x="0" y="521841"/>
                </a:cubicBezTo>
                <a:lnTo>
                  <a:pt x="0" y="24121"/>
                </a:lnTo>
                <a:cubicBezTo>
                  <a:pt x="0" y="10799"/>
                  <a:pt x="10799" y="0"/>
                  <a:pt x="24121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1A96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>
            <a:noAutofit/>
          </a:bodyPr>
          <a:lstStyle/>
          <a:p>
            <a:pPr algn="ctr">
              <a:spcBef>
                <a:spcPts val="300"/>
              </a:spcBef>
            </a:pPr>
            <a:endParaRPr lang="ja-JP" altLang="en-US" sz="1400" b="1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857CDD4C-2DBE-5182-6214-5AF79F01945C}"/>
              </a:ext>
            </a:extLst>
          </p:cNvPr>
          <p:cNvSpPr/>
          <p:nvPr/>
        </p:nvSpPr>
        <p:spPr>
          <a:xfrm flipH="1">
            <a:off x="8779001" y="3429000"/>
            <a:ext cx="1428690" cy="545962"/>
          </a:xfrm>
          <a:prstGeom prst="roundRect">
            <a:avLst>
              <a:gd name="adj" fmla="val 441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en-US" altLang="ja-JP" sz="20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92</a:t>
            </a:r>
            <a:r>
              <a:rPr lang="en-US" altLang="ja-JP" sz="14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%</a:t>
            </a:r>
            <a:r>
              <a:rPr lang="ja-JP" altLang="en-US" sz="14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削減</a:t>
            </a:r>
          </a:p>
        </p:txBody>
      </p:sp>
    </p:spTree>
    <p:extLst>
      <p:ext uri="{BB962C8B-B14F-4D97-AF65-F5344CB8AC3E}">
        <p14:creationId xmlns:p14="http://schemas.microsoft.com/office/powerpoint/2010/main" val="4068482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221050-572F-80EB-7E21-5B4ED9086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料金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917CC95-09FE-CA2A-FD9F-0F0E49D42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1E2072A-D909-9C2C-51EC-19CFFDAEF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9519ADDE-EBE4-558C-A1B4-41C64ABD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59" y="1161028"/>
            <a:ext cx="11272482" cy="829816"/>
          </a:xfrm>
        </p:spPr>
        <p:txBody>
          <a:bodyPr/>
          <a:lstStyle/>
          <a:p>
            <a:r>
              <a:rPr lang="ja-JP" altLang="en-US"/>
              <a:t>支援する内容によって、契約期間と料金が変わります</a:t>
            </a:r>
            <a:r>
              <a:rPr kumimoji="1" lang="ja-JP" altLang="en-US"/>
              <a:t>。</a:t>
            </a:r>
            <a:endParaRPr kumimoji="1" lang="en-US" altLang="ja-JP" dirty="0"/>
          </a:p>
          <a:p>
            <a:r>
              <a:rPr lang="ja-JP" altLang="en-US"/>
              <a:t>基本的には</a:t>
            </a:r>
            <a:r>
              <a:rPr lang="en-US" altLang="ja-JP" dirty="0"/>
              <a:t>3</a:t>
            </a:r>
            <a:r>
              <a:rPr lang="ja-JP" altLang="en-US"/>
              <a:t>ヶ月単位でのご契約となっておりますが、ニーズに合わせて対応が可能です。</a:t>
            </a:r>
            <a:endParaRPr kumimoji="1" lang="ja-JP" altLang="en-US"/>
          </a:p>
        </p:txBody>
      </p:sp>
      <p:sp>
        <p:nvSpPr>
          <p:cNvPr id="10" name="スライド番号プレースホルダー 4">
            <a:extLst>
              <a:ext uri="{FF2B5EF4-FFF2-40B4-BE49-F238E27FC236}">
                <a16:creationId xmlns:a16="http://schemas.microsoft.com/office/drawing/2014/main" id="{2280C403-7870-3B56-0BE1-77A354A12BFC}"/>
              </a:ext>
            </a:extLst>
          </p:cNvPr>
          <p:cNvSpPr txBox="1">
            <a:spLocks/>
          </p:cNvSpPr>
          <p:nvPr/>
        </p:nvSpPr>
        <p:spPr>
          <a:xfrm>
            <a:off x="9316656" y="6519943"/>
            <a:ext cx="2743200" cy="247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000" b="0" i="0" kern="1200">
                <a:solidFill>
                  <a:schemeClr val="tx1">
                    <a:tint val="7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0EA0D-2252-9045-A82C-BA460C3629D0}" type="slidenum">
              <a:rPr lang="ja-JP" altLang="en-US" smtClean="0"/>
              <a:pPr/>
              <a:t>14</a:t>
            </a:fld>
            <a:endParaRPr lang="ja-JP" altLang="en-US"/>
          </a:p>
        </p:txBody>
      </p:sp>
      <p:graphicFrame>
        <p:nvGraphicFramePr>
          <p:cNvPr id="11" name="表 6">
            <a:extLst>
              <a:ext uri="{FF2B5EF4-FFF2-40B4-BE49-F238E27FC236}">
                <a16:creationId xmlns:a16="http://schemas.microsoft.com/office/drawing/2014/main" id="{DCA555A3-EE55-D000-F6D7-E7CB64D8D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587440"/>
              </p:ext>
            </p:extLst>
          </p:nvPr>
        </p:nvGraphicFramePr>
        <p:xfrm>
          <a:off x="442912" y="2527823"/>
          <a:ext cx="11306175" cy="3455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320">
                  <a:extLst>
                    <a:ext uri="{9D8B030D-6E8A-4147-A177-3AD203B41FA5}">
                      <a16:colId xmlns:a16="http://schemas.microsoft.com/office/drawing/2014/main" val="1626553921"/>
                    </a:ext>
                  </a:extLst>
                </a:gridCol>
                <a:gridCol w="2123768">
                  <a:extLst>
                    <a:ext uri="{9D8B030D-6E8A-4147-A177-3AD203B41FA5}">
                      <a16:colId xmlns:a16="http://schemas.microsoft.com/office/drawing/2014/main" val="575610589"/>
                    </a:ext>
                  </a:extLst>
                </a:gridCol>
                <a:gridCol w="2045110">
                  <a:extLst>
                    <a:ext uri="{9D8B030D-6E8A-4147-A177-3AD203B41FA5}">
                      <a16:colId xmlns:a16="http://schemas.microsoft.com/office/drawing/2014/main" val="508045020"/>
                    </a:ext>
                  </a:extLst>
                </a:gridCol>
                <a:gridCol w="2054942">
                  <a:extLst>
                    <a:ext uri="{9D8B030D-6E8A-4147-A177-3AD203B41FA5}">
                      <a16:colId xmlns:a16="http://schemas.microsoft.com/office/drawing/2014/main" val="1767133630"/>
                    </a:ext>
                  </a:extLst>
                </a:gridCol>
                <a:gridCol w="3077035">
                  <a:extLst>
                    <a:ext uri="{9D8B030D-6E8A-4147-A177-3AD203B41FA5}">
                      <a16:colId xmlns:a16="http://schemas.microsoft.com/office/drawing/2014/main" val="927325803"/>
                    </a:ext>
                  </a:extLst>
                </a:gridCol>
              </a:tblGrid>
              <a:tr h="3852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ページ単価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対応領域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期間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こんな方におすすめ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302612"/>
                  </a:ext>
                </a:extLst>
              </a:tr>
              <a:tr h="10232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A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XX,000</a:t>
                      </a:r>
                      <a:r>
                        <a:rPr kumimoji="1" lang="ja-JP" altLang="en-US" sz="1600" b="1" i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円</a:t>
                      </a:r>
                      <a:r>
                        <a:rPr kumimoji="1" lang="en-US" altLang="ja-JP" sz="16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〜</a:t>
                      </a:r>
                      <a:endParaRPr kumimoji="1" lang="ja-JP" altLang="en-US" sz="1100" b="1" i="0">
                        <a:solidFill>
                          <a:srgbClr val="1A96F0"/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marR="25199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3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ヶ月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〇〇〇〇がわからない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15599"/>
                  </a:ext>
                </a:extLst>
              </a:tr>
              <a:tr h="10232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B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XX,000</a:t>
                      </a:r>
                      <a:r>
                        <a:rPr kumimoji="1" lang="ja-JP" altLang="en-US" sz="1600" b="1" i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円</a:t>
                      </a:r>
                      <a:r>
                        <a:rPr kumimoji="1" lang="en-US" altLang="ja-JP" sz="16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〜</a:t>
                      </a:r>
                      <a:endParaRPr kumimoji="1" lang="ja-JP" altLang="en-US" sz="1600" b="1" i="0">
                        <a:solidFill>
                          <a:srgbClr val="1A96F0"/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marR="25199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6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ヶ月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〇〇〇〇部分の支援をしてほしい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756345"/>
                  </a:ext>
                </a:extLst>
              </a:tr>
              <a:tr h="10232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C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XX,000</a:t>
                      </a:r>
                      <a:r>
                        <a:rPr kumimoji="1" lang="ja-JP" altLang="en-US" sz="1600" b="1" i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円</a:t>
                      </a:r>
                      <a:r>
                        <a:rPr kumimoji="1" lang="en-US" altLang="ja-JP" sz="16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〜</a:t>
                      </a:r>
                      <a:endParaRPr kumimoji="1" lang="ja-JP" altLang="en-US" sz="1400" b="1" i="0">
                        <a:solidFill>
                          <a:srgbClr val="1A96F0"/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marR="25199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12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ヶ月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1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から設計をお願いしたい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472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5401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6845108-6EAE-A424-8335-B7646936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D59DBF7-AF02-9049-9F5D-13C9E98D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48CB93CE-7C95-A4EE-255E-8FE7114713B8}"/>
              </a:ext>
            </a:extLst>
          </p:cNvPr>
          <p:cNvSpPr/>
          <p:nvPr/>
        </p:nvSpPr>
        <p:spPr>
          <a:xfrm>
            <a:off x="1382031" y="2595249"/>
            <a:ext cx="9435173" cy="17429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>
              <a:spcBef>
                <a:spcPts val="600"/>
              </a:spcBef>
            </a:pPr>
            <a:r>
              <a:rPr lang="ja-JP" altLang="en-US" sz="3200" b="1" spc="60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補足情報</a:t>
            </a:r>
            <a:endParaRPr lang="en-US" altLang="ja-JP" sz="3200" b="1" spc="600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7114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A3E58F-5CA7-5B8C-0B84-B1546A4B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ご利用の流れ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70B1FE-A9C6-10EA-0DE7-D231CEE68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89CC893-5DE8-62FB-E8A7-27D20744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B7AD5517-CC31-26A2-63DB-FAA265EE94A9}"/>
              </a:ext>
            </a:extLst>
          </p:cNvPr>
          <p:cNvSpPr/>
          <p:nvPr/>
        </p:nvSpPr>
        <p:spPr>
          <a:xfrm>
            <a:off x="442911" y="1160463"/>
            <a:ext cx="8005629" cy="61495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72000" bIns="36000" rtlCol="0" anchor="ctr"/>
          <a:lstStyle/>
          <a:p>
            <a:pPr>
              <a:spcBef>
                <a:spcPts val="600"/>
              </a:spcBef>
            </a:pPr>
            <a:r>
              <a:rPr lang="ja-JP" altLang="en-US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お問い合わせ　</a:t>
            </a: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お問い合わせフォームよりお気軽にご連絡ください。</a:t>
            </a: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549AED83-B7AB-32D8-4EDD-A3E385D5A126}"/>
              </a:ext>
            </a:extLst>
          </p:cNvPr>
          <p:cNvSpPr/>
          <p:nvPr/>
        </p:nvSpPr>
        <p:spPr>
          <a:xfrm>
            <a:off x="442911" y="2088714"/>
            <a:ext cx="8005629" cy="61495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72000" bIns="36000" rtlCol="0" anchor="ctr"/>
          <a:lstStyle/>
          <a:p>
            <a:pPr>
              <a:spcBef>
                <a:spcPts val="600"/>
              </a:spcBef>
            </a:pPr>
            <a:r>
              <a:rPr lang="ja-JP" altLang="en-US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ヒアリング・ご提案　</a:t>
            </a: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約</a:t>
            </a:r>
            <a:r>
              <a:rPr lang="en-US" altLang="ja-JP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1</a:t>
            </a: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時間のヒアリングを実施、提供内容・料金をご提案します。</a:t>
            </a: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049B9F70-8AF6-14F5-F428-EA4432E283F2}"/>
              </a:ext>
            </a:extLst>
          </p:cNvPr>
          <p:cNvSpPr/>
          <p:nvPr/>
        </p:nvSpPr>
        <p:spPr>
          <a:xfrm>
            <a:off x="442911" y="3016965"/>
            <a:ext cx="8005629" cy="61495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72000" bIns="36000" rtlCol="0" anchor="ctr"/>
          <a:lstStyle/>
          <a:p>
            <a:pPr>
              <a:spcBef>
                <a:spcPts val="600"/>
              </a:spcBef>
            </a:pPr>
            <a:r>
              <a:rPr lang="ja-JP" altLang="en-US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ご契約　</a:t>
            </a: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契約書の締結後、スケジュールと改善フローをご案内します。</a:t>
            </a: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719F853A-1990-1D58-7556-26C784FA44C0}"/>
              </a:ext>
            </a:extLst>
          </p:cNvPr>
          <p:cNvSpPr/>
          <p:nvPr/>
        </p:nvSpPr>
        <p:spPr>
          <a:xfrm>
            <a:off x="442911" y="3945216"/>
            <a:ext cx="8005629" cy="61495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72000" bIns="36000" rtlCol="0" anchor="ctr"/>
          <a:lstStyle/>
          <a:p>
            <a:pPr>
              <a:spcBef>
                <a:spcPts val="600"/>
              </a:spcBef>
            </a:pPr>
            <a:r>
              <a:rPr lang="ja-JP" altLang="en-US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前提整理・分析　</a:t>
            </a: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活用場面と課題を踏まえ、〇〇の改善を行います。</a:t>
            </a: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7009CBD9-224E-BE8B-0CDD-B0F18A2044C5}"/>
              </a:ext>
            </a:extLst>
          </p:cNvPr>
          <p:cNvSpPr/>
          <p:nvPr/>
        </p:nvSpPr>
        <p:spPr>
          <a:xfrm>
            <a:off x="442911" y="4873467"/>
            <a:ext cx="8005629" cy="61495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72000" bIns="36000" rtlCol="0" anchor="ctr"/>
          <a:lstStyle/>
          <a:p>
            <a:pPr>
              <a:spcBef>
                <a:spcPts val="600"/>
              </a:spcBef>
            </a:pPr>
            <a:r>
              <a:rPr lang="ja-JP" altLang="en-US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〇〇作成　</a:t>
            </a: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〇〇を中心に作成と改善を行います。</a:t>
            </a: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A0C4CD1D-5B37-5FA3-499D-226B58CE4510}"/>
              </a:ext>
            </a:extLst>
          </p:cNvPr>
          <p:cNvSpPr/>
          <p:nvPr/>
        </p:nvSpPr>
        <p:spPr>
          <a:xfrm>
            <a:off x="442911" y="5801717"/>
            <a:ext cx="8005629" cy="61495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72000" bIns="36000" rtlCol="0" anchor="ctr"/>
          <a:lstStyle/>
          <a:p>
            <a:pPr>
              <a:spcBef>
                <a:spcPts val="600"/>
              </a:spcBef>
            </a:pPr>
            <a:r>
              <a:rPr lang="ja-JP" altLang="en-US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ご納品　</a:t>
            </a: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最終稿をご確認頂き、問題なければご納品となります。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594BAE2E-3F85-DC88-38F6-66B129D03B9C}"/>
              </a:ext>
            </a:extLst>
          </p:cNvPr>
          <p:cNvCxnSpPr>
            <a:cxnSpLocks/>
          </p:cNvCxnSpPr>
          <p:nvPr/>
        </p:nvCxnSpPr>
        <p:spPr>
          <a:xfrm>
            <a:off x="1183737" y="1775421"/>
            <a:ext cx="0" cy="37096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EBBB0711-94CD-E6D1-F18D-BEF89746056E}"/>
              </a:ext>
            </a:extLst>
          </p:cNvPr>
          <p:cNvCxnSpPr>
            <a:cxnSpLocks/>
          </p:cNvCxnSpPr>
          <p:nvPr/>
        </p:nvCxnSpPr>
        <p:spPr>
          <a:xfrm>
            <a:off x="1183737" y="2703672"/>
            <a:ext cx="0" cy="37096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68DBB26-6E7F-6E5C-6A72-2B17D6CBF00B}"/>
              </a:ext>
            </a:extLst>
          </p:cNvPr>
          <p:cNvCxnSpPr>
            <a:cxnSpLocks/>
          </p:cNvCxnSpPr>
          <p:nvPr/>
        </p:nvCxnSpPr>
        <p:spPr>
          <a:xfrm>
            <a:off x="1183737" y="3631923"/>
            <a:ext cx="0" cy="37096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95EAF204-166A-9CC7-69EE-B016A35FC7ED}"/>
              </a:ext>
            </a:extLst>
          </p:cNvPr>
          <p:cNvCxnSpPr>
            <a:cxnSpLocks/>
          </p:cNvCxnSpPr>
          <p:nvPr/>
        </p:nvCxnSpPr>
        <p:spPr>
          <a:xfrm>
            <a:off x="1183737" y="4560174"/>
            <a:ext cx="0" cy="37096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EEC6EFB3-289A-B986-70FF-FC060BA36588}"/>
              </a:ext>
            </a:extLst>
          </p:cNvPr>
          <p:cNvCxnSpPr>
            <a:cxnSpLocks/>
          </p:cNvCxnSpPr>
          <p:nvPr/>
        </p:nvCxnSpPr>
        <p:spPr>
          <a:xfrm>
            <a:off x="1183737" y="5488425"/>
            <a:ext cx="0" cy="37096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019E0A2B-967D-394C-2F37-9BFABD8723B4}"/>
              </a:ext>
            </a:extLst>
          </p:cNvPr>
          <p:cNvSpPr/>
          <p:nvPr/>
        </p:nvSpPr>
        <p:spPr>
          <a:xfrm rot="17075568">
            <a:off x="9518088" y="918280"/>
            <a:ext cx="1461099" cy="3084614"/>
          </a:xfrm>
          <a:custGeom>
            <a:avLst/>
            <a:gdLst>
              <a:gd name="connsiteX0" fmla="*/ 735938 w 1461099"/>
              <a:gd name="connsiteY0" fmla="*/ 87011 h 3084614"/>
              <a:gd name="connsiteX1" fmla="*/ 1460009 w 1461099"/>
              <a:gd name="connsiteY1" fmla="*/ 2868196 h 3084614"/>
              <a:gd name="connsiteX2" fmla="*/ 1435996 w 1461099"/>
              <a:gd name="connsiteY2" fmla="*/ 2909114 h 3084614"/>
              <a:gd name="connsiteX3" fmla="*/ 766079 w 1461099"/>
              <a:gd name="connsiteY3" fmla="*/ 3083524 h 3084614"/>
              <a:gd name="connsiteX4" fmla="*/ 725161 w 1461099"/>
              <a:gd name="connsiteY4" fmla="*/ 3059511 h 3084614"/>
              <a:gd name="connsiteX5" fmla="*/ 1090 w 1461099"/>
              <a:gd name="connsiteY5" fmla="*/ 278326 h 3084614"/>
              <a:gd name="connsiteX6" fmla="*/ 25103 w 1461099"/>
              <a:gd name="connsiteY6" fmla="*/ 237408 h 3084614"/>
              <a:gd name="connsiteX7" fmla="*/ 195035 w 1461099"/>
              <a:gd name="connsiteY7" fmla="*/ 193167 h 3084614"/>
              <a:gd name="connsiteX8" fmla="*/ 289611 w 1461099"/>
              <a:gd name="connsiteY8" fmla="*/ 0 h 3084614"/>
              <a:gd name="connsiteX9" fmla="*/ 362802 w 1461099"/>
              <a:gd name="connsiteY9" fmla="*/ 149489 h 3084614"/>
              <a:gd name="connsiteX10" fmla="*/ 695020 w 1461099"/>
              <a:gd name="connsiteY10" fmla="*/ 62998 h 3084614"/>
              <a:gd name="connsiteX11" fmla="*/ 735938 w 1461099"/>
              <a:gd name="connsiteY11" fmla="*/ 87011 h 308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1099" h="3084614">
                <a:moveTo>
                  <a:pt x="735938" y="87011"/>
                </a:moveTo>
                <a:lnTo>
                  <a:pt x="1460009" y="2868196"/>
                </a:lnTo>
                <a:cubicBezTo>
                  <a:pt x="1464677" y="2886126"/>
                  <a:pt x="1453926" y="2904446"/>
                  <a:pt x="1435996" y="2909114"/>
                </a:cubicBezTo>
                <a:lnTo>
                  <a:pt x="766079" y="3083524"/>
                </a:lnTo>
                <a:cubicBezTo>
                  <a:pt x="748149" y="3088192"/>
                  <a:pt x="729829" y="3077441"/>
                  <a:pt x="725161" y="3059511"/>
                </a:cubicBezTo>
                <a:lnTo>
                  <a:pt x="1090" y="278326"/>
                </a:lnTo>
                <a:cubicBezTo>
                  <a:pt x="-3578" y="260396"/>
                  <a:pt x="7173" y="242076"/>
                  <a:pt x="25103" y="237408"/>
                </a:cubicBezTo>
                <a:lnTo>
                  <a:pt x="195035" y="193167"/>
                </a:lnTo>
                <a:lnTo>
                  <a:pt x="289611" y="0"/>
                </a:lnTo>
                <a:lnTo>
                  <a:pt x="362802" y="149489"/>
                </a:lnTo>
                <a:lnTo>
                  <a:pt x="695020" y="62998"/>
                </a:lnTo>
                <a:cubicBezTo>
                  <a:pt x="712950" y="58330"/>
                  <a:pt x="731270" y="69081"/>
                  <a:pt x="735938" y="87011"/>
                </a:cubicBezTo>
                <a:close/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>
            <a:noAutofit/>
          </a:bodyPr>
          <a:lstStyle/>
          <a:p>
            <a:pPr algn="ctr">
              <a:spcBef>
                <a:spcPts val="300"/>
              </a:spcBef>
            </a:pPr>
            <a:endParaRPr lang="ja-JP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0E8330C0-2B02-12BD-FB77-5895170ECDBA}"/>
              </a:ext>
            </a:extLst>
          </p:cNvPr>
          <p:cNvSpPr/>
          <p:nvPr/>
        </p:nvSpPr>
        <p:spPr>
          <a:xfrm>
            <a:off x="8808098" y="2088714"/>
            <a:ext cx="2940990" cy="759344"/>
          </a:xfrm>
          <a:prstGeom prst="roundRect">
            <a:avLst>
              <a:gd name="adj" fmla="val 441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補足説明がある場合は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挿入します。</a:t>
            </a:r>
          </a:p>
        </p:txBody>
      </p:sp>
    </p:spTree>
    <p:extLst>
      <p:ext uri="{BB962C8B-B14F-4D97-AF65-F5344CB8AC3E}">
        <p14:creationId xmlns:p14="http://schemas.microsoft.com/office/powerpoint/2010/main" val="883615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3EDF71-F2CC-8E49-8867-6E330EE9E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FAQ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E182A5-57CD-1B4F-AD42-710B1BEF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B6072A4-FC8D-7C43-A2F6-DCE80EAA8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17</a:t>
            </a:fld>
            <a:endParaRPr lang="ja-JP" altLang="en-US"/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EA5D4009-A9ED-0F47-8F4F-6CEC1B34716F}"/>
              </a:ext>
            </a:extLst>
          </p:cNvPr>
          <p:cNvSpPr/>
          <p:nvPr/>
        </p:nvSpPr>
        <p:spPr>
          <a:xfrm>
            <a:off x="442912" y="1160463"/>
            <a:ext cx="11306176" cy="1570588"/>
          </a:xfrm>
          <a:prstGeom prst="roundRect">
            <a:avLst>
              <a:gd name="adj" fmla="val 1656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36000" bIns="36000" rtlCol="0" anchor="ctr"/>
          <a:lstStyle/>
          <a:p>
            <a:pPr>
              <a:spcBef>
                <a:spcPts val="300"/>
              </a:spcBef>
            </a:pPr>
            <a:r>
              <a:rPr lang="en-US" altLang="ja-JP" sz="14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Q. </a:t>
            </a:r>
            <a:r>
              <a:rPr lang="ja-JP" altLang="en-US" sz="14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基本プランに含まれるのは〇〇のみでしょうか？</a:t>
            </a:r>
          </a:p>
          <a:p>
            <a:pPr marL="0" lvl="1">
              <a:spcBef>
                <a:spcPts val="9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質問に対する回答をここに記載。商談を重ねるにつれて質問はどんどん変わっていくので、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marL="0" lvl="1">
              <a:spcBef>
                <a:spcPts val="3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随時</a:t>
            </a:r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FAQ</a:t>
            </a: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はアップデートしていきます。</a:t>
            </a: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A5B5B078-D5E9-4C43-AF34-C3E26DDB96F5}"/>
              </a:ext>
            </a:extLst>
          </p:cNvPr>
          <p:cNvSpPr/>
          <p:nvPr/>
        </p:nvSpPr>
        <p:spPr>
          <a:xfrm>
            <a:off x="442912" y="3003275"/>
            <a:ext cx="11306176" cy="1570588"/>
          </a:xfrm>
          <a:prstGeom prst="roundRect">
            <a:avLst>
              <a:gd name="adj" fmla="val 1656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36000" bIns="36000" rtlCol="0" anchor="ctr"/>
          <a:lstStyle/>
          <a:p>
            <a:pPr>
              <a:spcBef>
                <a:spcPts val="300"/>
              </a:spcBef>
            </a:pPr>
            <a:r>
              <a:rPr lang="en-US" altLang="ja-JP" sz="14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Q. </a:t>
            </a:r>
            <a:r>
              <a:rPr lang="ja-JP" altLang="en-US" sz="14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料金の支払いは納品してもらった後でしょうか？</a:t>
            </a:r>
          </a:p>
          <a:p>
            <a:pPr marL="0" lvl="1">
              <a:spcBef>
                <a:spcPts val="9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質問に対する回答をここに記載。商談を重ねるにつれて質問はどんどん変わっていくので、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marL="0" lvl="1">
              <a:spcBef>
                <a:spcPts val="3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随時</a:t>
            </a:r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FAQ</a:t>
            </a: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はアップデートしていきます。</a:t>
            </a: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396162A9-DB54-B642-9F31-E059AF060458}"/>
              </a:ext>
            </a:extLst>
          </p:cNvPr>
          <p:cNvSpPr/>
          <p:nvPr/>
        </p:nvSpPr>
        <p:spPr>
          <a:xfrm>
            <a:off x="442912" y="4846087"/>
            <a:ext cx="11306176" cy="1570588"/>
          </a:xfrm>
          <a:prstGeom prst="roundRect">
            <a:avLst>
              <a:gd name="adj" fmla="val 1656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36000" bIns="36000" rtlCol="0" anchor="ctr"/>
          <a:lstStyle/>
          <a:p>
            <a:pPr>
              <a:spcBef>
                <a:spcPts val="300"/>
              </a:spcBef>
            </a:pPr>
            <a:r>
              <a:rPr lang="en-US" altLang="ja-JP" sz="14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Q. </a:t>
            </a:r>
            <a:r>
              <a:rPr lang="ja-JP" altLang="en-US" sz="14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〇〇しなかった月もオプション料金は発生しますか？</a:t>
            </a:r>
          </a:p>
          <a:p>
            <a:pPr marL="0" lvl="1">
              <a:spcBef>
                <a:spcPts val="9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質問に対する回答をここに記載。商談を重ねるにつれて質問はどんどん変わっていくので、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marL="0" lvl="1">
              <a:spcBef>
                <a:spcPts val="3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随時</a:t>
            </a:r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FAQ</a:t>
            </a: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はアップデートしていきます。</a:t>
            </a:r>
          </a:p>
        </p:txBody>
      </p:sp>
    </p:spTree>
    <p:extLst>
      <p:ext uri="{BB962C8B-B14F-4D97-AF65-F5344CB8AC3E}">
        <p14:creationId xmlns:p14="http://schemas.microsoft.com/office/powerpoint/2010/main" val="4126630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B10E46-FE0F-754D-83D5-A52269762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会社概要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B75A5F-2179-BF4D-BD95-2D377E824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24E704F-47B3-4B47-A80E-7ECF6DFB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D46CD322-1041-FC45-85A9-7B7923AAEECF}"/>
              </a:ext>
            </a:extLst>
          </p:cNvPr>
          <p:cNvSpPr/>
          <p:nvPr/>
        </p:nvSpPr>
        <p:spPr>
          <a:xfrm>
            <a:off x="442912" y="1160463"/>
            <a:ext cx="3395558" cy="525621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36000" bIns="36000" rtlCol="0" anchor="ctr"/>
          <a:lstStyle/>
          <a:p>
            <a:pPr>
              <a:spcBef>
                <a:spcPts val="300"/>
              </a:spcBef>
            </a:pPr>
            <a:endParaRPr lang="ja-JP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graphicFrame>
        <p:nvGraphicFramePr>
          <p:cNvPr id="3" name="表 7">
            <a:extLst>
              <a:ext uri="{FF2B5EF4-FFF2-40B4-BE49-F238E27FC236}">
                <a16:creationId xmlns:a16="http://schemas.microsoft.com/office/drawing/2014/main" id="{198134B9-7038-ABE8-075E-B70219C841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04294"/>
              </p:ext>
            </p:extLst>
          </p:nvPr>
        </p:nvGraphicFramePr>
        <p:xfrm>
          <a:off x="4696776" y="1160463"/>
          <a:ext cx="7052312" cy="5256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035">
                  <a:extLst>
                    <a:ext uri="{9D8B030D-6E8A-4147-A177-3AD203B41FA5}">
                      <a16:colId xmlns:a16="http://schemas.microsoft.com/office/drawing/2014/main" val="3453396003"/>
                    </a:ext>
                  </a:extLst>
                </a:gridCol>
                <a:gridCol w="5497277">
                  <a:extLst>
                    <a:ext uri="{9D8B030D-6E8A-4147-A177-3AD203B41FA5}">
                      <a16:colId xmlns:a16="http://schemas.microsoft.com/office/drawing/2014/main" val="2003537978"/>
                    </a:ext>
                  </a:extLst>
                </a:gridCol>
              </a:tblGrid>
              <a:tr h="551568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会社名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｜　　　　株式会社</a:t>
                      </a: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 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（株式会社〇〇〇〇）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4937687"/>
                  </a:ext>
                </a:extLst>
              </a:tr>
              <a:tr h="551568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所在地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｜　　　　大阪府大阪市〇〇〇〇〇〇〇〇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58614"/>
                  </a:ext>
                </a:extLst>
              </a:tr>
              <a:tr h="551568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代表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｜　　　　代表取締役　山田 花子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818333"/>
                  </a:ext>
                </a:extLst>
              </a:tr>
              <a:tr h="551568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設立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｜　　　　</a:t>
                      </a: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年</a:t>
                      </a: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月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313425"/>
                  </a:ext>
                </a:extLst>
              </a:tr>
              <a:tr h="551568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従業員数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｜　　　　</a:t>
                      </a: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名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 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（</a:t>
                      </a:r>
                      <a:r>
                        <a:rPr kumimoji="1" lang="en-US" altLang="ja-JP" sz="1200" b="0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2022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年</a:t>
                      </a: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月時点）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2924"/>
                  </a:ext>
                </a:extLst>
              </a:tr>
              <a:tr h="249837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事業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｜　　　　〇〇〇〇事業</a:t>
                      </a:r>
                      <a:endParaRPr kumimoji="1" lang="en-US" altLang="ja-JP" sz="1200" b="1" i="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　　　　　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-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 〇〇〇〇サービス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『</a:t>
                      </a: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』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　　　　　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- 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〇〇〇〇サービス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『</a:t>
                      </a: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』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　　　　　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-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 〇〇〇〇メディア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『</a:t>
                      </a: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』</a:t>
                      </a:r>
                    </a:p>
                    <a:p>
                      <a:pPr>
                        <a:spcBef>
                          <a:spcPts val="18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　　　　　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XXXX 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事業</a:t>
                      </a:r>
                      <a:endParaRPr kumimoji="1" lang="en-US" altLang="ja-JP" sz="1200" b="1" i="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　　　　　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-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 </a:t>
                      </a:r>
                      <a:r>
                        <a:rPr kumimoji="1" lang="en-US" altLang="ja-JP" sz="1200" b="0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XXXX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クラウド</a:t>
                      </a:r>
                      <a:r>
                        <a:rPr kumimoji="1" lang="en-US" altLang="ja-JP" sz="1200" b="0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『XXXX』</a:t>
                      </a:r>
                      <a:endParaRPr kumimoji="1" lang="en-US" altLang="ja-JP" sz="1200" b="1" i="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　　　　　</a:t>
                      </a:r>
                      <a:r>
                        <a:rPr kumimoji="1" lang="en-US" altLang="ja-JP" sz="1200" b="0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- 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XXXX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ツール</a:t>
                      </a:r>
                      <a:r>
                        <a:rPr kumimoji="1" lang="en-US" altLang="ja-JP" sz="1200" b="0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『XXXX』</a:t>
                      </a:r>
                      <a:endParaRPr kumimoji="1" lang="en-US" altLang="ja-JP" sz="1200" b="1" i="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2811875"/>
                  </a:ext>
                </a:extLst>
              </a:tr>
            </a:tbl>
          </a:graphicData>
        </a:graphic>
      </p:graphicFrame>
      <p:sp>
        <p:nvSpPr>
          <p:cNvPr id="6" name="角丸四角形 5">
            <a:extLst>
              <a:ext uri="{FF2B5EF4-FFF2-40B4-BE49-F238E27FC236}">
                <a16:creationId xmlns:a16="http://schemas.microsoft.com/office/drawing/2014/main" id="{E12AC9A4-CD33-035F-885E-2C645E826A3C}"/>
              </a:ext>
            </a:extLst>
          </p:cNvPr>
          <p:cNvSpPr/>
          <p:nvPr/>
        </p:nvSpPr>
        <p:spPr>
          <a:xfrm>
            <a:off x="1390571" y="3567552"/>
            <a:ext cx="1500240" cy="45202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>
                    <a:lumMod val="85000"/>
                    <a:lumOff val="15000"/>
                  </a:schemeClr>
                </a:solidFill>
              </a:rPr>
              <a:t>ロゴ</a:t>
            </a:r>
          </a:p>
        </p:txBody>
      </p:sp>
    </p:spTree>
    <p:extLst>
      <p:ext uri="{BB962C8B-B14F-4D97-AF65-F5344CB8AC3E}">
        <p14:creationId xmlns:p14="http://schemas.microsoft.com/office/powerpoint/2010/main" val="3367770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6845108-6EAE-A424-8335-B7646936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D59DBF7-AF02-9049-9F5D-13C9E98D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19</a:t>
            </a:fld>
            <a:endParaRPr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48CB93CE-7C95-A4EE-255E-8FE7114713B8}"/>
              </a:ext>
            </a:extLst>
          </p:cNvPr>
          <p:cNvSpPr/>
          <p:nvPr/>
        </p:nvSpPr>
        <p:spPr>
          <a:xfrm>
            <a:off x="1382031" y="2595249"/>
            <a:ext cx="9435173" cy="17429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>
              <a:spcBef>
                <a:spcPts val="600"/>
              </a:spcBef>
            </a:pPr>
            <a:r>
              <a:rPr lang="ja-JP" altLang="en-US" sz="3200" b="1" spc="60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失礼します！ここからは</a:t>
            </a:r>
            <a:r>
              <a:rPr lang="en-US" altLang="ja-JP" sz="3200" b="1" spc="600" dirty="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PR</a:t>
            </a:r>
            <a:r>
              <a:rPr lang="ja-JP" altLang="en-US" sz="3200" b="1" spc="60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です！</a:t>
            </a:r>
            <a:endParaRPr lang="en-US" altLang="ja-JP" sz="3200" b="1" spc="600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66101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6845108-6EAE-A424-8335-B7646936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D59DBF7-AF02-9049-9F5D-13C9E98D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48CB93CE-7C95-A4EE-255E-8FE7114713B8}"/>
              </a:ext>
            </a:extLst>
          </p:cNvPr>
          <p:cNvSpPr/>
          <p:nvPr/>
        </p:nvSpPr>
        <p:spPr>
          <a:xfrm>
            <a:off x="1382031" y="2595249"/>
            <a:ext cx="9435173" cy="17429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>
              <a:spcBef>
                <a:spcPts val="600"/>
              </a:spcBef>
            </a:pPr>
            <a:r>
              <a:rPr lang="ja-JP" altLang="en-US" sz="3200" b="1" spc="60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提案概要</a:t>
            </a:r>
            <a:endParaRPr lang="en-US" altLang="ja-JP" sz="3200" b="1" spc="600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14610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2D031FE-76E8-302B-04F0-C8736911C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A982EFE-581A-4A73-A95C-3C107DF26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20</a:t>
            </a:fld>
            <a:endParaRPr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1D9A9E4-F509-4641-3E62-772E4111F5D4}"/>
              </a:ext>
            </a:extLst>
          </p:cNvPr>
          <p:cNvGrpSpPr/>
          <p:nvPr/>
        </p:nvGrpSpPr>
        <p:grpSpPr>
          <a:xfrm>
            <a:off x="2329090" y="2312876"/>
            <a:ext cx="7533817" cy="2260825"/>
            <a:chOff x="2329090" y="2292860"/>
            <a:chExt cx="7533817" cy="2260825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33FDF749-E393-7E34-A89C-B71D1605E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2325" y="3021430"/>
              <a:ext cx="1987351" cy="670154"/>
            </a:xfrm>
            <a:prstGeom prst="rect">
              <a:avLst/>
            </a:prstGeom>
          </p:spPr>
        </p:pic>
        <p:sp>
          <p:nvSpPr>
            <p:cNvPr id="6" name="角丸四角形 5">
              <a:extLst>
                <a:ext uri="{FF2B5EF4-FFF2-40B4-BE49-F238E27FC236}">
                  <a16:creationId xmlns:a16="http://schemas.microsoft.com/office/drawing/2014/main" id="{59CA1DF6-D150-A43E-6A27-67530B273A7B}"/>
                </a:ext>
              </a:extLst>
            </p:cNvPr>
            <p:cNvSpPr/>
            <p:nvPr/>
          </p:nvSpPr>
          <p:spPr>
            <a:xfrm>
              <a:off x="2329090" y="4015399"/>
              <a:ext cx="7533817" cy="538286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b="1" spc="300"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これより前のページまでがテンプレで、ここから</a:t>
              </a:r>
              <a:r>
                <a:rPr lang="en-US" altLang="ja-JP" b="1" spc="300" dirty="0"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PR</a:t>
              </a:r>
              <a:r>
                <a:rPr lang="ja-JP" altLang="en-US" b="1" spc="300"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です！</a:t>
              </a:r>
              <a:endParaRPr kumimoji="1" lang="ja-JP" altLang="en-US" b="1" spc="30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6C5902FB-CD0A-0B0A-EDBA-D52615C063C6}"/>
                </a:ext>
              </a:extLst>
            </p:cNvPr>
            <p:cNvSpPr/>
            <p:nvPr/>
          </p:nvSpPr>
          <p:spPr>
            <a:xfrm>
              <a:off x="3259824" y="2292860"/>
              <a:ext cx="5672351" cy="433331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spc="300">
                  <a:solidFill>
                    <a:schemeClr val="bg1"/>
                  </a:solidFill>
                  <a:latin typeface="DIN Condensed" pitchFamily="2" charset="0"/>
                  <a:ea typeface="Yu Gothic" panose="020B0400000000000000" pitchFamily="34" charset="-128"/>
                </a:rPr>
                <a:t>資料作成代行サービス</a:t>
              </a:r>
              <a:endParaRPr kumimoji="1" lang="ja-JP" altLang="en-US" sz="2000" b="1" spc="300">
                <a:solidFill>
                  <a:schemeClr val="bg1"/>
                </a:solidFill>
                <a:latin typeface="DIN Condensed" pitchFamily="2" charset="0"/>
                <a:ea typeface="Yu Gothic" panose="020B04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958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2322E2-989A-7908-5D06-1171BC8B3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</a:t>
            </a:r>
            <a:r>
              <a:rPr kumimoji="1" lang="en-US" altLang="ja-JP" dirty="0"/>
              <a:t>-slide</a:t>
            </a:r>
            <a:r>
              <a:rPr kumimoji="1" lang="ja-JP" altLang="en-US"/>
              <a:t>の特徴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4B89B0-AD2F-1DA5-B550-9270B99A3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c-slide</a:t>
            </a:r>
            <a:r>
              <a:rPr lang="ja-JP" altLang="en-US"/>
              <a:t>は、資料作成のプロが資料の構成からデザインまでをご提案します。</a:t>
            </a:r>
            <a:endParaRPr lang="en-US" altLang="ja-JP" dirty="0"/>
          </a:p>
          <a:p>
            <a:r>
              <a:rPr lang="ja-JP" altLang="en-US"/>
              <a:t>独自のオペレーション体制により、業界最安水準で最短</a:t>
            </a:r>
            <a:r>
              <a:rPr lang="en-US" altLang="ja-JP" dirty="0"/>
              <a:t>2</a:t>
            </a:r>
            <a:r>
              <a:rPr lang="ja-JP" altLang="en-US"/>
              <a:t>日でご納品が可能です。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61A0FF-CF1F-47F9-74E8-D86FA6717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9167BBB-2D1C-DFF9-D5E4-EFA854EAC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21</a:t>
            </a:fld>
            <a:endParaRPr lang="ja-JP" altLang="en-US"/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6A60D051-68B9-7F37-AC95-9E88860F4DC6}"/>
              </a:ext>
            </a:extLst>
          </p:cNvPr>
          <p:cNvSpPr/>
          <p:nvPr/>
        </p:nvSpPr>
        <p:spPr>
          <a:xfrm>
            <a:off x="4368378" y="2426485"/>
            <a:ext cx="3472090" cy="36396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>
              <a:spcBef>
                <a:spcPts val="300"/>
              </a:spcBef>
            </a:pPr>
            <a:r>
              <a:rPr lang="en-US" altLang="ja-JP" sz="20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¥3,000/P</a:t>
            </a: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からご提供</a:t>
            </a:r>
            <a:endParaRPr kumimoji="1"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15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最安値水準のページ単価</a:t>
            </a:r>
            <a:r>
              <a: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¥3,000</a:t>
            </a: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から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kumimoji="1"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ご提供。オプション料金一切なしで</a:t>
            </a:r>
            <a:endParaRPr kumimoji="1"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かかる費用はページ単価のみ</a:t>
            </a:r>
            <a:endParaRPr kumimoji="1" lang="ja-JP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72654685-CB38-A3CB-8852-5B180A2D8A6A}"/>
              </a:ext>
            </a:extLst>
          </p:cNvPr>
          <p:cNvSpPr/>
          <p:nvPr/>
        </p:nvSpPr>
        <p:spPr>
          <a:xfrm>
            <a:off x="8276998" y="2426485"/>
            <a:ext cx="3472090" cy="36396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>
              <a:spcBef>
                <a:spcPts val="300"/>
              </a:spcBef>
            </a:pP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最短</a:t>
            </a:r>
            <a:r>
              <a:rPr lang="en-US" altLang="ja-JP" sz="20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2</a:t>
            </a: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日で納品可能</a:t>
            </a:r>
            <a:endParaRPr kumimoji="1"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15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リデザインのみのライトプランの場合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資料のご共有から初稿提出まで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最短</a:t>
            </a:r>
            <a:r>
              <a: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2</a:t>
            </a: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日で対応可能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pic>
        <p:nvPicPr>
          <p:cNvPr id="15" name="グラフィックス 14" descr="月毎カレンダー 単色塗りつぶし">
            <a:extLst>
              <a:ext uri="{FF2B5EF4-FFF2-40B4-BE49-F238E27FC236}">
                <a16:creationId xmlns:a16="http://schemas.microsoft.com/office/drawing/2014/main" id="{6760EC23-E3CB-23E4-6F9E-9124D8113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4510" y="2837810"/>
            <a:ext cx="1217066" cy="1217066"/>
          </a:xfrm>
          <a:prstGeom prst="rect">
            <a:avLst/>
          </a:prstGeom>
        </p:spPr>
      </p:pic>
      <p:pic>
        <p:nvPicPr>
          <p:cNvPr id="16" name="グラフィックス 15" descr="翼の付いたお金 単色塗りつぶし">
            <a:extLst>
              <a:ext uri="{FF2B5EF4-FFF2-40B4-BE49-F238E27FC236}">
                <a16:creationId xmlns:a16="http://schemas.microsoft.com/office/drawing/2014/main" id="{C67374EC-B7D5-F059-9137-060B132E1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7466" y="2822169"/>
            <a:ext cx="1217066" cy="1217066"/>
          </a:xfrm>
          <a:prstGeom prst="rect">
            <a:avLst/>
          </a:prstGeom>
        </p:spPr>
      </p:pic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0F223F50-B8CA-EFBC-8B89-B0922420AE26}"/>
              </a:ext>
            </a:extLst>
          </p:cNvPr>
          <p:cNvSpPr/>
          <p:nvPr/>
        </p:nvSpPr>
        <p:spPr>
          <a:xfrm>
            <a:off x="442912" y="2426485"/>
            <a:ext cx="3472090" cy="36396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>
              <a:spcBef>
                <a:spcPts val="300"/>
              </a:spcBef>
            </a:pP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構成からデザインまで</a:t>
            </a:r>
            <a:endParaRPr kumimoji="1"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1500"/>
              </a:spcBef>
            </a:pPr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PPT</a:t>
            </a:r>
            <a:r>
              <a:rPr kumimoji="1"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資料作成のプロデザイナーが</a:t>
            </a:r>
            <a:endParaRPr kumimoji="1"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資料の目的に最適な構成から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デザイン（見せ方）までをご提案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pic>
        <p:nvPicPr>
          <p:cNvPr id="19" name="グラフィックス 18" descr="レイヤー (デザイン) 単色塗りつぶし">
            <a:extLst>
              <a:ext uri="{FF2B5EF4-FFF2-40B4-BE49-F238E27FC236}">
                <a16:creationId xmlns:a16="http://schemas.microsoft.com/office/drawing/2014/main" id="{E57F5E62-CC03-20F6-6188-83BA14898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09571" y="2776957"/>
            <a:ext cx="1338773" cy="13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29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40E7C2-9BFC-1F42-9ED0-4B9FEB281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ご利用事例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F5E522-8598-4B49-B085-372D5903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56A3EFA-50D9-FB46-BDB1-F11370B76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22</a:t>
            </a:fld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D1BB1EA-3C9D-1BEE-349A-693463009B7B}"/>
              </a:ext>
            </a:extLst>
          </p:cNvPr>
          <p:cNvGrpSpPr/>
          <p:nvPr/>
        </p:nvGrpSpPr>
        <p:grpSpPr>
          <a:xfrm>
            <a:off x="442909" y="5242860"/>
            <a:ext cx="11308937" cy="1172263"/>
            <a:chOff x="442909" y="3593315"/>
            <a:chExt cx="11308937" cy="1172263"/>
          </a:xfrm>
        </p:grpSpPr>
        <p:pic>
          <p:nvPicPr>
            <p:cNvPr id="7" name="図 6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EEE309E3-F0FC-7C1A-7846-F6F9B55A1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909" y="3593315"/>
              <a:ext cx="2084024" cy="1172263"/>
            </a:xfrm>
            <a:prstGeom prst="rect">
              <a:avLst/>
            </a:prstGeom>
          </p:spPr>
        </p:pic>
        <p:pic>
          <p:nvPicPr>
            <p:cNvPr id="13" name="図 12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EE4473FD-E6A4-A1A3-DCBE-7FA1A4DE7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9137" y="3593315"/>
              <a:ext cx="2084024" cy="1172263"/>
            </a:xfrm>
            <a:prstGeom prst="rect">
              <a:avLst/>
            </a:prstGeom>
          </p:spPr>
        </p:pic>
        <p:pic>
          <p:nvPicPr>
            <p:cNvPr id="17" name="図 16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29208223-580D-FBCA-D13F-134942FCE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5365" y="3593315"/>
              <a:ext cx="2084024" cy="1172263"/>
            </a:xfrm>
            <a:prstGeom prst="rect">
              <a:avLst/>
            </a:prstGeom>
          </p:spPr>
        </p:pic>
        <p:pic>
          <p:nvPicPr>
            <p:cNvPr id="19" name="図 18" descr="グラフィカル ユーザー インターフェイス, テキスト, メール&#10;&#10;自動的に生成された説明">
              <a:extLst>
                <a:ext uri="{FF2B5EF4-FFF2-40B4-BE49-F238E27FC236}">
                  <a16:creationId xmlns:a16="http://schemas.microsoft.com/office/drawing/2014/main" id="{643FBCFB-A89F-1767-6A87-3673BE0BA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593" y="3593315"/>
              <a:ext cx="2084024" cy="1172263"/>
            </a:xfrm>
            <a:prstGeom prst="rect">
              <a:avLst/>
            </a:prstGeom>
          </p:spPr>
        </p:pic>
        <p:pic>
          <p:nvPicPr>
            <p:cNvPr id="21" name="図 20" descr="テキスト&#10;&#10;自動的に生成された説明">
              <a:extLst>
                <a:ext uri="{FF2B5EF4-FFF2-40B4-BE49-F238E27FC236}">
                  <a16:creationId xmlns:a16="http://schemas.microsoft.com/office/drawing/2014/main" id="{A2EF07E1-2964-966A-B044-603FBB36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67822" y="3593315"/>
              <a:ext cx="2084024" cy="1172263"/>
            </a:xfrm>
            <a:prstGeom prst="rect">
              <a:avLst/>
            </a:prstGeom>
          </p:spPr>
        </p:pic>
      </p:grp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1ADA22CC-1C93-AB81-C721-2F6A248F7ED8}"/>
              </a:ext>
            </a:extLst>
          </p:cNvPr>
          <p:cNvSpPr/>
          <p:nvPr/>
        </p:nvSpPr>
        <p:spPr>
          <a:xfrm>
            <a:off x="442911" y="1160463"/>
            <a:ext cx="2611008" cy="146869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>
              <a:spcBef>
                <a:spcPts val="300"/>
              </a:spcBef>
            </a:pP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pic>
        <p:nvPicPr>
          <p:cNvPr id="25" name="Picture 4" descr="営業組織のデベロッパーであり、営業職人集団のギグ セールス株式会社と卓球Tリーグ「琉球アスティーダ」が2021年11月からオフィシャルスポンサー契約を開始｜琉球アスティーダスポーツクラブ株式会社のプレスリリース">
            <a:extLst>
              <a:ext uri="{FF2B5EF4-FFF2-40B4-BE49-F238E27FC236}">
                <a16:creationId xmlns:a16="http://schemas.microsoft.com/office/drawing/2014/main" id="{72ABF418-6A22-1B94-839C-6A85EBDCD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13" y="1448140"/>
            <a:ext cx="1786676" cy="89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9CDEC691-1581-C83C-BD32-031464BA5232}"/>
              </a:ext>
            </a:extLst>
          </p:cNvPr>
          <p:cNvSpPr/>
          <p:nvPr/>
        </p:nvSpPr>
        <p:spPr>
          <a:xfrm>
            <a:off x="3190672" y="1160463"/>
            <a:ext cx="8558416" cy="146869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bIns="36000"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ギグセールス株式会社</a:t>
            </a:r>
            <a:r>
              <a:rPr kumimoji="1"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　</a:t>
            </a:r>
            <a:r>
              <a:rPr kumimoji="1" lang="en" altLang="ja-JP" sz="105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BtoB</a:t>
            </a:r>
            <a:r>
              <a:rPr kumimoji="1" lang="ja-JP" altLang="en-US" sz="105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アウトバウンドチャネル構築サービス　</a:t>
            </a:r>
            <a:r>
              <a:rPr kumimoji="1" lang="en" altLang="ja-JP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DORIRU Cloud</a:t>
            </a:r>
            <a:r>
              <a:rPr kumimoji="1" lang="ja-JP" altLang="en-US" sz="105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運営</a:t>
            </a:r>
            <a:endParaRPr kumimoji="1"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セールス部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　</a:t>
            </a: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加藤 秀紀様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lang="ja-JP" altLang="en-US" sz="22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アカウントセールスの営業の標準化に繋がりました。</a:t>
            </a:r>
            <a:endParaRPr kumimoji="1" lang="ja-JP" altLang="en-US" sz="2200" b="1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A67744E4-FA65-D05F-AD8F-D608288FF480}"/>
              </a:ext>
            </a:extLst>
          </p:cNvPr>
          <p:cNvSpPr/>
          <p:nvPr/>
        </p:nvSpPr>
        <p:spPr>
          <a:xfrm>
            <a:off x="442912" y="2837797"/>
            <a:ext cx="5653087" cy="223429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bIns="36000" rtlCol="0" anchor="t"/>
          <a:lstStyle/>
          <a:p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依頼背景・課題感</a:t>
            </a:r>
            <a:endParaRPr lang="en-US" altLang="ja-JP" sz="12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これまでアカウントセールスの初回商談は、役員クラスが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行ってきましたが、彼らの営業手法は属人的で他のメンバーでは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同じ成果を出すことができていませんでした。</a:t>
            </a: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そこで、資料というコンテンツを利用して商談フローを統一し</a:t>
            </a: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誰でも彼らと同じように商談が進められないかと考えていました。</a:t>
            </a:r>
          </a:p>
        </p:txBody>
      </p:sp>
      <p:sp>
        <p:nvSpPr>
          <p:cNvPr id="30" name="角丸四角形 29">
            <a:extLst>
              <a:ext uri="{FF2B5EF4-FFF2-40B4-BE49-F238E27FC236}">
                <a16:creationId xmlns:a16="http://schemas.microsoft.com/office/drawing/2014/main" id="{B89E81CC-C842-BC7A-1B14-5F88617530C8}"/>
              </a:ext>
            </a:extLst>
          </p:cNvPr>
          <p:cNvSpPr/>
          <p:nvPr/>
        </p:nvSpPr>
        <p:spPr>
          <a:xfrm>
            <a:off x="6096000" y="2837797"/>
            <a:ext cx="5653087" cy="223429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bIns="36000" rtlCol="0" anchor="t"/>
          <a:lstStyle/>
          <a:p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満足度・評価</a:t>
            </a:r>
            <a:endParaRPr lang="en-US" altLang="ja-JP" sz="12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担当の方に模擬商談をさせていただき、実際の商談フローと同じ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構成の資料を作成いただいたのですが、弊社のメンバーと同等の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事業理解をされていたことに驚きました。普段役員が口頭で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伝えていた見込み顧客に刺さるポイントを資料に追加いただき、</a:t>
            </a: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だれでも役員クラスと同じような訴求ができるようになりました。</a:t>
            </a:r>
          </a:p>
        </p:txBody>
      </p:sp>
    </p:spTree>
    <p:extLst>
      <p:ext uri="{BB962C8B-B14F-4D97-AF65-F5344CB8AC3E}">
        <p14:creationId xmlns:p14="http://schemas.microsoft.com/office/powerpoint/2010/main" val="2282306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C877F2-18C0-8589-1A20-547C4B16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料金プラン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CA3A78-118F-0CF2-18AF-1DAD0C990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業界最安水準のページ単価</a:t>
            </a:r>
            <a:r>
              <a:rPr kumimoji="1" lang="en-US" altLang="ja-JP" dirty="0"/>
              <a:t>¥3,000</a:t>
            </a:r>
            <a:r>
              <a:rPr kumimoji="1" lang="ja-JP" altLang="en-US"/>
              <a:t>からお受けすることが可能です。</a:t>
            </a:r>
            <a:endParaRPr kumimoji="1" lang="en-US" altLang="ja-JP" dirty="0"/>
          </a:p>
          <a:p>
            <a:r>
              <a:rPr kumimoji="1" lang="ja-JP" altLang="en-US"/>
              <a:t>オプション料金は一切かからず、グラフ作成や特急での制作も料金に含まれています。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28AE58-02D0-A99F-DC4F-D00C12CC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83D205A-54DA-FBEB-D011-A9A9A3E04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23</a:t>
            </a:fld>
            <a:endParaRPr lang="ja-JP" altLang="en-US"/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D11B1E9D-4788-3F95-ACA1-CADDCFD79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047010"/>
              </p:ext>
            </p:extLst>
          </p:nvPr>
        </p:nvGraphicFramePr>
        <p:xfrm>
          <a:off x="442912" y="2527823"/>
          <a:ext cx="11306175" cy="3455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320">
                  <a:extLst>
                    <a:ext uri="{9D8B030D-6E8A-4147-A177-3AD203B41FA5}">
                      <a16:colId xmlns:a16="http://schemas.microsoft.com/office/drawing/2014/main" val="1626553921"/>
                    </a:ext>
                  </a:extLst>
                </a:gridCol>
                <a:gridCol w="2123768">
                  <a:extLst>
                    <a:ext uri="{9D8B030D-6E8A-4147-A177-3AD203B41FA5}">
                      <a16:colId xmlns:a16="http://schemas.microsoft.com/office/drawing/2014/main" val="575610589"/>
                    </a:ext>
                  </a:extLst>
                </a:gridCol>
                <a:gridCol w="2045110">
                  <a:extLst>
                    <a:ext uri="{9D8B030D-6E8A-4147-A177-3AD203B41FA5}">
                      <a16:colId xmlns:a16="http://schemas.microsoft.com/office/drawing/2014/main" val="508045020"/>
                    </a:ext>
                  </a:extLst>
                </a:gridCol>
                <a:gridCol w="2054942">
                  <a:extLst>
                    <a:ext uri="{9D8B030D-6E8A-4147-A177-3AD203B41FA5}">
                      <a16:colId xmlns:a16="http://schemas.microsoft.com/office/drawing/2014/main" val="1767133630"/>
                    </a:ext>
                  </a:extLst>
                </a:gridCol>
                <a:gridCol w="3077035">
                  <a:extLst>
                    <a:ext uri="{9D8B030D-6E8A-4147-A177-3AD203B41FA5}">
                      <a16:colId xmlns:a16="http://schemas.microsoft.com/office/drawing/2014/main" val="927325803"/>
                    </a:ext>
                  </a:extLst>
                </a:gridCol>
              </a:tblGrid>
              <a:tr h="3852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ページ単価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対応領域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制作期間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こんな方におすすめ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302612"/>
                  </a:ext>
                </a:extLst>
              </a:tr>
              <a:tr h="10232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ライトプラン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3,000</a:t>
                      </a:r>
                      <a:r>
                        <a:rPr kumimoji="1" lang="ja-JP" altLang="en-US" sz="1600" b="1" i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円</a:t>
                      </a:r>
                      <a:endParaRPr kumimoji="1" lang="ja-JP" altLang="en-US" sz="1100" b="1" i="0">
                        <a:solidFill>
                          <a:srgbClr val="1A96F0"/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marR="25199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リザインのみ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2〜5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日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既存の資料があり、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デザインだけを変えてほしい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15599"/>
                  </a:ext>
                </a:extLst>
              </a:tr>
              <a:tr h="10232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スタンダードプラン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5,000</a:t>
                      </a:r>
                      <a:r>
                        <a:rPr kumimoji="1" lang="ja-JP" altLang="en-US" sz="1600" b="1" i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円</a:t>
                      </a:r>
                    </a:p>
                  </a:txBody>
                  <a:tcPr marR="25199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ページ調整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リデザイン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3〜7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日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既存の資料があるが、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構成から変えてほしい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756345"/>
                  </a:ext>
                </a:extLst>
              </a:tr>
              <a:tr h="10232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ハイエンドプラン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8,000</a:t>
                      </a:r>
                      <a:r>
                        <a:rPr kumimoji="1" lang="ja-JP" altLang="en-US" sz="1600" b="1" i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円</a:t>
                      </a:r>
                      <a:r>
                        <a:rPr kumimoji="1" lang="en-US" altLang="ja-JP" sz="16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〜</a:t>
                      </a:r>
                      <a:endParaRPr kumimoji="1" lang="ja-JP" altLang="en-US" sz="1400" b="1" i="0">
                        <a:solidFill>
                          <a:srgbClr val="1A96F0"/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marR="25199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ヒアリング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ストーリー設計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5〜10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日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既存の資料の有無に関わらず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構成から提案が欲しい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472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758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05F197D-FF28-109A-BCE8-E9277D219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71B7E17-6FB7-60F8-7ACB-A458902FC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24</a:t>
            </a:fld>
            <a:endParaRPr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3E30A63-CAC6-4064-0794-E98AA0E1DBB2}"/>
              </a:ext>
            </a:extLst>
          </p:cNvPr>
          <p:cNvGrpSpPr/>
          <p:nvPr/>
        </p:nvGrpSpPr>
        <p:grpSpPr>
          <a:xfrm>
            <a:off x="587373" y="2850018"/>
            <a:ext cx="11017251" cy="2017135"/>
            <a:chOff x="587373" y="3019475"/>
            <a:chExt cx="11017251" cy="2017135"/>
          </a:xfrm>
        </p:grpSpPr>
        <p:sp>
          <p:nvSpPr>
            <p:cNvPr id="5" name="角丸四角形 4">
              <a:extLst>
                <a:ext uri="{FF2B5EF4-FFF2-40B4-BE49-F238E27FC236}">
                  <a16:creationId xmlns:a16="http://schemas.microsoft.com/office/drawing/2014/main" id="{4C98A171-3C34-3C5E-5234-9439BAA13976}"/>
                </a:ext>
              </a:extLst>
            </p:cNvPr>
            <p:cNvSpPr/>
            <p:nvPr/>
          </p:nvSpPr>
          <p:spPr>
            <a:xfrm>
              <a:off x="587373" y="3019475"/>
              <a:ext cx="11017251" cy="927582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sz="2000" b="1" spc="300">
                  <a:solidFill>
                    <a:schemeClr val="bg1"/>
                  </a:solidFill>
                  <a:latin typeface="Futura" panose="020B0602020204020303" pitchFamily="34" charset="-79"/>
                  <a:ea typeface="Yu Gothic" panose="020B0400000000000000" pitchFamily="34" charset="-128"/>
                  <a:cs typeface="Futura" panose="020B0602020204020303" pitchFamily="34" charset="-79"/>
                </a:rPr>
                <a:t>ご不明点はお気軽にご相談くださいませ。</a:t>
              </a:r>
              <a:endParaRPr lang="en-US" altLang="ja-JP" sz="2000" b="1" spc="300" dirty="0">
                <a:solidFill>
                  <a:schemeClr val="bg1"/>
                </a:solidFill>
                <a:latin typeface="Futura" panose="020B0602020204020303" pitchFamily="34" charset="-79"/>
                <a:ea typeface="Yu Gothic" panose="020B0400000000000000" pitchFamily="34" charset="-128"/>
                <a:cs typeface="Futura" panose="020B0602020204020303" pitchFamily="34" charset="-79"/>
              </a:endParaRPr>
            </a:p>
            <a:p>
              <a:pPr algn="ctr">
                <a:spcBef>
                  <a:spcPts val="600"/>
                </a:spcBef>
              </a:pPr>
              <a:r>
                <a:rPr lang="ja-JP" altLang="en-US" sz="2000" b="1" spc="300">
                  <a:solidFill>
                    <a:schemeClr val="bg1"/>
                  </a:solidFill>
                  <a:latin typeface="Futura" panose="020B0602020204020303" pitchFamily="34" charset="-79"/>
                  <a:ea typeface="Yu Gothic" panose="020B0400000000000000" pitchFamily="34" charset="-128"/>
                  <a:cs typeface="Futura" panose="020B0602020204020303" pitchFamily="34" charset="-79"/>
                </a:rPr>
                <a:t>打ち合わせのご予約も可能です。</a:t>
              </a:r>
              <a:endParaRPr lang="en-US" altLang="ja-JP" sz="2000" b="1" spc="300" dirty="0">
                <a:solidFill>
                  <a:schemeClr val="bg1"/>
                </a:solidFill>
                <a:latin typeface="Futura" panose="020B0602020204020303" pitchFamily="34" charset="-79"/>
                <a:ea typeface="Yu Gothic" panose="020B0400000000000000" pitchFamily="34" charset="-128"/>
                <a:cs typeface="Futura" panose="020B0602020204020303" pitchFamily="34" charset="-79"/>
              </a:endParaRPr>
            </a:p>
          </p:txBody>
        </p:sp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9B36C382-D82D-49DF-05BC-1BFC6AB2DEA4}"/>
                </a:ext>
              </a:extLst>
            </p:cNvPr>
            <p:cNvSpPr/>
            <p:nvPr/>
          </p:nvSpPr>
          <p:spPr>
            <a:xfrm>
              <a:off x="3080527" y="4491541"/>
              <a:ext cx="6063473" cy="545069"/>
            </a:xfrm>
            <a:prstGeom prst="roundRect">
              <a:avLst>
                <a:gd name="adj" fmla="val 11873"/>
              </a:avLst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/>
            <a:lstStyle/>
            <a:p>
              <a:pPr algn="ctr">
                <a:spcBef>
                  <a:spcPts val="300"/>
                </a:spcBef>
              </a:pPr>
              <a:r>
                <a:rPr lang="ja-JP" altLang="en-US" sz="16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　「</a:t>
              </a:r>
              <a:r>
                <a:rPr lang="en-US" altLang="ja-JP" sz="1600" b="1" dirty="0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c-slide</a:t>
              </a:r>
              <a:r>
                <a:rPr lang="ja-JP" altLang="en-US" sz="16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」もしくは「シースライド」で検索！</a:t>
              </a:r>
            </a:p>
          </p:txBody>
        </p:sp>
      </p:grp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24D07B9D-01C4-1432-0F10-EBFF3D7943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537" b="-36758"/>
          <a:stretch/>
        </p:blipFill>
        <p:spPr>
          <a:xfrm>
            <a:off x="5491652" y="1904700"/>
            <a:ext cx="1237268" cy="544484"/>
          </a:xfrm>
          <a:prstGeom prst="rect">
            <a:avLst/>
          </a:prstGeom>
        </p:spPr>
      </p:pic>
      <p:pic>
        <p:nvPicPr>
          <p:cNvPr id="11" name="グラフィックス 10" descr="拡大鏡 単色塗りつぶし">
            <a:extLst>
              <a:ext uri="{FF2B5EF4-FFF2-40B4-BE49-F238E27FC236}">
                <a16:creationId xmlns:a16="http://schemas.microsoft.com/office/drawing/2014/main" id="{DFFCA9FE-79F0-3F30-0D68-A9FDB15E3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9925" y="4423170"/>
            <a:ext cx="348857" cy="3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70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D8B6BB2-0065-AD7D-7490-11F0B56C5677}"/>
              </a:ext>
            </a:extLst>
          </p:cNvPr>
          <p:cNvSpPr txBox="1"/>
          <p:nvPr/>
        </p:nvSpPr>
        <p:spPr>
          <a:xfrm>
            <a:off x="1235680" y="2093522"/>
            <a:ext cx="972476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3600" b="1">
                <a:solidFill>
                  <a:schemeClr val="bg1"/>
                </a:solidFill>
                <a:latin typeface="Century Gothic" panose="020B0502020202020204" pitchFamily="34" charset="0"/>
              </a:rPr>
              <a:t>〇〇に対して</a:t>
            </a:r>
            <a:r>
              <a:rPr lang="ja-JP" altLang="en-US" sz="3600" b="1">
                <a:solidFill>
                  <a:schemeClr val="bg1"/>
                </a:solidFill>
                <a:latin typeface="Century Gothic" panose="020B0502020202020204" pitchFamily="34" charset="0"/>
              </a:rPr>
              <a:t>の〇〇〇〇を実行し</a:t>
            </a:r>
            <a:endParaRPr lang="en-US" altLang="ja-JP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ja-JP" altLang="en-US" sz="3600" b="1">
                <a:solidFill>
                  <a:schemeClr val="bg1"/>
                </a:solidFill>
                <a:latin typeface="Century Gothic" panose="020B0502020202020204" pitchFamily="34" charset="0"/>
              </a:rPr>
              <a:t>業務効率</a:t>
            </a:r>
            <a:r>
              <a:rPr lang="en-US" altLang="ja-JP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UP</a:t>
            </a:r>
            <a:r>
              <a:rPr lang="ja-JP" altLang="en-US" sz="3600" b="1">
                <a:solidFill>
                  <a:schemeClr val="bg1"/>
                </a:solidFill>
                <a:latin typeface="Century Gothic" panose="020B0502020202020204" pitchFamily="34" charset="0"/>
              </a:rPr>
              <a:t>を図ります</a:t>
            </a:r>
            <a:endParaRPr kumimoji="1" lang="ja-JP" altLang="en-US" sz="36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9DEC094-CE30-2510-C076-3CD53A3E5636}"/>
              </a:ext>
            </a:extLst>
          </p:cNvPr>
          <p:cNvSpPr txBox="1"/>
          <p:nvPr/>
        </p:nvSpPr>
        <p:spPr>
          <a:xfrm>
            <a:off x="1235681" y="3765792"/>
            <a:ext cx="949048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bg1"/>
                </a:solidFill>
                <a:latin typeface="Century Gothic" panose="020B0502020202020204" pitchFamily="34" charset="0"/>
              </a:rPr>
              <a:t>詳細説明を入れ込みます。詳細説明を入れ込みます。詳細説明を入れ込みます。</a:t>
            </a:r>
            <a:endParaRPr lang="en-US" altLang="ja-JP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bg1"/>
                </a:solidFill>
                <a:latin typeface="Century Gothic" panose="020B0502020202020204" pitchFamily="34" charset="0"/>
              </a:rPr>
              <a:t>詳細説明を入れ込みます。詳細説明を入れ込みます。詳細説明を入れ込みます。詳細説明を</a:t>
            </a:r>
            <a:endParaRPr lang="en-US" altLang="ja-JP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bg1"/>
                </a:solidFill>
                <a:latin typeface="Century Gothic" panose="020B0502020202020204" pitchFamily="34" charset="0"/>
              </a:rPr>
              <a:t>入れ込みます。</a:t>
            </a:r>
            <a:endParaRPr lang="en-US" altLang="ja-JP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bg1"/>
                </a:solidFill>
                <a:latin typeface="Century Gothic" panose="020B0502020202020204" pitchFamily="34" charset="0"/>
              </a:rPr>
              <a:t>詳細説明を入れ込みます。詳細説明を入れ込みます。詳細説明を入れ込みます。</a:t>
            </a:r>
            <a:endParaRPr lang="en-US" altLang="ja-JP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bg1"/>
                </a:solidFill>
                <a:latin typeface="Century Gothic" panose="020B0502020202020204" pitchFamily="34" charset="0"/>
              </a:rPr>
              <a:t>詳細説明を入れ込みます。詳細説明を入れ込みます。詳細説明を入れ込みます。</a:t>
            </a:r>
            <a:endParaRPr lang="en-US" altLang="ja-JP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bg1"/>
                </a:solidFill>
                <a:latin typeface="Century Gothic" panose="020B0502020202020204" pitchFamily="34" charset="0"/>
              </a:rPr>
              <a:t>詳細説明を入れ込みます。詳細説明を入れ込みます。</a:t>
            </a:r>
            <a:endParaRPr kumimoji="1" lang="ja-JP" altLang="en-US" sz="16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879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6845108-6EAE-A424-8335-B7646936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D59DBF7-AF02-9049-9F5D-13C9E98D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48CB93CE-7C95-A4EE-255E-8FE7114713B8}"/>
              </a:ext>
            </a:extLst>
          </p:cNvPr>
          <p:cNvSpPr/>
          <p:nvPr/>
        </p:nvSpPr>
        <p:spPr>
          <a:xfrm>
            <a:off x="1382031" y="2595249"/>
            <a:ext cx="9435173" cy="17429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>
              <a:spcBef>
                <a:spcPts val="600"/>
              </a:spcBef>
            </a:pPr>
            <a:r>
              <a:rPr lang="ja-JP" altLang="en-US" sz="3200" b="1" spc="60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解決する課題</a:t>
            </a:r>
            <a:endParaRPr lang="en-US" altLang="ja-JP" sz="3200" b="1" spc="600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418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27E90D-DC02-5656-F2C5-C31AA2C2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〇〇業務における課題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1EF108-389F-0A66-D4C6-CD2C157B3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9FA1500-3B52-C47F-9441-4D2F2BB26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4CBEE5D8-7D9A-EF4A-C43B-9FAF86BA3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解決しようとしている課題、業務担当者が直面している課題を挙げる。</a:t>
            </a:r>
            <a:endParaRPr lang="en-US" altLang="ja-JP" dirty="0"/>
          </a:p>
          <a:p>
            <a:r>
              <a:rPr lang="ja-JP" altLang="en-US"/>
              <a:t>ここではより具体的に「どんな課題」「どんな状況」などを説明する。</a:t>
            </a:r>
            <a:endParaRPr lang="en-US" altLang="ja-JP" dirty="0"/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FB8EF7E8-C7E5-5A8C-BF82-4FD0D1464A92}"/>
              </a:ext>
            </a:extLst>
          </p:cNvPr>
          <p:cNvSpPr/>
          <p:nvPr/>
        </p:nvSpPr>
        <p:spPr>
          <a:xfrm>
            <a:off x="4368378" y="2290805"/>
            <a:ext cx="3472090" cy="26565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8000" rtlCol="0" anchor="b"/>
          <a:lstStyle/>
          <a:p>
            <a:pPr algn="ctr">
              <a:spcBef>
                <a:spcPts val="3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〇〇によって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各人に任せきりで生産性が悪い</a:t>
            </a: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400D8739-1268-B560-F83B-392D8E35AA9B}"/>
              </a:ext>
            </a:extLst>
          </p:cNvPr>
          <p:cNvSpPr/>
          <p:nvPr/>
        </p:nvSpPr>
        <p:spPr>
          <a:xfrm>
            <a:off x="442912" y="2290805"/>
            <a:ext cx="3472090" cy="26565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8000" rtlCol="0" anchor="b"/>
          <a:lstStyle/>
          <a:p>
            <a:pPr algn="ctr">
              <a:spcBef>
                <a:spcPts val="3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〇〇によって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コストがかかってしまっている</a:t>
            </a: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FA737A50-6653-95FF-D493-233541060F08}"/>
              </a:ext>
            </a:extLst>
          </p:cNvPr>
          <p:cNvSpPr/>
          <p:nvPr/>
        </p:nvSpPr>
        <p:spPr>
          <a:xfrm>
            <a:off x="8276998" y="2290805"/>
            <a:ext cx="3472090" cy="26565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88000" rtlCol="0" anchor="b"/>
          <a:lstStyle/>
          <a:p>
            <a:pPr algn="ctr">
              <a:spcBef>
                <a:spcPts val="3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〇〇によって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受注率が低くなっている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pic>
        <p:nvPicPr>
          <p:cNvPr id="16" name="グラフィックス 15" descr="挙手 単色塗りつぶし">
            <a:extLst>
              <a:ext uri="{FF2B5EF4-FFF2-40B4-BE49-F238E27FC236}">
                <a16:creationId xmlns:a16="http://schemas.microsoft.com/office/drawing/2014/main" id="{64BB71F9-6DCA-0B23-26C6-DF2797536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9831" y="2643074"/>
            <a:ext cx="1106424" cy="1106424"/>
          </a:xfrm>
          <a:prstGeom prst="rect">
            <a:avLst/>
          </a:prstGeom>
        </p:spPr>
      </p:pic>
      <p:pic>
        <p:nvPicPr>
          <p:cNvPr id="18" name="グラフィックス 17" descr="歯車付きの頭 単色塗りつぶし">
            <a:extLst>
              <a:ext uri="{FF2B5EF4-FFF2-40B4-BE49-F238E27FC236}">
                <a16:creationId xmlns:a16="http://schemas.microsoft.com/office/drawing/2014/main" id="{D7E09163-CF82-C3A7-7B4D-3434F7901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788" y="2643074"/>
            <a:ext cx="1106424" cy="1106424"/>
          </a:xfrm>
          <a:prstGeom prst="rect">
            <a:avLst/>
          </a:prstGeom>
        </p:spPr>
      </p:pic>
      <p:pic>
        <p:nvPicPr>
          <p:cNvPr id="20" name="グラフィックス 19" descr="会議 単色塗りつぶし">
            <a:extLst>
              <a:ext uri="{FF2B5EF4-FFF2-40B4-BE49-F238E27FC236}">
                <a16:creationId xmlns:a16="http://schemas.microsoft.com/office/drawing/2014/main" id="{CCE46C17-8555-C6B7-EEAE-DC64317A7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70424" y="2587753"/>
            <a:ext cx="1217066" cy="1217066"/>
          </a:xfrm>
          <a:prstGeom prst="rect">
            <a:avLst/>
          </a:prstGeom>
        </p:spPr>
      </p:pic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74B429DF-3576-327A-00E3-557DEEBF299E}"/>
              </a:ext>
            </a:extLst>
          </p:cNvPr>
          <p:cNvSpPr/>
          <p:nvPr/>
        </p:nvSpPr>
        <p:spPr>
          <a:xfrm>
            <a:off x="4376802" y="5331365"/>
            <a:ext cx="3455243" cy="828168"/>
          </a:xfrm>
          <a:prstGeom prst="roundRect">
            <a:avLst>
              <a:gd name="adj" fmla="val 441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上記課題の詳細説明を記載</a:t>
            </a:r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C5829C74-E472-162C-2EFB-C17A22BA04EB}"/>
              </a:ext>
            </a:extLst>
          </p:cNvPr>
          <p:cNvSpPr/>
          <p:nvPr/>
        </p:nvSpPr>
        <p:spPr>
          <a:xfrm>
            <a:off x="8276998" y="5331365"/>
            <a:ext cx="3455243" cy="828168"/>
          </a:xfrm>
          <a:prstGeom prst="roundRect">
            <a:avLst>
              <a:gd name="adj" fmla="val 441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上記課題の詳細説明を記載</a:t>
            </a:r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33BCA596-2669-8902-16E3-0E488FE9C4D2}"/>
              </a:ext>
            </a:extLst>
          </p:cNvPr>
          <p:cNvSpPr/>
          <p:nvPr/>
        </p:nvSpPr>
        <p:spPr>
          <a:xfrm>
            <a:off x="459758" y="5175711"/>
            <a:ext cx="3455243" cy="983822"/>
          </a:xfrm>
          <a:custGeom>
            <a:avLst/>
            <a:gdLst>
              <a:gd name="connsiteX0" fmla="*/ 1719199 w 3455243"/>
              <a:gd name="connsiteY0" fmla="*/ 0 h 983822"/>
              <a:gd name="connsiteX1" fmla="*/ 1833866 w 3455243"/>
              <a:gd name="connsiteY1" fmla="*/ 155654 h 983822"/>
              <a:gd name="connsiteX2" fmla="*/ 3418655 w 3455243"/>
              <a:gd name="connsiteY2" fmla="*/ 155654 h 983822"/>
              <a:gd name="connsiteX3" fmla="*/ 3455243 w 3455243"/>
              <a:gd name="connsiteY3" fmla="*/ 192242 h 983822"/>
              <a:gd name="connsiteX4" fmla="*/ 3455243 w 3455243"/>
              <a:gd name="connsiteY4" fmla="*/ 947234 h 983822"/>
              <a:gd name="connsiteX5" fmla="*/ 3418655 w 3455243"/>
              <a:gd name="connsiteY5" fmla="*/ 983822 h 983822"/>
              <a:gd name="connsiteX6" fmla="*/ 36588 w 3455243"/>
              <a:gd name="connsiteY6" fmla="*/ 983822 h 983822"/>
              <a:gd name="connsiteX7" fmla="*/ 0 w 3455243"/>
              <a:gd name="connsiteY7" fmla="*/ 947234 h 983822"/>
              <a:gd name="connsiteX8" fmla="*/ 0 w 3455243"/>
              <a:gd name="connsiteY8" fmla="*/ 192242 h 983822"/>
              <a:gd name="connsiteX9" fmla="*/ 36588 w 3455243"/>
              <a:gd name="connsiteY9" fmla="*/ 155654 h 983822"/>
              <a:gd name="connsiteX10" fmla="*/ 1604532 w 3455243"/>
              <a:gd name="connsiteY10" fmla="*/ 155654 h 983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55243" h="983822">
                <a:moveTo>
                  <a:pt x="1719199" y="0"/>
                </a:moveTo>
                <a:lnTo>
                  <a:pt x="1833866" y="155654"/>
                </a:lnTo>
                <a:lnTo>
                  <a:pt x="3418655" y="155654"/>
                </a:lnTo>
                <a:cubicBezTo>
                  <a:pt x="3438862" y="155654"/>
                  <a:pt x="3455243" y="172035"/>
                  <a:pt x="3455243" y="192242"/>
                </a:cubicBezTo>
                <a:lnTo>
                  <a:pt x="3455243" y="947234"/>
                </a:lnTo>
                <a:cubicBezTo>
                  <a:pt x="3455243" y="967441"/>
                  <a:pt x="3438862" y="983822"/>
                  <a:pt x="3418655" y="983822"/>
                </a:cubicBezTo>
                <a:lnTo>
                  <a:pt x="36588" y="983822"/>
                </a:lnTo>
                <a:cubicBezTo>
                  <a:pt x="16381" y="983822"/>
                  <a:pt x="0" y="967441"/>
                  <a:pt x="0" y="947234"/>
                </a:cubicBezTo>
                <a:lnTo>
                  <a:pt x="0" y="192242"/>
                </a:lnTo>
                <a:cubicBezTo>
                  <a:pt x="0" y="172035"/>
                  <a:pt x="16381" y="155654"/>
                  <a:pt x="36588" y="155654"/>
                </a:cubicBezTo>
                <a:lnTo>
                  <a:pt x="1604532" y="155654"/>
                </a:lnTo>
                <a:close/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>
            <a:noAutofit/>
          </a:bodyPr>
          <a:lstStyle/>
          <a:p>
            <a:pPr algn="ctr">
              <a:spcBef>
                <a:spcPts val="300"/>
              </a:spcBef>
            </a:pPr>
            <a:endParaRPr lang="ja-JP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5" name="角丸四角形 24">
            <a:extLst>
              <a:ext uri="{FF2B5EF4-FFF2-40B4-BE49-F238E27FC236}">
                <a16:creationId xmlns:a16="http://schemas.microsoft.com/office/drawing/2014/main" id="{0DDBB5BC-B66B-B54E-DB40-FE10F28D3177}"/>
              </a:ext>
            </a:extLst>
          </p:cNvPr>
          <p:cNvSpPr/>
          <p:nvPr/>
        </p:nvSpPr>
        <p:spPr>
          <a:xfrm>
            <a:off x="459758" y="5331365"/>
            <a:ext cx="3455243" cy="828168"/>
          </a:xfrm>
          <a:prstGeom prst="roundRect">
            <a:avLst>
              <a:gd name="adj" fmla="val 4418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上記課題の詳細説明を記載</a:t>
            </a:r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FE1C0DB6-574A-F988-0C79-545D63830499}"/>
              </a:ext>
            </a:extLst>
          </p:cNvPr>
          <p:cNvSpPr/>
          <p:nvPr/>
        </p:nvSpPr>
        <p:spPr>
          <a:xfrm>
            <a:off x="4376801" y="5175711"/>
            <a:ext cx="3455243" cy="983822"/>
          </a:xfrm>
          <a:custGeom>
            <a:avLst/>
            <a:gdLst>
              <a:gd name="connsiteX0" fmla="*/ 1719199 w 3455243"/>
              <a:gd name="connsiteY0" fmla="*/ 0 h 983822"/>
              <a:gd name="connsiteX1" fmla="*/ 1833866 w 3455243"/>
              <a:gd name="connsiteY1" fmla="*/ 155654 h 983822"/>
              <a:gd name="connsiteX2" fmla="*/ 3418655 w 3455243"/>
              <a:gd name="connsiteY2" fmla="*/ 155654 h 983822"/>
              <a:gd name="connsiteX3" fmla="*/ 3455243 w 3455243"/>
              <a:gd name="connsiteY3" fmla="*/ 192242 h 983822"/>
              <a:gd name="connsiteX4" fmla="*/ 3455243 w 3455243"/>
              <a:gd name="connsiteY4" fmla="*/ 947234 h 983822"/>
              <a:gd name="connsiteX5" fmla="*/ 3418655 w 3455243"/>
              <a:gd name="connsiteY5" fmla="*/ 983822 h 983822"/>
              <a:gd name="connsiteX6" fmla="*/ 36588 w 3455243"/>
              <a:gd name="connsiteY6" fmla="*/ 983822 h 983822"/>
              <a:gd name="connsiteX7" fmla="*/ 0 w 3455243"/>
              <a:gd name="connsiteY7" fmla="*/ 947234 h 983822"/>
              <a:gd name="connsiteX8" fmla="*/ 0 w 3455243"/>
              <a:gd name="connsiteY8" fmla="*/ 192242 h 983822"/>
              <a:gd name="connsiteX9" fmla="*/ 36588 w 3455243"/>
              <a:gd name="connsiteY9" fmla="*/ 155654 h 983822"/>
              <a:gd name="connsiteX10" fmla="*/ 1604532 w 3455243"/>
              <a:gd name="connsiteY10" fmla="*/ 155654 h 983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55243" h="983822">
                <a:moveTo>
                  <a:pt x="1719199" y="0"/>
                </a:moveTo>
                <a:lnTo>
                  <a:pt x="1833866" y="155654"/>
                </a:lnTo>
                <a:lnTo>
                  <a:pt x="3418655" y="155654"/>
                </a:lnTo>
                <a:cubicBezTo>
                  <a:pt x="3438862" y="155654"/>
                  <a:pt x="3455243" y="172035"/>
                  <a:pt x="3455243" y="192242"/>
                </a:cubicBezTo>
                <a:lnTo>
                  <a:pt x="3455243" y="947234"/>
                </a:lnTo>
                <a:cubicBezTo>
                  <a:pt x="3455243" y="967441"/>
                  <a:pt x="3438862" y="983822"/>
                  <a:pt x="3418655" y="983822"/>
                </a:cubicBezTo>
                <a:lnTo>
                  <a:pt x="36588" y="983822"/>
                </a:lnTo>
                <a:cubicBezTo>
                  <a:pt x="16381" y="983822"/>
                  <a:pt x="0" y="967441"/>
                  <a:pt x="0" y="947234"/>
                </a:cubicBezTo>
                <a:lnTo>
                  <a:pt x="0" y="192242"/>
                </a:lnTo>
                <a:cubicBezTo>
                  <a:pt x="0" y="172035"/>
                  <a:pt x="16381" y="155654"/>
                  <a:pt x="36588" y="155654"/>
                </a:cubicBezTo>
                <a:lnTo>
                  <a:pt x="1604532" y="155654"/>
                </a:lnTo>
                <a:close/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>
            <a:noAutofit/>
          </a:bodyPr>
          <a:lstStyle/>
          <a:p>
            <a:pPr algn="ctr">
              <a:spcBef>
                <a:spcPts val="300"/>
              </a:spcBef>
            </a:pPr>
            <a:endParaRPr lang="ja-JP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870B8751-9125-74C7-469C-05C116321CD7}"/>
              </a:ext>
            </a:extLst>
          </p:cNvPr>
          <p:cNvSpPr/>
          <p:nvPr/>
        </p:nvSpPr>
        <p:spPr>
          <a:xfrm>
            <a:off x="8276997" y="5175711"/>
            <a:ext cx="3455243" cy="983822"/>
          </a:xfrm>
          <a:custGeom>
            <a:avLst/>
            <a:gdLst>
              <a:gd name="connsiteX0" fmla="*/ 1719199 w 3455243"/>
              <a:gd name="connsiteY0" fmla="*/ 0 h 983822"/>
              <a:gd name="connsiteX1" fmla="*/ 1833866 w 3455243"/>
              <a:gd name="connsiteY1" fmla="*/ 155654 h 983822"/>
              <a:gd name="connsiteX2" fmla="*/ 3418655 w 3455243"/>
              <a:gd name="connsiteY2" fmla="*/ 155654 h 983822"/>
              <a:gd name="connsiteX3" fmla="*/ 3455243 w 3455243"/>
              <a:gd name="connsiteY3" fmla="*/ 192242 h 983822"/>
              <a:gd name="connsiteX4" fmla="*/ 3455243 w 3455243"/>
              <a:gd name="connsiteY4" fmla="*/ 947234 h 983822"/>
              <a:gd name="connsiteX5" fmla="*/ 3418655 w 3455243"/>
              <a:gd name="connsiteY5" fmla="*/ 983822 h 983822"/>
              <a:gd name="connsiteX6" fmla="*/ 36588 w 3455243"/>
              <a:gd name="connsiteY6" fmla="*/ 983822 h 983822"/>
              <a:gd name="connsiteX7" fmla="*/ 0 w 3455243"/>
              <a:gd name="connsiteY7" fmla="*/ 947234 h 983822"/>
              <a:gd name="connsiteX8" fmla="*/ 0 w 3455243"/>
              <a:gd name="connsiteY8" fmla="*/ 192242 h 983822"/>
              <a:gd name="connsiteX9" fmla="*/ 36588 w 3455243"/>
              <a:gd name="connsiteY9" fmla="*/ 155654 h 983822"/>
              <a:gd name="connsiteX10" fmla="*/ 1604532 w 3455243"/>
              <a:gd name="connsiteY10" fmla="*/ 155654 h 983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55243" h="983822">
                <a:moveTo>
                  <a:pt x="1719199" y="0"/>
                </a:moveTo>
                <a:lnTo>
                  <a:pt x="1833866" y="155654"/>
                </a:lnTo>
                <a:lnTo>
                  <a:pt x="3418655" y="155654"/>
                </a:lnTo>
                <a:cubicBezTo>
                  <a:pt x="3438862" y="155654"/>
                  <a:pt x="3455243" y="172035"/>
                  <a:pt x="3455243" y="192242"/>
                </a:cubicBezTo>
                <a:lnTo>
                  <a:pt x="3455243" y="947234"/>
                </a:lnTo>
                <a:cubicBezTo>
                  <a:pt x="3455243" y="967441"/>
                  <a:pt x="3438862" y="983822"/>
                  <a:pt x="3418655" y="983822"/>
                </a:cubicBezTo>
                <a:lnTo>
                  <a:pt x="36588" y="983822"/>
                </a:lnTo>
                <a:cubicBezTo>
                  <a:pt x="16381" y="983822"/>
                  <a:pt x="0" y="967441"/>
                  <a:pt x="0" y="947234"/>
                </a:cubicBezTo>
                <a:lnTo>
                  <a:pt x="0" y="192242"/>
                </a:lnTo>
                <a:cubicBezTo>
                  <a:pt x="0" y="172035"/>
                  <a:pt x="16381" y="155654"/>
                  <a:pt x="36588" y="155654"/>
                </a:cubicBezTo>
                <a:lnTo>
                  <a:pt x="1604532" y="155654"/>
                </a:lnTo>
                <a:close/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>
            <a:noAutofit/>
          </a:bodyPr>
          <a:lstStyle/>
          <a:p>
            <a:pPr algn="ctr">
              <a:spcBef>
                <a:spcPts val="300"/>
              </a:spcBef>
            </a:pPr>
            <a:endParaRPr lang="ja-JP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6740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0CA6D8-0DB0-A21C-BD07-644EAD40D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解決策のご提案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AE5F4E6-1098-78BE-8C81-EA5D875A9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〇〇〇〇によってコスト削減を行い、〇〇〇〇との相乗効果により生産性を向上。</a:t>
            </a:r>
            <a:endParaRPr kumimoji="1" lang="en-US" altLang="ja-JP" dirty="0"/>
          </a:p>
          <a:p>
            <a:r>
              <a:rPr lang="ja-JP" altLang="en-US"/>
              <a:t>さらに、〇〇〇〇により受注率まで向上させ、売上の最大化を図ります。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F79967-DA42-7F30-FB45-99B891276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BBF1299-C7FE-BA2F-5E90-45C1061C4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86A8B24A-37A6-9EDC-CEFB-FF90E5530342}"/>
              </a:ext>
            </a:extLst>
          </p:cNvPr>
          <p:cNvSpPr/>
          <p:nvPr/>
        </p:nvSpPr>
        <p:spPr>
          <a:xfrm>
            <a:off x="442912" y="2156660"/>
            <a:ext cx="3472090" cy="42600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24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〇〇ツールの導入</a:t>
            </a: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58F39016-3749-B0F2-DA15-174CA0E23C37}"/>
              </a:ext>
            </a:extLst>
          </p:cNvPr>
          <p:cNvSpPr/>
          <p:nvPr/>
        </p:nvSpPr>
        <p:spPr>
          <a:xfrm>
            <a:off x="452641" y="4897464"/>
            <a:ext cx="3438397" cy="151626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Bef>
                <a:spcPts val="10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上記、サービスの特徴の詳細の説明を</a:t>
            </a:r>
            <a:b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</a:b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ここに記載する。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0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商談で説明する補足説明を簡単に示す。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D0C7CD5-9F01-A8C6-85F6-EAB87EFDBEC9}"/>
              </a:ext>
            </a:extLst>
          </p:cNvPr>
          <p:cNvCxnSpPr>
            <a:cxnSpLocks/>
          </p:cNvCxnSpPr>
          <p:nvPr/>
        </p:nvCxnSpPr>
        <p:spPr>
          <a:xfrm>
            <a:off x="869351" y="4882655"/>
            <a:ext cx="2619213" cy="0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グラフィックス 15" descr="クラウドからダウンロード 単色塗りつぶし">
            <a:extLst>
              <a:ext uri="{FF2B5EF4-FFF2-40B4-BE49-F238E27FC236}">
                <a16:creationId xmlns:a16="http://schemas.microsoft.com/office/drawing/2014/main" id="{6EE90207-EBC6-C7EB-93D2-822805E06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25744" y="2452664"/>
            <a:ext cx="1106424" cy="1106424"/>
          </a:xfrm>
          <a:prstGeom prst="rect">
            <a:avLst/>
          </a:prstGeom>
        </p:spPr>
      </p:pic>
      <p:sp>
        <p:nvSpPr>
          <p:cNvPr id="6" name="角丸四角形 5">
            <a:extLst>
              <a:ext uri="{FF2B5EF4-FFF2-40B4-BE49-F238E27FC236}">
                <a16:creationId xmlns:a16="http://schemas.microsoft.com/office/drawing/2014/main" id="{CEBF19B3-7FE6-A8E3-259B-CA319168FB41}"/>
              </a:ext>
            </a:extLst>
          </p:cNvPr>
          <p:cNvSpPr/>
          <p:nvPr/>
        </p:nvSpPr>
        <p:spPr>
          <a:xfrm>
            <a:off x="4368378" y="2156660"/>
            <a:ext cx="3472090" cy="42600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24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〇〇の代行・支援</a:t>
            </a:r>
            <a:endParaRPr lang="en-US" altLang="ja-JP" sz="24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F6820C3A-7EF0-B85B-9385-61957527668A}"/>
              </a:ext>
            </a:extLst>
          </p:cNvPr>
          <p:cNvSpPr/>
          <p:nvPr/>
        </p:nvSpPr>
        <p:spPr>
          <a:xfrm>
            <a:off x="8276998" y="2156660"/>
            <a:ext cx="3472090" cy="42600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24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〇〇の分析・</a:t>
            </a:r>
            <a:r>
              <a:rPr lang="en-US" altLang="ja-JP" sz="24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PDCA</a:t>
            </a:r>
            <a:endParaRPr lang="ja-JP" altLang="en-US" sz="2400" b="1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B395335D-FAE5-3766-F514-08690BEA7A2F}"/>
              </a:ext>
            </a:extLst>
          </p:cNvPr>
          <p:cNvSpPr/>
          <p:nvPr/>
        </p:nvSpPr>
        <p:spPr>
          <a:xfrm>
            <a:off x="8293844" y="4897464"/>
            <a:ext cx="3438397" cy="151626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>
              <a:spcBef>
                <a:spcPts val="10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上記、サービスの特徴の詳細の説明を</a:t>
            </a:r>
            <a:b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</a:b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ここに記載する。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0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商談で説明する補足説明を簡単に示す。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05C0F931-A67C-EEEE-B8D7-94B203CF438A}"/>
              </a:ext>
            </a:extLst>
          </p:cNvPr>
          <p:cNvSpPr/>
          <p:nvPr/>
        </p:nvSpPr>
        <p:spPr>
          <a:xfrm>
            <a:off x="4351531" y="4897464"/>
            <a:ext cx="3488937" cy="151626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>
              <a:spcBef>
                <a:spcPts val="10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上記、サービスの特徴の詳細の説明を</a:t>
            </a:r>
            <a:b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</a:b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ここに記載する。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0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商談で説明する補足説明を簡単に示す。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09F84F4-6E35-684B-4598-7447410527FB}"/>
              </a:ext>
            </a:extLst>
          </p:cNvPr>
          <p:cNvCxnSpPr>
            <a:cxnSpLocks/>
          </p:cNvCxnSpPr>
          <p:nvPr/>
        </p:nvCxnSpPr>
        <p:spPr>
          <a:xfrm>
            <a:off x="4794817" y="4882655"/>
            <a:ext cx="2619213" cy="0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9089C200-935E-11F1-F120-BF204B756AA8}"/>
              </a:ext>
            </a:extLst>
          </p:cNvPr>
          <p:cNvCxnSpPr>
            <a:cxnSpLocks/>
          </p:cNvCxnSpPr>
          <p:nvPr/>
        </p:nvCxnSpPr>
        <p:spPr>
          <a:xfrm>
            <a:off x="8703437" y="4882655"/>
            <a:ext cx="2619213" cy="0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グラフィックス 16" descr="握手 単色塗りつぶし">
            <a:extLst>
              <a:ext uri="{FF2B5EF4-FFF2-40B4-BE49-F238E27FC236}">
                <a16:creationId xmlns:a16="http://schemas.microsoft.com/office/drawing/2014/main" id="{B4FAC7C3-8BB2-9B8F-A20A-8AD9DC412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04509" y="2397343"/>
            <a:ext cx="1217066" cy="1217066"/>
          </a:xfrm>
          <a:prstGeom prst="rect">
            <a:avLst/>
          </a:prstGeom>
        </p:spPr>
      </p:pic>
      <p:pic>
        <p:nvPicPr>
          <p:cNvPr id="18" name="グラフィックス 17" descr="会議 単色塗りつぶし">
            <a:extLst>
              <a:ext uri="{FF2B5EF4-FFF2-40B4-BE49-F238E27FC236}">
                <a16:creationId xmlns:a16="http://schemas.microsoft.com/office/drawing/2014/main" id="{689CAA36-9080-5088-8F4D-3F493195D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1210" y="2452664"/>
            <a:ext cx="1106424" cy="11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60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6845108-6EAE-A424-8335-B7646936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D59DBF7-AF02-9049-9F5D-13C9E98D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48CB93CE-7C95-A4EE-255E-8FE7114713B8}"/>
              </a:ext>
            </a:extLst>
          </p:cNvPr>
          <p:cNvSpPr/>
          <p:nvPr/>
        </p:nvSpPr>
        <p:spPr>
          <a:xfrm>
            <a:off x="1382031" y="2595249"/>
            <a:ext cx="9435173" cy="17429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>
              <a:spcBef>
                <a:spcPts val="600"/>
              </a:spcBef>
            </a:pPr>
            <a:r>
              <a:rPr lang="ja-JP" altLang="en-US" sz="3200" b="1" spc="60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解決策の根拠と理由</a:t>
            </a:r>
            <a:endParaRPr lang="en-US" altLang="ja-JP" sz="3200" b="1" spc="600" dirty="0">
              <a:solidFill>
                <a:schemeClr val="bg1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69954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13E95F-D76E-AB24-689E-84D42C07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解決</a:t>
            </a:r>
            <a:r>
              <a:rPr lang="ja-JP" altLang="en-US"/>
              <a:t>策の根拠</a:t>
            </a:r>
            <a:r>
              <a:rPr lang="en-US" altLang="ja-JP" dirty="0"/>
              <a:t> </a:t>
            </a:r>
            <a:r>
              <a:rPr lang="ja-JP" altLang="en-US"/>
              <a:t>①｜サポート体制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73423A8-2FF3-1F56-2006-EA6880278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このページ以降の</a:t>
            </a:r>
            <a:r>
              <a:rPr lang="en-US" altLang="ja-JP" dirty="0"/>
              <a:t>3</a:t>
            </a:r>
            <a:r>
              <a:rPr lang="ja-JP" altLang="en-US"/>
              <a:t>ページについては、</a:t>
            </a:r>
            <a:endParaRPr lang="en-US" altLang="ja-JP" dirty="0"/>
          </a:p>
          <a:p>
            <a:r>
              <a:rPr kumimoji="1" lang="ja-JP" altLang="en-US"/>
              <a:t>解決策の根拠やクライアントのゴールを達成できる理由を説明するページにしましょう。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9C4C87-61DA-35B9-E585-2019787B3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34921F-DF7F-CE67-3763-8AA1FC98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id="{0F154746-50F9-21F9-D0F1-3292F9BA08C0}"/>
              </a:ext>
            </a:extLst>
          </p:cNvPr>
          <p:cNvSpPr/>
          <p:nvPr/>
        </p:nvSpPr>
        <p:spPr>
          <a:xfrm>
            <a:off x="3862552" y="3444117"/>
            <a:ext cx="4351282" cy="433552"/>
          </a:xfrm>
          <a:prstGeom prst="rightArrow">
            <a:avLst>
              <a:gd name="adj1" fmla="val 41025"/>
              <a:gd name="adj2" fmla="val 6196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76CB0582-0BC4-6779-9451-B648E072C0F5}"/>
              </a:ext>
            </a:extLst>
          </p:cNvPr>
          <p:cNvSpPr/>
          <p:nvPr/>
        </p:nvSpPr>
        <p:spPr>
          <a:xfrm>
            <a:off x="4588489" y="2517213"/>
            <a:ext cx="3015022" cy="228736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b"/>
          <a:lstStyle/>
          <a:p>
            <a:pPr algn="ctr">
              <a:spcBef>
                <a:spcPts val="300"/>
              </a:spcBef>
            </a:pPr>
            <a:r>
              <a:rPr lang="ja-JP" altLang="en-US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推進体制の構築</a:t>
            </a: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A649B941-DE09-1C6C-1BBB-0C302282DE94}"/>
              </a:ext>
            </a:extLst>
          </p:cNvPr>
          <p:cNvSpPr/>
          <p:nvPr/>
        </p:nvSpPr>
        <p:spPr>
          <a:xfrm>
            <a:off x="842963" y="2517213"/>
            <a:ext cx="3015022" cy="228736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b"/>
          <a:lstStyle/>
          <a:p>
            <a:pPr algn="ctr">
              <a:spcBef>
                <a:spcPts val="300"/>
              </a:spcBef>
            </a:pPr>
            <a:r>
              <a:rPr lang="ja-JP" altLang="en-US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導入目的と施策の整理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B5D5EA9E-C14F-11D6-A40D-42954DB2F9BA}"/>
              </a:ext>
            </a:extLst>
          </p:cNvPr>
          <p:cNvSpPr/>
          <p:nvPr/>
        </p:nvSpPr>
        <p:spPr>
          <a:xfrm>
            <a:off x="8334015" y="2517213"/>
            <a:ext cx="3015022" cy="228736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b"/>
          <a:lstStyle/>
          <a:p>
            <a:pPr algn="ctr">
              <a:spcBef>
                <a:spcPts val="300"/>
              </a:spcBef>
            </a:pPr>
            <a:r>
              <a:rPr lang="ja-JP" altLang="en-US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戦略・施策・計画立案</a:t>
            </a:r>
            <a:endParaRPr lang="en-US" altLang="ja-JP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pic>
        <p:nvPicPr>
          <p:cNvPr id="10" name="グラフィックス 9" descr="グループでのブレーンストーミング 単色塗りつぶし">
            <a:extLst>
              <a:ext uri="{FF2B5EF4-FFF2-40B4-BE49-F238E27FC236}">
                <a16:creationId xmlns:a16="http://schemas.microsoft.com/office/drawing/2014/main" id="{D7ACC878-EC01-8E53-AB86-F3CC822AF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7467" y="2761668"/>
            <a:ext cx="1217066" cy="1217066"/>
          </a:xfrm>
          <a:prstGeom prst="rect">
            <a:avLst/>
          </a:prstGeom>
        </p:spPr>
      </p:pic>
      <p:pic>
        <p:nvPicPr>
          <p:cNvPr id="11" name="グラフィックス 10" descr="右脳 単色塗りつぶし">
            <a:extLst>
              <a:ext uri="{FF2B5EF4-FFF2-40B4-BE49-F238E27FC236}">
                <a16:creationId xmlns:a16="http://schemas.microsoft.com/office/drawing/2014/main" id="{E59BE44D-C6A0-0C80-5875-718C30C32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7262" y="2816989"/>
            <a:ext cx="1106424" cy="1106424"/>
          </a:xfrm>
          <a:prstGeom prst="rect">
            <a:avLst/>
          </a:prstGeom>
        </p:spPr>
      </p:pic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F2203DF5-AE4D-274C-91C0-C577361E42CE}"/>
              </a:ext>
            </a:extLst>
          </p:cNvPr>
          <p:cNvSpPr/>
          <p:nvPr/>
        </p:nvSpPr>
        <p:spPr>
          <a:xfrm>
            <a:off x="842963" y="5323267"/>
            <a:ext cx="3015022" cy="816421"/>
          </a:xfrm>
          <a:prstGeom prst="roundRect">
            <a:avLst>
              <a:gd name="adj" fmla="val 700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詳細説明詳細説明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589CC197-E8C5-FD2E-5E28-BA443D79612A}"/>
              </a:ext>
            </a:extLst>
          </p:cNvPr>
          <p:cNvSpPr/>
          <p:nvPr/>
        </p:nvSpPr>
        <p:spPr>
          <a:xfrm>
            <a:off x="4588489" y="5323267"/>
            <a:ext cx="3015022" cy="816421"/>
          </a:xfrm>
          <a:prstGeom prst="roundRect">
            <a:avLst>
              <a:gd name="adj" fmla="val 700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詳細説明詳細説明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4" name="フリーフォーム 13">
            <a:extLst>
              <a:ext uri="{FF2B5EF4-FFF2-40B4-BE49-F238E27FC236}">
                <a16:creationId xmlns:a16="http://schemas.microsoft.com/office/drawing/2014/main" id="{62C09350-64F7-22D8-7CBA-80E91C65ACD5}"/>
              </a:ext>
            </a:extLst>
          </p:cNvPr>
          <p:cNvSpPr/>
          <p:nvPr/>
        </p:nvSpPr>
        <p:spPr>
          <a:xfrm>
            <a:off x="8334015" y="5144389"/>
            <a:ext cx="3015022" cy="995299"/>
          </a:xfrm>
          <a:custGeom>
            <a:avLst/>
            <a:gdLst>
              <a:gd name="connsiteX0" fmla="*/ 1507511 w 3015022"/>
              <a:gd name="connsiteY0" fmla="*/ 0 h 995299"/>
              <a:gd name="connsiteX1" fmla="*/ 1623886 w 3015022"/>
              <a:gd name="connsiteY1" fmla="*/ 178878 h 995299"/>
              <a:gd name="connsiteX2" fmla="*/ 2975458 w 3015022"/>
              <a:gd name="connsiteY2" fmla="*/ 178878 h 995299"/>
              <a:gd name="connsiteX3" fmla="*/ 3015022 w 3015022"/>
              <a:gd name="connsiteY3" fmla="*/ 218442 h 995299"/>
              <a:gd name="connsiteX4" fmla="*/ 3015022 w 3015022"/>
              <a:gd name="connsiteY4" fmla="*/ 955735 h 995299"/>
              <a:gd name="connsiteX5" fmla="*/ 2975458 w 3015022"/>
              <a:gd name="connsiteY5" fmla="*/ 995299 h 995299"/>
              <a:gd name="connsiteX6" fmla="*/ 39564 w 3015022"/>
              <a:gd name="connsiteY6" fmla="*/ 995299 h 995299"/>
              <a:gd name="connsiteX7" fmla="*/ 0 w 3015022"/>
              <a:gd name="connsiteY7" fmla="*/ 955735 h 995299"/>
              <a:gd name="connsiteX8" fmla="*/ 0 w 3015022"/>
              <a:gd name="connsiteY8" fmla="*/ 218442 h 995299"/>
              <a:gd name="connsiteX9" fmla="*/ 39564 w 3015022"/>
              <a:gd name="connsiteY9" fmla="*/ 178878 h 995299"/>
              <a:gd name="connsiteX10" fmla="*/ 1391136 w 3015022"/>
              <a:gd name="connsiteY10" fmla="*/ 178878 h 99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15022" h="995299">
                <a:moveTo>
                  <a:pt x="1507511" y="0"/>
                </a:moveTo>
                <a:lnTo>
                  <a:pt x="1623886" y="178878"/>
                </a:lnTo>
                <a:lnTo>
                  <a:pt x="2975458" y="178878"/>
                </a:lnTo>
                <a:cubicBezTo>
                  <a:pt x="2997309" y="178878"/>
                  <a:pt x="3015022" y="196591"/>
                  <a:pt x="3015022" y="218442"/>
                </a:cubicBezTo>
                <a:lnTo>
                  <a:pt x="3015022" y="955735"/>
                </a:lnTo>
                <a:cubicBezTo>
                  <a:pt x="3015022" y="977586"/>
                  <a:pt x="2997309" y="995299"/>
                  <a:pt x="2975458" y="995299"/>
                </a:cubicBezTo>
                <a:lnTo>
                  <a:pt x="39564" y="995299"/>
                </a:lnTo>
                <a:cubicBezTo>
                  <a:pt x="17713" y="995299"/>
                  <a:pt x="0" y="977586"/>
                  <a:pt x="0" y="955735"/>
                </a:cubicBezTo>
                <a:lnTo>
                  <a:pt x="0" y="218442"/>
                </a:lnTo>
                <a:cubicBezTo>
                  <a:pt x="0" y="196591"/>
                  <a:pt x="17713" y="178878"/>
                  <a:pt x="39564" y="178878"/>
                </a:cubicBezTo>
                <a:lnTo>
                  <a:pt x="1391136" y="178878"/>
                </a:lnTo>
                <a:close/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>
            <a:noAutofit/>
          </a:bodyPr>
          <a:lstStyle/>
          <a:p>
            <a:pPr algn="ctr"/>
            <a:endParaRPr lang="ja-JP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9F415EF4-432E-0BA8-B0D7-7CBB6E7FBAEC}"/>
              </a:ext>
            </a:extLst>
          </p:cNvPr>
          <p:cNvSpPr/>
          <p:nvPr/>
        </p:nvSpPr>
        <p:spPr>
          <a:xfrm>
            <a:off x="8334015" y="5323267"/>
            <a:ext cx="3015022" cy="816421"/>
          </a:xfrm>
          <a:prstGeom prst="roundRect">
            <a:avLst>
              <a:gd name="adj" fmla="val 4846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詳細説明詳細説明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12EEACBD-E323-F250-2DEC-2620A8B2FCF6}"/>
              </a:ext>
            </a:extLst>
          </p:cNvPr>
          <p:cNvSpPr/>
          <p:nvPr/>
        </p:nvSpPr>
        <p:spPr>
          <a:xfrm>
            <a:off x="4588489" y="5144389"/>
            <a:ext cx="3015022" cy="995299"/>
          </a:xfrm>
          <a:custGeom>
            <a:avLst/>
            <a:gdLst>
              <a:gd name="connsiteX0" fmla="*/ 1507511 w 3015022"/>
              <a:gd name="connsiteY0" fmla="*/ 0 h 995299"/>
              <a:gd name="connsiteX1" fmla="*/ 1623886 w 3015022"/>
              <a:gd name="connsiteY1" fmla="*/ 178878 h 995299"/>
              <a:gd name="connsiteX2" fmla="*/ 2975458 w 3015022"/>
              <a:gd name="connsiteY2" fmla="*/ 178878 h 995299"/>
              <a:gd name="connsiteX3" fmla="*/ 3015022 w 3015022"/>
              <a:gd name="connsiteY3" fmla="*/ 218442 h 995299"/>
              <a:gd name="connsiteX4" fmla="*/ 3015022 w 3015022"/>
              <a:gd name="connsiteY4" fmla="*/ 955735 h 995299"/>
              <a:gd name="connsiteX5" fmla="*/ 2975458 w 3015022"/>
              <a:gd name="connsiteY5" fmla="*/ 995299 h 995299"/>
              <a:gd name="connsiteX6" fmla="*/ 39564 w 3015022"/>
              <a:gd name="connsiteY6" fmla="*/ 995299 h 995299"/>
              <a:gd name="connsiteX7" fmla="*/ 0 w 3015022"/>
              <a:gd name="connsiteY7" fmla="*/ 955735 h 995299"/>
              <a:gd name="connsiteX8" fmla="*/ 0 w 3015022"/>
              <a:gd name="connsiteY8" fmla="*/ 218442 h 995299"/>
              <a:gd name="connsiteX9" fmla="*/ 39564 w 3015022"/>
              <a:gd name="connsiteY9" fmla="*/ 178878 h 995299"/>
              <a:gd name="connsiteX10" fmla="*/ 1391136 w 3015022"/>
              <a:gd name="connsiteY10" fmla="*/ 178878 h 99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15022" h="995299">
                <a:moveTo>
                  <a:pt x="1507511" y="0"/>
                </a:moveTo>
                <a:lnTo>
                  <a:pt x="1623886" y="178878"/>
                </a:lnTo>
                <a:lnTo>
                  <a:pt x="2975458" y="178878"/>
                </a:lnTo>
                <a:cubicBezTo>
                  <a:pt x="2997309" y="178878"/>
                  <a:pt x="3015022" y="196591"/>
                  <a:pt x="3015022" y="218442"/>
                </a:cubicBezTo>
                <a:lnTo>
                  <a:pt x="3015022" y="955735"/>
                </a:lnTo>
                <a:cubicBezTo>
                  <a:pt x="3015022" y="977586"/>
                  <a:pt x="2997309" y="995299"/>
                  <a:pt x="2975458" y="995299"/>
                </a:cubicBezTo>
                <a:lnTo>
                  <a:pt x="39564" y="995299"/>
                </a:lnTo>
                <a:cubicBezTo>
                  <a:pt x="17713" y="995299"/>
                  <a:pt x="0" y="977586"/>
                  <a:pt x="0" y="955735"/>
                </a:cubicBezTo>
                <a:lnTo>
                  <a:pt x="0" y="218442"/>
                </a:lnTo>
                <a:cubicBezTo>
                  <a:pt x="0" y="196591"/>
                  <a:pt x="17713" y="178878"/>
                  <a:pt x="39564" y="178878"/>
                </a:cubicBezTo>
                <a:lnTo>
                  <a:pt x="1391136" y="178878"/>
                </a:lnTo>
                <a:close/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>
            <a:noAutofit/>
          </a:bodyPr>
          <a:lstStyle/>
          <a:p>
            <a:pPr algn="ctr"/>
            <a:endParaRPr lang="ja-JP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09FBDBE3-843F-083B-A302-7D7A72C016E6}"/>
              </a:ext>
            </a:extLst>
          </p:cNvPr>
          <p:cNvSpPr/>
          <p:nvPr/>
        </p:nvSpPr>
        <p:spPr>
          <a:xfrm>
            <a:off x="842963" y="5144389"/>
            <a:ext cx="3015022" cy="995299"/>
          </a:xfrm>
          <a:custGeom>
            <a:avLst/>
            <a:gdLst>
              <a:gd name="connsiteX0" fmla="*/ 1507511 w 3015022"/>
              <a:gd name="connsiteY0" fmla="*/ 0 h 995299"/>
              <a:gd name="connsiteX1" fmla="*/ 1623886 w 3015022"/>
              <a:gd name="connsiteY1" fmla="*/ 178878 h 995299"/>
              <a:gd name="connsiteX2" fmla="*/ 2975458 w 3015022"/>
              <a:gd name="connsiteY2" fmla="*/ 178878 h 995299"/>
              <a:gd name="connsiteX3" fmla="*/ 3015022 w 3015022"/>
              <a:gd name="connsiteY3" fmla="*/ 218442 h 995299"/>
              <a:gd name="connsiteX4" fmla="*/ 3015022 w 3015022"/>
              <a:gd name="connsiteY4" fmla="*/ 955735 h 995299"/>
              <a:gd name="connsiteX5" fmla="*/ 2975458 w 3015022"/>
              <a:gd name="connsiteY5" fmla="*/ 995299 h 995299"/>
              <a:gd name="connsiteX6" fmla="*/ 39564 w 3015022"/>
              <a:gd name="connsiteY6" fmla="*/ 995299 h 995299"/>
              <a:gd name="connsiteX7" fmla="*/ 0 w 3015022"/>
              <a:gd name="connsiteY7" fmla="*/ 955735 h 995299"/>
              <a:gd name="connsiteX8" fmla="*/ 0 w 3015022"/>
              <a:gd name="connsiteY8" fmla="*/ 218442 h 995299"/>
              <a:gd name="connsiteX9" fmla="*/ 39564 w 3015022"/>
              <a:gd name="connsiteY9" fmla="*/ 178878 h 995299"/>
              <a:gd name="connsiteX10" fmla="*/ 1391136 w 3015022"/>
              <a:gd name="connsiteY10" fmla="*/ 178878 h 99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15022" h="995299">
                <a:moveTo>
                  <a:pt x="1507511" y="0"/>
                </a:moveTo>
                <a:lnTo>
                  <a:pt x="1623886" y="178878"/>
                </a:lnTo>
                <a:lnTo>
                  <a:pt x="2975458" y="178878"/>
                </a:lnTo>
                <a:cubicBezTo>
                  <a:pt x="2997309" y="178878"/>
                  <a:pt x="3015022" y="196591"/>
                  <a:pt x="3015022" y="218442"/>
                </a:cubicBezTo>
                <a:lnTo>
                  <a:pt x="3015022" y="955735"/>
                </a:lnTo>
                <a:cubicBezTo>
                  <a:pt x="3015022" y="977586"/>
                  <a:pt x="2997309" y="995299"/>
                  <a:pt x="2975458" y="995299"/>
                </a:cubicBezTo>
                <a:lnTo>
                  <a:pt x="39564" y="995299"/>
                </a:lnTo>
                <a:cubicBezTo>
                  <a:pt x="17713" y="995299"/>
                  <a:pt x="0" y="977586"/>
                  <a:pt x="0" y="955735"/>
                </a:cubicBezTo>
                <a:lnTo>
                  <a:pt x="0" y="218442"/>
                </a:lnTo>
                <a:cubicBezTo>
                  <a:pt x="0" y="196591"/>
                  <a:pt x="17713" y="178878"/>
                  <a:pt x="39564" y="178878"/>
                </a:cubicBezTo>
                <a:lnTo>
                  <a:pt x="1391136" y="178878"/>
                </a:lnTo>
                <a:close/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72000" rtlCol="0" anchor="ctr">
            <a:noAutofit/>
          </a:bodyPr>
          <a:lstStyle/>
          <a:p>
            <a:pPr algn="ctr"/>
            <a:endParaRPr lang="ja-JP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pic>
        <p:nvPicPr>
          <p:cNvPr id="18" name="コンテンツ プレースホルダー 19" descr="クリップボード: チェックマーク 単色塗りつぶし">
            <a:extLst>
              <a:ext uri="{FF2B5EF4-FFF2-40B4-BE49-F238E27FC236}">
                <a16:creationId xmlns:a16="http://schemas.microsoft.com/office/drawing/2014/main" id="{41EBD2C5-B871-4FBB-F36F-F5E203DC7A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88315" y="2819603"/>
            <a:ext cx="1106423" cy="110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7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F3AF1F-34F6-E2C3-3D82-8C04E1C9D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解決策の根拠</a:t>
            </a:r>
            <a:r>
              <a:rPr kumimoji="1" lang="en-US" altLang="ja-JP" dirty="0"/>
              <a:t> </a:t>
            </a:r>
            <a:r>
              <a:rPr kumimoji="1" lang="ja-JP" altLang="en-US"/>
              <a:t>②｜強み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C77924-CB76-2B54-0A64-09A91685E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弊社は〇〇〇〇に特化しています。</a:t>
            </a:r>
            <a:endParaRPr kumimoji="1" lang="en-US" altLang="ja-JP" dirty="0"/>
          </a:p>
          <a:p>
            <a:r>
              <a:rPr lang="ja-JP" altLang="en-US"/>
              <a:t>〇〇の他社</a:t>
            </a:r>
            <a:r>
              <a:rPr lang="en-US" altLang="ja-JP" dirty="0"/>
              <a:t>A</a:t>
            </a:r>
            <a:r>
              <a:rPr lang="ja-JP" altLang="en-US"/>
              <a:t>のや〇〇に強みをもつ他社</a:t>
            </a:r>
            <a:r>
              <a:rPr lang="en-US" altLang="ja-JP" dirty="0"/>
              <a:t>B</a:t>
            </a:r>
            <a:r>
              <a:rPr lang="ja-JP" altLang="en-US"/>
              <a:t>とは異なり、〇〇を提供価値としています。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B3F0F2F-13B0-853C-1D69-48C0E5F9D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339ACCF-D9AD-6C7C-17A0-E1216DD4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45B2EED1-DF40-9A62-CA75-601575C00EC2}"/>
              </a:ext>
            </a:extLst>
          </p:cNvPr>
          <p:cNvSpPr/>
          <p:nvPr/>
        </p:nvSpPr>
        <p:spPr>
          <a:xfrm>
            <a:off x="459759" y="2168525"/>
            <a:ext cx="11272482" cy="421322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5D35F7DC-7962-D255-3471-A503ADECE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865667"/>
              </p:ext>
            </p:extLst>
          </p:nvPr>
        </p:nvGraphicFramePr>
        <p:xfrm>
          <a:off x="442913" y="2168524"/>
          <a:ext cx="11272483" cy="4213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037">
                  <a:extLst>
                    <a:ext uri="{9D8B030D-6E8A-4147-A177-3AD203B41FA5}">
                      <a16:colId xmlns:a16="http://schemas.microsoft.com/office/drawing/2014/main" val="357027229"/>
                    </a:ext>
                  </a:extLst>
                </a:gridCol>
                <a:gridCol w="3276482">
                  <a:extLst>
                    <a:ext uri="{9D8B030D-6E8A-4147-A177-3AD203B41FA5}">
                      <a16:colId xmlns:a16="http://schemas.microsoft.com/office/drawing/2014/main" val="1997876061"/>
                    </a:ext>
                  </a:extLst>
                </a:gridCol>
                <a:gridCol w="3276482">
                  <a:extLst>
                    <a:ext uri="{9D8B030D-6E8A-4147-A177-3AD203B41FA5}">
                      <a16:colId xmlns:a16="http://schemas.microsoft.com/office/drawing/2014/main" val="3531762687"/>
                    </a:ext>
                  </a:extLst>
                </a:gridCol>
                <a:gridCol w="3276482">
                  <a:extLst>
                    <a:ext uri="{9D8B030D-6E8A-4147-A177-3AD203B41FA5}">
                      <a16:colId xmlns:a16="http://schemas.microsoft.com/office/drawing/2014/main" val="977860584"/>
                    </a:ext>
                  </a:extLst>
                </a:gridCol>
              </a:tblGrid>
              <a:tr h="39311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kumimoji="1" lang="ja-JP" altLang="en-US" sz="1200" b="1" i="0">
                          <a:solidFill>
                            <a:schemeClr val="bg1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項目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kumimoji="1" lang="ja-JP" altLang="en-US" sz="1200" b="1" i="0">
                          <a:solidFill>
                            <a:schemeClr val="bg1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他社</a:t>
                      </a:r>
                      <a:r>
                        <a:rPr kumimoji="1" lang="en-US" altLang="ja-JP" sz="1200" b="1" i="0">
                          <a:solidFill>
                            <a:schemeClr val="bg1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A</a:t>
                      </a:r>
                      <a:endParaRPr kumimoji="1" lang="ja-JP" altLang="en-US" sz="1200" b="1" i="0">
                        <a:solidFill>
                          <a:schemeClr val="bg1"/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kumimoji="1" lang="ja-JP" altLang="en-US" sz="1200" b="1" i="0">
                          <a:solidFill>
                            <a:schemeClr val="bg1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他社</a:t>
                      </a:r>
                      <a:r>
                        <a:rPr kumimoji="1" lang="en-US" altLang="ja-JP" sz="1200" b="1" i="0">
                          <a:solidFill>
                            <a:schemeClr val="bg1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B</a:t>
                      </a:r>
                      <a:endParaRPr kumimoji="1" lang="ja-JP" altLang="en-US" sz="1200" b="1" i="0">
                        <a:solidFill>
                          <a:schemeClr val="bg1"/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kumimoji="1" lang="ja-JP" altLang="en-US" sz="1200" b="1" i="0">
                          <a:solidFill>
                            <a:schemeClr val="bg1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自社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623525"/>
                  </a:ext>
                </a:extLst>
              </a:tr>
              <a:tr h="127337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kumimoji="1" lang="ja-JP" altLang="en-US" sz="12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役割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</a:txBody>
                  <a:tcPr marL="251999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</a:txBody>
                  <a:tcPr marL="251999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kern="120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kern="120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kern="120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</a:txBody>
                  <a:tcPr marL="251999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299634"/>
                  </a:ext>
                </a:extLst>
              </a:tr>
              <a:tr h="127337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kumimoji="1" lang="ja-JP" altLang="en-US" sz="12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できること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</a:txBody>
                  <a:tcPr marL="251999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</a:txBody>
                  <a:tcPr marL="251999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kern="120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kern="120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kern="120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</a:txBody>
                  <a:tcPr marL="251999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233283"/>
                  </a:ext>
                </a:extLst>
              </a:tr>
              <a:tr h="127337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kumimoji="1" lang="ja-JP" altLang="en-US" sz="12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提供価値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</a:txBody>
                  <a:tcPr marL="251999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</a:txBody>
                  <a:tcPr marL="251999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kern="120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kern="120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説明を記載。説明を記載。説明を記載。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kern="120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説明を記載。説明を記載。</a:t>
                      </a:r>
                    </a:p>
                  </a:txBody>
                  <a:tcPr marL="251999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997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8057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2630</TotalTime>
  <Words>2002</Words>
  <Application>Microsoft Macintosh PowerPoint</Application>
  <PresentationFormat>ワイド画面</PresentationFormat>
  <Paragraphs>314</Paragraphs>
  <Slides>24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4" baseType="lpstr">
      <vt:lpstr>游ゴシック</vt:lpstr>
      <vt:lpstr>游ゴシック</vt:lpstr>
      <vt:lpstr>游ゴシック Light</vt:lpstr>
      <vt:lpstr>Arial</vt:lpstr>
      <vt:lpstr>Century Gothic</vt:lpstr>
      <vt:lpstr>DIN Condensed</vt:lpstr>
      <vt:lpstr>Futura</vt:lpstr>
      <vt:lpstr>Futura Medium</vt:lpstr>
      <vt:lpstr>Futura Medium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〇〇業務における課題</vt:lpstr>
      <vt:lpstr>解決策のご提案</vt:lpstr>
      <vt:lpstr>PowerPoint プレゼンテーション</vt:lpstr>
      <vt:lpstr>解決策の根拠 ①｜サポート体制</vt:lpstr>
      <vt:lpstr>解決策の根拠 ②｜強み</vt:lpstr>
      <vt:lpstr>解決策の根拠 ③｜費用対効果</vt:lpstr>
      <vt:lpstr>PowerPoint プレゼンテーション</vt:lpstr>
      <vt:lpstr>メリット</vt:lpstr>
      <vt:lpstr>導入効果｜　コスト削減・生産性向上</vt:lpstr>
      <vt:lpstr>料金</vt:lpstr>
      <vt:lpstr>PowerPoint プレゼンテーション</vt:lpstr>
      <vt:lpstr>ご利用の流れ</vt:lpstr>
      <vt:lpstr>FAQ</vt:lpstr>
      <vt:lpstr>会社概要</vt:lpstr>
      <vt:lpstr>PowerPoint プレゼンテーション</vt:lpstr>
      <vt:lpstr>PowerPoint プレゼンテーション</vt:lpstr>
      <vt:lpstr>c-slideの特徴</vt:lpstr>
      <vt:lpstr>ご利用事例</vt:lpstr>
      <vt:lpstr>料金プラン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湯淺 春樹</dc:creator>
  <cp:lastModifiedBy>佐藤立樹</cp:lastModifiedBy>
  <cp:revision>30</cp:revision>
  <dcterms:created xsi:type="dcterms:W3CDTF">2022-02-02T08:34:32Z</dcterms:created>
  <dcterms:modified xsi:type="dcterms:W3CDTF">2023-02-07T04:23:52Z</dcterms:modified>
</cp:coreProperties>
</file>