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42"/>
  </p:notesMasterIdLst>
  <p:sldIdLst>
    <p:sldId id="262" r:id="rId2"/>
    <p:sldId id="263" r:id="rId3"/>
    <p:sldId id="264" r:id="rId4"/>
    <p:sldId id="265" r:id="rId5"/>
    <p:sldId id="293" r:id="rId6"/>
    <p:sldId id="266" r:id="rId7"/>
    <p:sldId id="267" r:id="rId8"/>
    <p:sldId id="268" r:id="rId9"/>
    <p:sldId id="269" r:id="rId10"/>
    <p:sldId id="270" r:id="rId11"/>
    <p:sldId id="271" r:id="rId12"/>
    <p:sldId id="272" r:id="rId13"/>
    <p:sldId id="273" r:id="rId14"/>
    <p:sldId id="274" r:id="rId15"/>
    <p:sldId id="275" r:id="rId16"/>
    <p:sldId id="276" r:id="rId17"/>
    <p:sldId id="277" r:id="rId18"/>
    <p:sldId id="278" r:id="rId19"/>
    <p:sldId id="279" r:id="rId20"/>
    <p:sldId id="294" r:id="rId21"/>
    <p:sldId id="281" r:id="rId22"/>
    <p:sldId id="289" r:id="rId23"/>
    <p:sldId id="282" r:id="rId24"/>
    <p:sldId id="527" r:id="rId25"/>
    <p:sldId id="283" r:id="rId26"/>
    <p:sldId id="285" r:id="rId27"/>
    <p:sldId id="286" r:id="rId28"/>
    <p:sldId id="287" r:id="rId29"/>
    <p:sldId id="288" r:id="rId30"/>
    <p:sldId id="290" r:id="rId31"/>
    <p:sldId id="291" r:id="rId32"/>
    <p:sldId id="292" r:id="rId33"/>
    <p:sldId id="295" r:id="rId34"/>
    <p:sldId id="296" r:id="rId35"/>
    <p:sldId id="424" r:id="rId36"/>
    <p:sldId id="423" r:id="rId37"/>
    <p:sldId id="525" r:id="rId38"/>
    <p:sldId id="339" r:id="rId39"/>
    <p:sldId id="321" r:id="rId40"/>
    <p:sldId id="526" r:id="rId41"/>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A96F0"/>
    <a:srgbClr val="62D3C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24"/>
    <p:restoredTop sz="96983"/>
  </p:normalViewPr>
  <p:slideViewPr>
    <p:cSldViewPr snapToGrid="0" showGuides="1">
      <p:cViewPr varScale="1">
        <p:scale>
          <a:sx n="123" d="100"/>
          <a:sy n="123" d="100"/>
        </p:scale>
        <p:origin x="424"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__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__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___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___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spPr>
            <a:solidFill>
              <a:schemeClr val="bg1">
                <a:lumMod val="85000"/>
              </a:schemeClr>
            </a:solidFill>
            <a:ln w="38100"/>
          </c:spPr>
          <c:dPt>
            <c:idx val="0"/>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1-1C8B-F54B-9BEB-85C994024B58}"/>
              </c:ext>
            </c:extLst>
          </c:dPt>
          <c:dPt>
            <c:idx val="1"/>
            <c:bubble3D val="0"/>
            <c:spPr>
              <a:solidFill>
                <a:srgbClr val="1A96F0"/>
              </a:solidFill>
              <a:ln w="38100">
                <a:solidFill>
                  <a:schemeClr val="lt1"/>
                </a:solidFill>
              </a:ln>
              <a:effectLst/>
            </c:spPr>
            <c:extLst>
              <c:ext xmlns:c16="http://schemas.microsoft.com/office/drawing/2014/chart" uri="{C3380CC4-5D6E-409C-BE32-E72D297353CC}">
                <c16:uniqueId val="{00000003-1C8B-F54B-9BEB-85C994024B58}"/>
              </c:ext>
            </c:extLst>
          </c:dPt>
          <c:dPt>
            <c:idx val="2"/>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5-1C8B-F54B-9BEB-85C994024B58}"/>
              </c:ext>
            </c:extLst>
          </c:dPt>
          <c:dPt>
            <c:idx val="3"/>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7-1C8B-F54B-9BEB-85C994024B58}"/>
              </c:ext>
            </c:extLst>
          </c:dPt>
          <c:dPt>
            <c:idx val="4"/>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9-1C8B-F54B-9BEB-85C994024B58}"/>
              </c:ext>
            </c:extLst>
          </c:dPt>
          <c:val>
            <c:numRef>
              <c:f>Sheet1!$A$1:$A$5</c:f>
              <c:numCache>
                <c:formatCode>General</c:formatCode>
                <c:ptCount val="5"/>
                <c:pt idx="0">
                  <c:v>27</c:v>
                </c:pt>
                <c:pt idx="1">
                  <c:v>25</c:v>
                </c:pt>
                <c:pt idx="2">
                  <c:v>22</c:v>
                </c:pt>
                <c:pt idx="3">
                  <c:v>18</c:v>
                </c:pt>
                <c:pt idx="4">
                  <c:v>16</c:v>
                </c:pt>
              </c:numCache>
            </c:numRef>
          </c:val>
          <c:extLst>
            <c:ext xmlns:c16="http://schemas.microsoft.com/office/drawing/2014/chart" uri="{C3380CC4-5D6E-409C-BE32-E72D297353CC}">
              <c16:uniqueId val="{0000000A-1C8B-F54B-9BEB-85C994024B5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spPr>
            <a:solidFill>
              <a:schemeClr val="bg1">
                <a:lumMod val="85000"/>
              </a:schemeClr>
            </a:solidFill>
            <a:ln w="38100"/>
          </c:spPr>
          <c:dPt>
            <c:idx val="0"/>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1-1C8B-F54B-9BEB-85C994024B58}"/>
              </c:ext>
            </c:extLst>
          </c:dPt>
          <c:dPt>
            <c:idx val="1"/>
            <c:bubble3D val="0"/>
            <c:spPr>
              <a:solidFill>
                <a:srgbClr val="1A96F0"/>
              </a:solidFill>
              <a:ln w="38100">
                <a:solidFill>
                  <a:schemeClr val="lt1"/>
                </a:solidFill>
              </a:ln>
              <a:effectLst/>
            </c:spPr>
            <c:extLst>
              <c:ext xmlns:c16="http://schemas.microsoft.com/office/drawing/2014/chart" uri="{C3380CC4-5D6E-409C-BE32-E72D297353CC}">
                <c16:uniqueId val="{00000003-1C8B-F54B-9BEB-85C994024B58}"/>
              </c:ext>
            </c:extLst>
          </c:dPt>
          <c:dPt>
            <c:idx val="2"/>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5-1C8B-F54B-9BEB-85C994024B58}"/>
              </c:ext>
            </c:extLst>
          </c:dPt>
          <c:dPt>
            <c:idx val="3"/>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7-1C8B-F54B-9BEB-85C994024B58}"/>
              </c:ext>
            </c:extLst>
          </c:dPt>
          <c:dPt>
            <c:idx val="4"/>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9-1C8B-F54B-9BEB-85C994024B58}"/>
              </c:ext>
            </c:extLst>
          </c:dPt>
          <c:val>
            <c:numRef>
              <c:f>Sheet1!$A$1:$A$5</c:f>
              <c:numCache>
                <c:formatCode>General</c:formatCode>
                <c:ptCount val="5"/>
                <c:pt idx="0">
                  <c:v>27</c:v>
                </c:pt>
                <c:pt idx="1">
                  <c:v>25</c:v>
                </c:pt>
                <c:pt idx="2">
                  <c:v>22</c:v>
                </c:pt>
                <c:pt idx="3">
                  <c:v>18</c:v>
                </c:pt>
                <c:pt idx="4">
                  <c:v>16</c:v>
                </c:pt>
              </c:numCache>
            </c:numRef>
          </c:val>
          <c:extLst>
            <c:ext xmlns:c16="http://schemas.microsoft.com/office/drawing/2014/chart" uri="{C3380CC4-5D6E-409C-BE32-E72D297353CC}">
              <c16:uniqueId val="{0000000A-1C8B-F54B-9BEB-85C994024B5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spPr>
            <a:solidFill>
              <a:schemeClr val="bg1">
                <a:lumMod val="85000"/>
              </a:schemeClr>
            </a:solidFill>
            <a:ln w="38100"/>
          </c:spPr>
          <c:dPt>
            <c:idx val="0"/>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1-1C8B-F54B-9BEB-85C994024B58}"/>
              </c:ext>
            </c:extLst>
          </c:dPt>
          <c:dPt>
            <c:idx val="1"/>
            <c:bubble3D val="0"/>
            <c:spPr>
              <a:solidFill>
                <a:srgbClr val="1A96F0"/>
              </a:solidFill>
              <a:ln w="38100">
                <a:solidFill>
                  <a:schemeClr val="lt1"/>
                </a:solidFill>
              </a:ln>
              <a:effectLst/>
            </c:spPr>
            <c:extLst>
              <c:ext xmlns:c16="http://schemas.microsoft.com/office/drawing/2014/chart" uri="{C3380CC4-5D6E-409C-BE32-E72D297353CC}">
                <c16:uniqueId val="{00000003-1C8B-F54B-9BEB-85C994024B58}"/>
              </c:ext>
            </c:extLst>
          </c:dPt>
          <c:dPt>
            <c:idx val="2"/>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5-1C8B-F54B-9BEB-85C994024B58}"/>
              </c:ext>
            </c:extLst>
          </c:dPt>
          <c:dPt>
            <c:idx val="3"/>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7-1C8B-F54B-9BEB-85C994024B58}"/>
              </c:ext>
            </c:extLst>
          </c:dPt>
          <c:dPt>
            <c:idx val="4"/>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9-1C8B-F54B-9BEB-85C994024B58}"/>
              </c:ext>
            </c:extLst>
          </c:dPt>
          <c:val>
            <c:numRef>
              <c:f>Sheet1!$A$1:$A$5</c:f>
              <c:numCache>
                <c:formatCode>General</c:formatCode>
                <c:ptCount val="5"/>
                <c:pt idx="0">
                  <c:v>27</c:v>
                </c:pt>
                <c:pt idx="1">
                  <c:v>25</c:v>
                </c:pt>
                <c:pt idx="2">
                  <c:v>22</c:v>
                </c:pt>
                <c:pt idx="3">
                  <c:v>18</c:v>
                </c:pt>
                <c:pt idx="4">
                  <c:v>16</c:v>
                </c:pt>
              </c:numCache>
            </c:numRef>
          </c:val>
          <c:extLst>
            <c:ext xmlns:c16="http://schemas.microsoft.com/office/drawing/2014/chart" uri="{C3380CC4-5D6E-409C-BE32-E72D297353CC}">
              <c16:uniqueId val="{0000000A-1C8B-F54B-9BEB-85C994024B5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002245"/>
            </a:solidFill>
            <a:ln>
              <a:noFill/>
            </a:ln>
            <a:effectLst/>
          </c:spPr>
          <c:invertIfNegative val="0"/>
          <c:dPt>
            <c:idx val="0"/>
            <c:invertIfNegative val="0"/>
            <c:bubble3D val="0"/>
            <c:spPr>
              <a:solidFill>
                <a:srgbClr val="1A96F0">
                  <a:alpha val="30000"/>
                </a:srgbClr>
              </a:solidFill>
              <a:ln>
                <a:noFill/>
              </a:ln>
              <a:effectLst/>
            </c:spPr>
            <c:extLst>
              <c:ext xmlns:c16="http://schemas.microsoft.com/office/drawing/2014/chart" uri="{C3380CC4-5D6E-409C-BE32-E72D297353CC}">
                <c16:uniqueId val="{00000001-9971-B74D-AA8D-F9D496CC41B9}"/>
              </c:ext>
            </c:extLst>
          </c:dPt>
          <c:dPt>
            <c:idx val="1"/>
            <c:invertIfNegative val="0"/>
            <c:bubble3D val="0"/>
            <c:spPr>
              <a:solidFill>
                <a:srgbClr val="1A96F0">
                  <a:alpha val="30000"/>
                </a:srgbClr>
              </a:solidFill>
              <a:ln>
                <a:noFill/>
              </a:ln>
              <a:effectLst/>
            </c:spPr>
            <c:extLst>
              <c:ext xmlns:c16="http://schemas.microsoft.com/office/drawing/2014/chart" uri="{C3380CC4-5D6E-409C-BE32-E72D297353CC}">
                <c16:uniqueId val="{00000003-9971-B74D-AA8D-F9D496CC41B9}"/>
              </c:ext>
            </c:extLst>
          </c:dPt>
          <c:dPt>
            <c:idx val="2"/>
            <c:invertIfNegative val="0"/>
            <c:bubble3D val="0"/>
            <c:spPr>
              <a:solidFill>
                <a:srgbClr val="1A96F0">
                  <a:alpha val="30000"/>
                </a:srgbClr>
              </a:solidFill>
              <a:ln>
                <a:noFill/>
              </a:ln>
              <a:effectLst/>
            </c:spPr>
            <c:extLst>
              <c:ext xmlns:c16="http://schemas.microsoft.com/office/drawing/2014/chart" uri="{C3380CC4-5D6E-409C-BE32-E72D297353CC}">
                <c16:uniqueId val="{00000005-9971-B74D-AA8D-F9D496CC41B9}"/>
              </c:ext>
            </c:extLst>
          </c:dPt>
          <c:dPt>
            <c:idx val="3"/>
            <c:invertIfNegative val="0"/>
            <c:bubble3D val="0"/>
            <c:spPr>
              <a:solidFill>
                <a:srgbClr val="1A96F0">
                  <a:alpha val="30000"/>
                </a:srgbClr>
              </a:solidFill>
              <a:ln>
                <a:noFill/>
              </a:ln>
              <a:effectLst/>
            </c:spPr>
            <c:extLst>
              <c:ext xmlns:c16="http://schemas.microsoft.com/office/drawing/2014/chart" uri="{C3380CC4-5D6E-409C-BE32-E72D297353CC}">
                <c16:uniqueId val="{00000007-9971-B74D-AA8D-F9D496CC41B9}"/>
              </c:ext>
            </c:extLst>
          </c:dPt>
          <c:dPt>
            <c:idx val="4"/>
            <c:invertIfNegative val="0"/>
            <c:bubble3D val="0"/>
            <c:spPr>
              <a:solidFill>
                <a:srgbClr val="1A96F0">
                  <a:alpha val="30000"/>
                </a:srgbClr>
              </a:solidFill>
              <a:ln>
                <a:noFill/>
              </a:ln>
              <a:effectLst/>
            </c:spPr>
            <c:extLst>
              <c:ext xmlns:c16="http://schemas.microsoft.com/office/drawing/2014/chart" uri="{C3380CC4-5D6E-409C-BE32-E72D297353CC}">
                <c16:uniqueId val="{00000009-9971-B74D-AA8D-F9D496CC41B9}"/>
              </c:ext>
            </c:extLst>
          </c:dPt>
          <c:dPt>
            <c:idx val="5"/>
            <c:invertIfNegative val="0"/>
            <c:bubble3D val="0"/>
            <c:spPr>
              <a:solidFill>
                <a:srgbClr val="1A96F0"/>
              </a:solidFill>
              <a:ln>
                <a:noFill/>
              </a:ln>
              <a:effectLst/>
            </c:spPr>
            <c:extLst>
              <c:ext xmlns:c16="http://schemas.microsoft.com/office/drawing/2014/chart" uri="{C3380CC4-5D6E-409C-BE32-E72D297353CC}">
                <c16:uniqueId val="{0000000B-9971-B74D-AA8D-F9D496CC41B9}"/>
              </c:ext>
            </c:extLst>
          </c:dPt>
          <c:dLbls>
            <c:dLbl>
              <c:idx val="5"/>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rgbClr val="1A96F0"/>
                      </a:solidFill>
                      <a:latin typeface="Montserrat SemiBold" pitchFamily="2" charset="0"/>
                      <a:ea typeface="Yu Gothic" panose="020B0400000000000000" pitchFamily="34" charset="-128"/>
                      <a:cs typeface="+mn-cs"/>
                    </a:defRPr>
                  </a:pPr>
                  <a:endParaRPr lang="ja-JP"/>
                </a:p>
              </c:txPr>
              <c:dLblPos val="outEnd"/>
              <c:showLegendKey val="0"/>
              <c:showVal val="1"/>
              <c:showCatName val="0"/>
              <c:showSerName val="0"/>
              <c:showPercent val="0"/>
              <c:showBubbleSize val="0"/>
              <c:extLst>
                <c:ext xmlns:c16="http://schemas.microsoft.com/office/drawing/2014/chart" uri="{C3380CC4-5D6E-409C-BE32-E72D297353CC}">
                  <c16:uniqueId val="{0000000B-9971-B74D-AA8D-F9D496CC41B9}"/>
                </c:ext>
              </c:extLst>
            </c:dLbl>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ontserrat SemiBold" pitchFamily="2" charset="0"/>
                    <a:ea typeface="Yu Gothic" panose="020B0400000000000000" pitchFamily="34" charset="-128"/>
                    <a:cs typeface="+mn-cs"/>
                  </a:defRPr>
                </a:pPr>
                <a:endParaRPr lang="ja-JP"/>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Sheet1!$B$4:$B$9</c:f>
              <c:numCache>
                <c:formatCode>General</c:formatCode>
                <c:ptCount val="6"/>
                <c:pt idx="0">
                  <c:v>2017</c:v>
                </c:pt>
                <c:pt idx="1">
                  <c:v>2018</c:v>
                </c:pt>
                <c:pt idx="2">
                  <c:v>2019</c:v>
                </c:pt>
                <c:pt idx="3">
                  <c:v>2020</c:v>
                </c:pt>
                <c:pt idx="4">
                  <c:v>2021</c:v>
                </c:pt>
                <c:pt idx="5">
                  <c:v>2022</c:v>
                </c:pt>
              </c:numCache>
            </c:numRef>
          </c:cat>
          <c:val>
            <c:numRef>
              <c:f>Sheet1!$C$4:$C$9</c:f>
              <c:numCache>
                <c:formatCode>#,##0_);[Red]\(#,##0\)</c:formatCode>
                <c:ptCount val="6"/>
                <c:pt idx="0">
                  <c:v>380</c:v>
                </c:pt>
                <c:pt idx="1">
                  <c:v>460</c:v>
                </c:pt>
                <c:pt idx="2">
                  <c:v>750</c:v>
                </c:pt>
                <c:pt idx="3">
                  <c:v>900</c:v>
                </c:pt>
                <c:pt idx="4">
                  <c:v>1150</c:v>
                </c:pt>
                <c:pt idx="5">
                  <c:v>1500</c:v>
                </c:pt>
              </c:numCache>
            </c:numRef>
          </c:val>
          <c:extLst>
            <c:ext xmlns:c16="http://schemas.microsoft.com/office/drawing/2014/chart" uri="{C3380CC4-5D6E-409C-BE32-E72D297353CC}">
              <c16:uniqueId val="{0000000C-9971-B74D-AA8D-F9D496CC41B9}"/>
            </c:ext>
          </c:extLst>
        </c:ser>
        <c:dLbls>
          <c:dLblPos val="outEnd"/>
          <c:showLegendKey val="0"/>
          <c:showVal val="1"/>
          <c:showCatName val="0"/>
          <c:showSerName val="0"/>
          <c:showPercent val="0"/>
          <c:showBubbleSize val="0"/>
        </c:dLbls>
        <c:gapWidth val="80"/>
        <c:overlap val="-27"/>
        <c:axId val="616913727"/>
        <c:axId val="616629327"/>
      </c:barChart>
      <c:catAx>
        <c:axId val="61691372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ontserrat SemiBold" pitchFamily="2" charset="0"/>
                <a:ea typeface="Yu Gothic" panose="020B0400000000000000" pitchFamily="34" charset="-128"/>
                <a:cs typeface="+mn-cs"/>
              </a:defRPr>
            </a:pPr>
            <a:endParaRPr lang="ja-JP"/>
          </a:p>
        </c:txPr>
        <c:crossAx val="616629327"/>
        <c:crosses val="autoZero"/>
        <c:auto val="1"/>
        <c:lblAlgn val="ctr"/>
        <c:lblOffset val="100"/>
        <c:noMultiLvlLbl val="0"/>
      </c:catAx>
      <c:valAx>
        <c:axId val="616629327"/>
        <c:scaling>
          <c:orientation val="minMax"/>
        </c:scaling>
        <c:delete val="1"/>
        <c:axPos val="l"/>
        <c:majorGridlines>
          <c:spPr>
            <a:ln w="9525" cap="flat" cmpd="sng" algn="ctr">
              <a:noFill/>
              <a:round/>
            </a:ln>
            <a:effectLst/>
          </c:spPr>
        </c:majorGridlines>
        <c:numFmt formatCode="#,##0_);[Red]\(#,##0\)" sourceLinked="1"/>
        <c:majorTickMark val="none"/>
        <c:minorTickMark val="none"/>
        <c:tickLblPos val="nextTo"/>
        <c:crossAx val="616913727"/>
        <c:crosses val="autoZero"/>
        <c:crossBetween val="between"/>
      </c:valAx>
      <c:spPr>
        <a:noFill/>
        <a:ln>
          <a:noFill/>
        </a:ln>
        <a:effectLst/>
      </c:spPr>
    </c:plotArea>
    <c:plotVisOnly val="1"/>
    <c:dispBlanksAs val="gap"/>
    <c:showDLblsOverMax val="0"/>
  </c:chart>
  <c:spPr>
    <a:noFill/>
    <a:ln>
      <a:noFill/>
    </a:ln>
    <a:effectLst/>
  </c:spPr>
  <c:txPr>
    <a:bodyPr/>
    <a:lstStyle/>
    <a:p>
      <a:pPr>
        <a:defRPr b="1" i="0">
          <a:latin typeface="Montserrat SemiBold" pitchFamily="2" charset="0"/>
          <a:ea typeface="Yu Gothic" panose="020B0400000000000000" pitchFamily="34" charset="-128"/>
        </a:defRPr>
      </a:pPr>
      <a:endParaRPr lang="ja-JP"/>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8301E3-4DF3-AE48-AD77-9C3C84027044}" type="datetimeFigureOut">
              <a:rPr kumimoji="1" lang="ja-JP" altLang="en-US" smtClean="0"/>
              <a:t>2026/6/17</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7677F0-5EFE-2E4A-BD66-066541F0E85C}" type="slidenum">
              <a:rPr kumimoji="1" lang="ja-JP" altLang="en-US" smtClean="0"/>
              <a:t>‹#›</a:t>
            </a:fld>
            <a:endParaRPr kumimoji="1" lang="ja-JP" altLang="en-US"/>
          </a:p>
        </p:txBody>
      </p:sp>
    </p:spTree>
    <p:extLst>
      <p:ext uri="{BB962C8B-B14F-4D97-AF65-F5344CB8AC3E}">
        <p14:creationId xmlns:p14="http://schemas.microsoft.com/office/powerpoint/2010/main" val="4098624001"/>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18" Type="http://schemas.openxmlformats.org/officeDocument/2006/relationships/image" Target="../media/image17.jpeg"/><Relationship Id="rId3" Type="http://schemas.openxmlformats.org/officeDocument/2006/relationships/image" Target="../media/image2.jpeg"/><Relationship Id="rId7" Type="http://schemas.openxmlformats.org/officeDocument/2006/relationships/image" Target="../media/image6.jpg"/><Relationship Id="rId12" Type="http://schemas.openxmlformats.org/officeDocument/2006/relationships/image" Target="../media/image11.jpeg"/><Relationship Id="rId17" Type="http://schemas.openxmlformats.org/officeDocument/2006/relationships/image" Target="../media/image16.jpeg"/><Relationship Id="rId2" Type="http://schemas.openxmlformats.org/officeDocument/2006/relationships/image" Target="../media/image1.jpg"/><Relationship Id="rId16"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5.jpg"/><Relationship Id="rId11" Type="http://schemas.openxmlformats.org/officeDocument/2006/relationships/image" Target="../media/image10.jpeg"/><Relationship Id="rId5" Type="http://schemas.openxmlformats.org/officeDocument/2006/relationships/image" Target="../media/image4.jpeg"/><Relationship Id="rId15" Type="http://schemas.openxmlformats.org/officeDocument/2006/relationships/image" Target="../media/image14.jpeg"/><Relationship Id="rId10" Type="http://schemas.openxmlformats.org/officeDocument/2006/relationships/image" Target="../media/image9.jpeg"/><Relationship Id="rId19" Type="http://schemas.openxmlformats.org/officeDocument/2006/relationships/image" Target="../media/image18.jpe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image" Target="../media/image1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0.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タイトル スライド">
    <p:spTree>
      <p:nvGrpSpPr>
        <p:cNvPr id="1" name=""/>
        <p:cNvGrpSpPr/>
        <p:nvPr/>
      </p:nvGrpSpPr>
      <p:grpSpPr>
        <a:xfrm>
          <a:off x="0" y="0"/>
          <a:ext cx="0" cy="0"/>
          <a:chOff x="0" y="0"/>
          <a:chExt cx="0" cy="0"/>
        </a:xfrm>
      </p:grpSpPr>
      <p:pic>
        <p:nvPicPr>
          <p:cNvPr id="7" name="図 6">
            <a:extLst>
              <a:ext uri="{FF2B5EF4-FFF2-40B4-BE49-F238E27FC236}">
                <a16:creationId xmlns:a16="http://schemas.microsoft.com/office/drawing/2014/main" id="{C36FCDD8-55FB-4C7C-57DD-B39C2BDB7102}"/>
              </a:ext>
            </a:extLst>
          </p:cNvPr>
          <p:cNvPicPr>
            <a:picLocks noChangeAspect="1"/>
          </p:cNvPicPr>
          <p:nvPr userDrawn="1"/>
        </p:nvPicPr>
        <p:blipFill>
          <a:blip r:embed="rId2"/>
          <a:stretch>
            <a:fillRect/>
          </a:stretch>
        </p:blipFill>
        <p:spPr>
          <a:xfrm rot="20620493">
            <a:off x="-247181" y="-1108506"/>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8" name="図 7">
            <a:extLst>
              <a:ext uri="{FF2B5EF4-FFF2-40B4-BE49-F238E27FC236}">
                <a16:creationId xmlns:a16="http://schemas.microsoft.com/office/drawing/2014/main" id="{5A4AD6E4-724F-7ED4-5068-F813D59B8F95}"/>
              </a:ext>
            </a:extLst>
          </p:cNvPr>
          <p:cNvPicPr>
            <a:picLocks noChangeAspect="1"/>
          </p:cNvPicPr>
          <p:nvPr userDrawn="1"/>
        </p:nvPicPr>
        <p:blipFill>
          <a:blip r:embed="rId3"/>
          <a:srcRect l="45" r="45"/>
          <a:stretch/>
        </p:blipFill>
        <p:spPr>
          <a:xfrm rot="20620493">
            <a:off x="-1283108" y="1222632"/>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9" name="図 8">
            <a:extLst>
              <a:ext uri="{FF2B5EF4-FFF2-40B4-BE49-F238E27FC236}">
                <a16:creationId xmlns:a16="http://schemas.microsoft.com/office/drawing/2014/main" id="{B396634F-2218-9405-470C-2714F2BF1693}"/>
              </a:ext>
            </a:extLst>
          </p:cNvPr>
          <p:cNvPicPr>
            <a:picLocks noChangeAspect="1"/>
          </p:cNvPicPr>
          <p:nvPr userDrawn="1"/>
        </p:nvPicPr>
        <p:blipFill>
          <a:blip r:embed="rId4"/>
          <a:srcRect t="34" b="34"/>
          <a:stretch/>
        </p:blipFill>
        <p:spPr>
          <a:xfrm rot="20620493">
            <a:off x="5048542" y="-631885"/>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0" name="図 9">
            <a:extLst>
              <a:ext uri="{FF2B5EF4-FFF2-40B4-BE49-F238E27FC236}">
                <a16:creationId xmlns:a16="http://schemas.microsoft.com/office/drawing/2014/main" id="{A6A29FAD-5017-4476-9AAC-2AE9E95D98AB}"/>
              </a:ext>
            </a:extLst>
          </p:cNvPr>
          <p:cNvPicPr>
            <a:picLocks noChangeAspect="1"/>
          </p:cNvPicPr>
          <p:nvPr userDrawn="1"/>
        </p:nvPicPr>
        <p:blipFill>
          <a:blip r:embed="rId5"/>
          <a:srcRect l="109" r="109"/>
          <a:stretch/>
        </p:blipFill>
        <p:spPr>
          <a:xfrm rot="20620493">
            <a:off x="1882716" y="295374"/>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1" name="図 10">
            <a:extLst>
              <a:ext uri="{FF2B5EF4-FFF2-40B4-BE49-F238E27FC236}">
                <a16:creationId xmlns:a16="http://schemas.microsoft.com/office/drawing/2014/main" id="{758DD52A-E58C-C27D-83BA-388FF3C806BB}"/>
              </a:ext>
            </a:extLst>
          </p:cNvPr>
          <p:cNvPicPr>
            <a:picLocks noChangeAspect="1"/>
          </p:cNvPicPr>
          <p:nvPr userDrawn="1"/>
        </p:nvPicPr>
        <p:blipFill>
          <a:blip r:embed="rId6"/>
          <a:stretch>
            <a:fillRect/>
          </a:stretch>
        </p:blipFill>
        <p:spPr>
          <a:xfrm rot="20620493">
            <a:off x="8214368" y="-1559144"/>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2" name="図 11">
            <a:extLst>
              <a:ext uri="{FF2B5EF4-FFF2-40B4-BE49-F238E27FC236}">
                <a16:creationId xmlns:a16="http://schemas.microsoft.com/office/drawing/2014/main" id="{63E1063D-8208-9B09-2A25-3794288C0CD9}"/>
              </a:ext>
            </a:extLst>
          </p:cNvPr>
          <p:cNvPicPr>
            <a:picLocks noChangeAspect="1"/>
          </p:cNvPicPr>
          <p:nvPr userDrawn="1"/>
        </p:nvPicPr>
        <p:blipFill>
          <a:blip r:embed="rId7"/>
          <a:stretch>
            <a:fillRect/>
          </a:stretch>
        </p:blipFill>
        <p:spPr>
          <a:xfrm rot="20620493">
            <a:off x="-2319034" y="3553770"/>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3" name="図 12">
            <a:extLst>
              <a:ext uri="{FF2B5EF4-FFF2-40B4-BE49-F238E27FC236}">
                <a16:creationId xmlns:a16="http://schemas.microsoft.com/office/drawing/2014/main" id="{7727C87B-B391-0B3D-2F97-CC867ED048FE}"/>
              </a:ext>
            </a:extLst>
          </p:cNvPr>
          <p:cNvPicPr>
            <a:picLocks noChangeAspect="1"/>
          </p:cNvPicPr>
          <p:nvPr userDrawn="1"/>
        </p:nvPicPr>
        <p:blipFill>
          <a:blip r:embed="rId8"/>
          <a:srcRect l="45" r="45"/>
          <a:stretch/>
        </p:blipFill>
        <p:spPr>
          <a:xfrm rot="20620493">
            <a:off x="846792" y="2626512"/>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4" name="図 13">
            <a:extLst>
              <a:ext uri="{FF2B5EF4-FFF2-40B4-BE49-F238E27FC236}">
                <a16:creationId xmlns:a16="http://schemas.microsoft.com/office/drawing/2014/main" id="{C4126206-29A2-AC00-D9B0-197DCC855F20}"/>
              </a:ext>
            </a:extLst>
          </p:cNvPr>
          <p:cNvPicPr>
            <a:picLocks noChangeAspect="1"/>
          </p:cNvPicPr>
          <p:nvPr userDrawn="1"/>
        </p:nvPicPr>
        <p:blipFill>
          <a:blip r:embed="rId9"/>
          <a:srcRect t="20" b="20"/>
          <a:stretch/>
        </p:blipFill>
        <p:spPr>
          <a:xfrm rot="20620493">
            <a:off x="4012616" y="1699253"/>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5" name="図 14">
            <a:extLst>
              <a:ext uri="{FF2B5EF4-FFF2-40B4-BE49-F238E27FC236}">
                <a16:creationId xmlns:a16="http://schemas.microsoft.com/office/drawing/2014/main" id="{C02FEACD-67DF-22FB-258B-E678BD4D6E9E}"/>
              </a:ext>
            </a:extLst>
          </p:cNvPr>
          <p:cNvPicPr>
            <a:picLocks noChangeAspect="1"/>
          </p:cNvPicPr>
          <p:nvPr userDrawn="1"/>
        </p:nvPicPr>
        <p:blipFill>
          <a:blip r:embed="rId10"/>
          <a:srcRect/>
          <a:stretch/>
        </p:blipFill>
        <p:spPr>
          <a:xfrm rot="20620493">
            <a:off x="7178442" y="771993"/>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6" name="図 15">
            <a:extLst>
              <a:ext uri="{FF2B5EF4-FFF2-40B4-BE49-F238E27FC236}">
                <a16:creationId xmlns:a16="http://schemas.microsoft.com/office/drawing/2014/main" id="{389F3D0A-0A46-D7E8-8253-88F876A0FB8B}"/>
              </a:ext>
            </a:extLst>
          </p:cNvPr>
          <p:cNvPicPr>
            <a:picLocks noChangeAspect="1"/>
          </p:cNvPicPr>
          <p:nvPr userDrawn="1"/>
        </p:nvPicPr>
        <p:blipFill>
          <a:blip r:embed="rId11"/>
          <a:srcRect/>
          <a:stretch/>
        </p:blipFill>
        <p:spPr>
          <a:xfrm rot="20620493">
            <a:off x="10344267" y="-155265"/>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7" name="図 16">
            <a:extLst>
              <a:ext uri="{FF2B5EF4-FFF2-40B4-BE49-F238E27FC236}">
                <a16:creationId xmlns:a16="http://schemas.microsoft.com/office/drawing/2014/main" id="{9EDBD265-DAB6-F41E-5083-C56078CB9218}"/>
              </a:ext>
            </a:extLst>
          </p:cNvPr>
          <p:cNvPicPr>
            <a:picLocks noChangeAspect="1"/>
          </p:cNvPicPr>
          <p:nvPr userDrawn="1"/>
        </p:nvPicPr>
        <p:blipFill>
          <a:blip r:embed="rId12"/>
          <a:srcRect t="34" b="34"/>
          <a:stretch/>
        </p:blipFill>
        <p:spPr>
          <a:xfrm rot="20620493">
            <a:off x="-188923" y="4957102"/>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8" name="図 17">
            <a:extLst>
              <a:ext uri="{FF2B5EF4-FFF2-40B4-BE49-F238E27FC236}">
                <a16:creationId xmlns:a16="http://schemas.microsoft.com/office/drawing/2014/main" id="{AC44430A-BAE2-30C2-93E6-0587EABA87D2}"/>
              </a:ext>
            </a:extLst>
          </p:cNvPr>
          <p:cNvPicPr>
            <a:picLocks noChangeAspect="1"/>
          </p:cNvPicPr>
          <p:nvPr userDrawn="1"/>
        </p:nvPicPr>
        <p:blipFill>
          <a:blip r:embed="rId13"/>
          <a:srcRect t="20" b="20"/>
          <a:stretch/>
        </p:blipFill>
        <p:spPr>
          <a:xfrm rot="20620493">
            <a:off x="2981745" y="4028425"/>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9" name="図 18">
            <a:extLst>
              <a:ext uri="{FF2B5EF4-FFF2-40B4-BE49-F238E27FC236}">
                <a16:creationId xmlns:a16="http://schemas.microsoft.com/office/drawing/2014/main" id="{731DC50F-68AF-C530-D894-A8D3E54907A0}"/>
              </a:ext>
            </a:extLst>
          </p:cNvPr>
          <p:cNvPicPr>
            <a:picLocks noChangeAspect="1"/>
          </p:cNvPicPr>
          <p:nvPr userDrawn="1"/>
        </p:nvPicPr>
        <p:blipFill>
          <a:blip r:embed="rId14"/>
          <a:srcRect t="34" b="34"/>
          <a:stretch/>
        </p:blipFill>
        <p:spPr>
          <a:xfrm rot="20620493">
            <a:off x="6139272" y="3103597"/>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20" name="図 19">
            <a:extLst>
              <a:ext uri="{FF2B5EF4-FFF2-40B4-BE49-F238E27FC236}">
                <a16:creationId xmlns:a16="http://schemas.microsoft.com/office/drawing/2014/main" id="{8F738BE9-840B-05FF-507E-7105CD87424A}"/>
              </a:ext>
            </a:extLst>
          </p:cNvPr>
          <p:cNvPicPr>
            <a:picLocks noChangeAspect="1"/>
          </p:cNvPicPr>
          <p:nvPr userDrawn="1"/>
        </p:nvPicPr>
        <p:blipFill>
          <a:blip r:embed="rId15"/>
          <a:srcRect t="34" b="34"/>
          <a:stretch/>
        </p:blipFill>
        <p:spPr>
          <a:xfrm rot="20620493">
            <a:off x="9296230" y="2176826"/>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21" name="図 20">
            <a:extLst>
              <a:ext uri="{FF2B5EF4-FFF2-40B4-BE49-F238E27FC236}">
                <a16:creationId xmlns:a16="http://schemas.microsoft.com/office/drawing/2014/main" id="{D1D76824-60F2-B730-7B6E-5799422ACF25}"/>
              </a:ext>
            </a:extLst>
          </p:cNvPr>
          <p:cNvPicPr>
            <a:picLocks noChangeAspect="1"/>
          </p:cNvPicPr>
          <p:nvPr userDrawn="1"/>
        </p:nvPicPr>
        <p:blipFill>
          <a:blip r:embed="rId16"/>
          <a:srcRect t="34" b="34"/>
          <a:stretch/>
        </p:blipFill>
        <p:spPr>
          <a:xfrm rot="20620493">
            <a:off x="1937521" y="6361992"/>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22" name="図 21">
            <a:extLst>
              <a:ext uri="{FF2B5EF4-FFF2-40B4-BE49-F238E27FC236}">
                <a16:creationId xmlns:a16="http://schemas.microsoft.com/office/drawing/2014/main" id="{F52E1E9D-B49E-6F63-EE7E-6A8A4B06508B}"/>
              </a:ext>
            </a:extLst>
          </p:cNvPr>
          <p:cNvPicPr>
            <a:picLocks noChangeAspect="1"/>
          </p:cNvPicPr>
          <p:nvPr userDrawn="1"/>
        </p:nvPicPr>
        <p:blipFill>
          <a:blip r:embed="rId17"/>
          <a:srcRect t="28" b="28"/>
          <a:stretch/>
        </p:blipFill>
        <p:spPr>
          <a:xfrm rot="20620493">
            <a:off x="5127652" y="5504908"/>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72" name="図 71">
            <a:extLst>
              <a:ext uri="{FF2B5EF4-FFF2-40B4-BE49-F238E27FC236}">
                <a16:creationId xmlns:a16="http://schemas.microsoft.com/office/drawing/2014/main" id="{20F18D88-84A5-41EC-8AF4-B3EA4728C699}"/>
              </a:ext>
            </a:extLst>
          </p:cNvPr>
          <p:cNvPicPr>
            <a:picLocks noChangeAspect="1"/>
          </p:cNvPicPr>
          <p:nvPr userDrawn="1"/>
        </p:nvPicPr>
        <p:blipFill>
          <a:blip r:embed="rId12"/>
          <a:srcRect t="34" b="34"/>
          <a:stretch/>
        </p:blipFill>
        <p:spPr>
          <a:xfrm rot="20620493">
            <a:off x="10401957" y="5898386"/>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23" name="図 22">
            <a:extLst>
              <a:ext uri="{FF2B5EF4-FFF2-40B4-BE49-F238E27FC236}">
                <a16:creationId xmlns:a16="http://schemas.microsoft.com/office/drawing/2014/main" id="{07CF13F4-32BC-E259-5A97-0B8F529C934E}"/>
              </a:ext>
            </a:extLst>
          </p:cNvPr>
          <p:cNvPicPr>
            <a:picLocks noChangeAspect="1"/>
          </p:cNvPicPr>
          <p:nvPr userDrawn="1"/>
        </p:nvPicPr>
        <p:blipFill>
          <a:blip r:embed="rId18"/>
          <a:srcRect t="28" b="28"/>
          <a:stretch/>
        </p:blipFill>
        <p:spPr>
          <a:xfrm rot="20620493">
            <a:off x="8296931" y="4576636"/>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24" name="図 23">
            <a:extLst>
              <a:ext uri="{FF2B5EF4-FFF2-40B4-BE49-F238E27FC236}">
                <a16:creationId xmlns:a16="http://schemas.microsoft.com/office/drawing/2014/main" id="{9B9BE07A-2827-FD57-3801-6D8B9B37E264}"/>
              </a:ext>
            </a:extLst>
          </p:cNvPr>
          <p:cNvPicPr>
            <a:picLocks noChangeAspect="1"/>
          </p:cNvPicPr>
          <p:nvPr userDrawn="1"/>
        </p:nvPicPr>
        <p:blipFill>
          <a:blip r:embed="rId19"/>
          <a:srcRect t="28" b="28"/>
          <a:stretch/>
        </p:blipFill>
        <p:spPr>
          <a:xfrm rot="20620493">
            <a:off x="11459301" y="3650389"/>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sp>
        <p:nvSpPr>
          <p:cNvPr id="73" name="角丸四角形 72">
            <a:extLst>
              <a:ext uri="{FF2B5EF4-FFF2-40B4-BE49-F238E27FC236}">
                <a16:creationId xmlns:a16="http://schemas.microsoft.com/office/drawing/2014/main" id="{4DAF4B1F-FD41-4B27-EDE1-4430E0814B9E}"/>
              </a:ext>
            </a:extLst>
          </p:cNvPr>
          <p:cNvSpPr/>
          <p:nvPr userDrawn="1"/>
        </p:nvSpPr>
        <p:spPr>
          <a:xfrm>
            <a:off x="-5760" y="0"/>
            <a:ext cx="12197759" cy="6858000"/>
          </a:xfrm>
          <a:prstGeom prst="roundRect">
            <a:avLst>
              <a:gd name="adj" fmla="val 0"/>
            </a:avLst>
          </a:prstGeom>
          <a:gradFill flip="none" rotWithShape="1">
            <a:gsLst>
              <a:gs pos="0">
                <a:schemeClr val="tx1">
                  <a:alpha val="70000"/>
                </a:schemeClr>
              </a:gs>
              <a:gs pos="82000">
                <a:schemeClr val="tx1">
                  <a:alpha val="40000"/>
                </a:schemeClr>
              </a:gs>
            </a:gsLst>
            <a:lin ang="1620000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5694080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タイトル スライド">
    <p:bg>
      <p:bgPr>
        <a:solidFill>
          <a:schemeClr val="bg1"/>
        </a:solidFill>
        <a:effectLst/>
      </p:bgPr>
    </p:bg>
    <p:spTree>
      <p:nvGrpSpPr>
        <p:cNvPr id="1" name=""/>
        <p:cNvGrpSpPr/>
        <p:nvPr/>
      </p:nvGrpSpPr>
      <p:grpSpPr>
        <a:xfrm>
          <a:off x="0" y="0"/>
          <a:ext cx="0" cy="0"/>
          <a:chOff x="0" y="0"/>
          <a:chExt cx="0" cy="0"/>
        </a:xfrm>
      </p:grpSpPr>
      <p:sp>
        <p:nvSpPr>
          <p:cNvPr id="8" name="角丸四角形 7">
            <a:extLst>
              <a:ext uri="{FF2B5EF4-FFF2-40B4-BE49-F238E27FC236}">
                <a16:creationId xmlns:a16="http://schemas.microsoft.com/office/drawing/2014/main" id="{7D580735-8E71-9244-985D-4A105AB0F589}"/>
              </a:ext>
            </a:extLst>
          </p:cNvPr>
          <p:cNvSpPr/>
          <p:nvPr userDrawn="1"/>
        </p:nvSpPr>
        <p:spPr>
          <a:xfrm>
            <a:off x="0" y="0"/>
            <a:ext cx="12192000" cy="6858000"/>
          </a:xfrm>
          <a:prstGeom prst="roundRect">
            <a:avLst>
              <a:gd name="adj" fmla="val 0"/>
            </a:avLst>
          </a:prstGeom>
          <a:solidFill>
            <a:srgbClr val="1A96F0"/>
          </a:solidFill>
          <a:ln w="1016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800"/>
          </a:p>
        </p:txBody>
      </p:sp>
      <p:sp>
        <p:nvSpPr>
          <p:cNvPr id="2" name="角丸四角形 1">
            <a:extLst>
              <a:ext uri="{FF2B5EF4-FFF2-40B4-BE49-F238E27FC236}">
                <a16:creationId xmlns:a16="http://schemas.microsoft.com/office/drawing/2014/main" id="{8D6A230F-4E4D-054A-B1B1-AD08C162770C}"/>
              </a:ext>
            </a:extLst>
          </p:cNvPr>
          <p:cNvSpPr/>
          <p:nvPr userDrawn="1"/>
        </p:nvSpPr>
        <p:spPr>
          <a:xfrm>
            <a:off x="210000" y="207000"/>
            <a:ext cx="11772000" cy="6444000"/>
          </a:xfrm>
          <a:prstGeom prst="roundRect">
            <a:avLst>
              <a:gd name="adj" fmla="val 91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solidFill>
                <a:schemeClr val="tx1">
                  <a:lumMod val="75000"/>
                  <a:lumOff val="25000"/>
                </a:schemeClr>
              </a:solidFill>
              <a:latin typeface="Century Gothic" panose="020B0502020202020204" pitchFamily="34" charset="0"/>
            </a:endParaRPr>
          </a:p>
        </p:txBody>
      </p:sp>
    </p:spTree>
    <p:extLst>
      <p:ext uri="{BB962C8B-B14F-4D97-AF65-F5344CB8AC3E}">
        <p14:creationId xmlns:p14="http://schemas.microsoft.com/office/powerpoint/2010/main" val="307813623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タイトルとコンテンツ">
    <p:bg>
      <p:bgPr>
        <a:solidFill>
          <a:schemeClr val="bg1">
            <a:lumMod val="95000"/>
            <a:alpha val="60000"/>
          </a:schemeClr>
        </a:solidFill>
        <a:effectLst/>
      </p:bgPr>
    </p:bg>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5A0D3B3-C8C1-6E46-8649-3782253E9025}"/>
              </a:ext>
            </a:extLst>
          </p:cNvPr>
          <p:cNvSpPr>
            <a:spLocks noGrp="1"/>
          </p:cNvSpPr>
          <p:nvPr>
            <p:ph type="title"/>
          </p:nvPr>
        </p:nvSpPr>
        <p:spPr>
          <a:xfrm>
            <a:off x="335665" y="195600"/>
            <a:ext cx="11444657" cy="573026"/>
          </a:xfrm>
        </p:spPr>
        <p:txBody>
          <a:bodyPr tIns="72000">
            <a:normAutofit/>
          </a:bodyPr>
          <a:lstStyle>
            <a:lvl1pPr>
              <a:defRPr sz="28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defRPr>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2C9669E2-129F-E448-9132-D00EB420106A}"/>
              </a:ext>
            </a:extLst>
          </p:cNvPr>
          <p:cNvSpPr>
            <a:spLocks noGrp="1"/>
          </p:cNvSpPr>
          <p:nvPr>
            <p:ph idx="1"/>
          </p:nvPr>
        </p:nvSpPr>
        <p:spPr>
          <a:xfrm>
            <a:off x="459759" y="1161028"/>
            <a:ext cx="11272482" cy="829816"/>
          </a:xfrm>
        </p:spPr>
        <p:txBody>
          <a:bodyPr tIns="144000">
            <a:normAutofit/>
          </a:bodyPr>
          <a:lstStyle>
            <a:lvl1pPr marL="0" indent="0">
              <a:spcBef>
                <a:spcPts val="600"/>
              </a:spcBef>
              <a:buNone/>
              <a:defRPr sz="18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defRPr>
            </a:lvl1pPr>
            <a:lvl2pPr>
              <a:defRPr b="1" i="0">
                <a:solidFill>
                  <a:schemeClr val="tx1">
                    <a:lumMod val="75000"/>
                    <a:lumOff val="25000"/>
                  </a:schemeClr>
                </a:solidFill>
                <a:latin typeface="Yu Gothic" panose="020B0400000000000000" pitchFamily="34" charset="-128"/>
                <a:ea typeface="Yu Gothic" panose="020B0400000000000000" pitchFamily="34" charset="-128"/>
              </a:defRPr>
            </a:lvl2pPr>
            <a:lvl3pPr>
              <a:defRPr b="1" i="0">
                <a:solidFill>
                  <a:schemeClr val="tx1">
                    <a:lumMod val="75000"/>
                    <a:lumOff val="25000"/>
                  </a:schemeClr>
                </a:solidFill>
                <a:latin typeface="Yu Gothic" panose="020B0400000000000000" pitchFamily="34" charset="-128"/>
                <a:ea typeface="Yu Gothic" panose="020B0400000000000000" pitchFamily="34" charset="-128"/>
              </a:defRPr>
            </a:lvl3pPr>
            <a:lvl4pPr>
              <a:defRPr b="1" i="0">
                <a:solidFill>
                  <a:schemeClr val="tx1">
                    <a:lumMod val="75000"/>
                    <a:lumOff val="25000"/>
                  </a:schemeClr>
                </a:solidFill>
                <a:latin typeface="Yu Gothic" panose="020B0400000000000000" pitchFamily="34" charset="-128"/>
                <a:ea typeface="Yu Gothic" panose="020B0400000000000000" pitchFamily="34" charset="-128"/>
              </a:defRPr>
            </a:lvl4pPr>
            <a:lvl5pPr>
              <a:defRPr b="1" i="0">
                <a:solidFill>
                  <a:schemeClr val="tx1">
                    <a:lumMod val="75000"/>
                    <a:lumOff val="25000"/>
                  </a:schemeClr>
                </a:solidFill>
                <a:latin typeface="Yu Gothic" panose="020B0400000000000000" pitchFamily="34" charset="-128"/>
                <a:ea typeface="Yu Gothic" panose="020B0400000000000000" pitchFamily="34" charset="-128"/>
              </a:defRPr>
            </a:lvl5pPr>
          </a:lstStyle>
          <a:p>
            <a:pPr lvl="0"/>
            <a:r>
              <a:rPr kumimoji="1" lang="ja-JP" altLang="en-US"/>
              <a:t>マスター テキストの書式設定</a:t>
            </a:r>
            <a:endParaRPr kumimoji="1" lang="en-US" altLang="ja-JP" dirty="0"/>
          </a:p>
        </p:txBody>
      </p:sp>
      <p:sp>
        <p:nvSpPr>
          <p:cNvPr id="4" name="日付プレースホルダー 3">
            <a:extLst>
              <a:ext uri="{FF2B5EF4-FFF2-40B4-BE49-F238E27FC236}">
                <a16:creationId xmlns:a16="http://schemas.microsoft.com/office/drawing/2014/main" id="{1400917B-6676-EB41-8644-7F9CC35D4495}"/>
              </a:ext>
            </a:extLst>
          </p:cNvPr>
          <p:cNvSpPr>
            <a:spLocks noGrp="1"/>
          </p:cNvSpPr>
          <p:nvPr>
            <p:ph type="dt" sz="half" idx="10"/>
          </p:nvPr>
        </p:nvSpPr>
        <p:spPr>
          <a:xfrm>
            <a:off x="132144" y="6519944"/>
            <a:ext cx="2743200" cy="247831"/>
          </a:xfrm>
        </p:spPr>
        <p:txBody>
          <a:bodyPr/>
          <a:lstStyle>
            <a:lvl1pPr>
              <a:defRPr sz="900" b="0" i="0">
                <a:latin typeface="Montserrat Medium" pitchFamily="2" charset="0"/>
                <a:cs typeface="Futura Medium" panose="020B0602020204020303" pitchFamily="34" charset="-79"/>
              </a:defRPr>
            </a:lvl1pPr>
          </a:lstStyle>
          <a:p>
            <a:r>
              <a:rPr lang="en-US" altLang="ja-JP"/>
              <a:t>© Cone Inc</a:t>
            </a:r>
            <a:endParaRPr lang="ja-JP" altLang="en-US">
              <a:latin typeface="Montserrat Medium" pitchFamily="2" charset="0"/>
            </a:endParaRPr>
          </a:p>
        </p:txBody>
      </p:sp>
      <p:sp>
        <p:nvSpPr>
          <p:cNvPr id="6" name="スライド番号プレースホルダー 5">
            <a:extLst>
              <a:ext uri="{FF2B5EF4-FFF2-40B4-BE49-F238E27FC236}">
                <a16:creationId xmlns:a16="http://schemas.microsoft.com/office/drawing/2014/main" id="{F1ED10C2-C734-7543-ADCD-6AD932BFFF38}"/>
              </a:ext>
            </a:extLst>
          </p:cNvPr>
          <p:cNvSpPr>
            <a:spLocks noGrp="1"/>
          </p:cNvSpPr>
          <p:nvPr>
            <p:ph type="sldNum" sz="quarter" idx="12"/>
          </p:nvPr>
        </p:nvSpPr>
        <p:spPr>
          <a:xfrm>
            <a:off x="9316656" y="6519943"/>
            <a:ext cx="2743200" cy="247831"/>
          </a:xfrm>
        </p:spPr>
        <p:txBody>
          <a:bodyPr/>
          <a:lstStyle>
            <a:lvl1pPr>
              <a:defRPr sz="1000" b="0" i="0">
                <a:latin typeface="Montserrat Medium" pitchFamily="2" charset="0"/>
                <a:cs typeface="Futura Medium" panose="020B0602020204020303" pitchFamily="34" charset="-79"/>
              </a:defRPr>
            </a:lvl1pPr>
          </a:lstStyle>
          <a:p>
            <a:fld id="{E310EA0D-2252-9045-A82C-BA460C3629D0}" type="slidenum">
              <a:rPr lang="ja-JP" altLang="en-US" smtClean="0"/>
              <a:pPr/>
              <a:t>‹#›</a:t>
            </a:fld>
            <a:endParaRPr lang="ja-JP" altLang="en-US">
              <a:latin typeface="Montserrat Medium" pitchFamily="2" charset="0"/>
            </a:endParaRPr>
          </a:p>
        </p:txBody>
      </p:sp>
      <p:cxnSp>
        <p:nvCxnSpPr>
          <p:cNvPr id="10" name="直線コネクタ 9">
            <a:extLst>
              <a:ext uri="{FF2B5EF4-FFF2-40B4-BE49-F238E27FC236}">
                <a16:creationId xmlns:a16="http://schemas.microsoft.com/office/drawing/2014/main" id="{6FDA3ED4-7D37-C04F-8F52-09BB0F640678}"/>
              </a:ext>
            </a:extLst>
          </p:cNvPr>
          <p:cNvCxnSpPr>
            <a:cxnSpLocks/>
          </p:cNvCxnSpPr>
          <p:nvPr userDrawn="1"/>
        </p:nvCxnSpPr>
        <p:spPr>
          <a:xfrm>
            <a:off x="326020" y="891247"/>
            <a:ext cx="11539960" cy="0"/>
          </a:xfrm>
          <a:prstGeom prst="line">
            <a:avLst/>
          </a:prstGeom>
          <a:ln w="25400" cap="rnd">
            <a:solidFill>
              <a:srgbClr val="1A96F0"/>
            </a:solidFill>
          </a:ln>
        </p:spPr>
        <p:style>
          <a:lnRef idx="1">
            <a:schemeClr val="accent1"/>
          </a:lnRef>
          <a:fillRef idx="0">
            <a:schemeClr val="accent1"/>
          </a:fillRef>
          <a:effectRef idx="0">
            <a:schemeClr val="accent1"/>
          </a:effectRef>
          <a:fontRef idx="minor">
            <a:schemeClr val="tx1"/>
          </a:fontRef>
        </p:style>
      </p:cxnSp>
      <p:pic>
        <p:nvPicPr>
          <p:cNvPr id="5" name="グラフィックス 4">
            <a:extLst>
              <a:ext uri="{FF2B5EF4-FFF2-40B4-BE49-F238E27FC236}">
                <a16:creationId xmlns:a16="http://schemas.microsoft.com/office/drawing/2014/main" id="{AA227872-3674-D64A-3A8E-A2F6F175981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838653" y="381718"/>
            <a:ext cx="1017682" cy="200790"/>
          </a:xfrm>
          <a:prstGeom prst="rect">
            <a:avLst/>
          </a:prstGeom>
        </p:spPr>
      </p:pic>
    </p:spTree>
    <p:extLst>
      <p:ext uri="{BB962C8B-B14F-4D97-AF65-F5344CB8AC3E}">
        <p14:creationId xmlns:p14="http://schemas.microsoft.com/office/powerpoint/2010/main" val="2095347334"/>
      </p:ext>
    </p:extLst>
  </p:cSld>
  <p:clrMapOvr>
    <a:masterClrMapping/>
  </p:clrMapOvr>
  <p:extLst>
    <p:ext uri="{DCECCB84-F9BA-43D5-87BE-67443E8EF086}">
      <p15:sldGuideLst xmlns:p15="http://schemas.microsoft.com/office/powerpoint/2012/main">
        <p15:guide id="1" orient="horz" pos="731">
          <p15:clr>
            <a:srgbClr val="FBAE40"/>
          </p15:clr>
        </p15:guide>
        <p15:guide id="2" pos="279">
          <p15:clr>
            <a:srgbClr val="FBAE40"/>
          </p15:clr>
        </p15:guide>
        <p15:guide id="3" pos="7401">
          <p15:clr>
            <a:srgbClr val="FBAE40"/>
          </p15:clr>
        </p15:guide>
        <p15:guide id="4" orient="horz" pos="1366">
          <p15:clr>
            <a:srgbClr val="FBAE40"/>
          </p15:clr>
        </p15:guide>
        <p15:guide id="5" orient="horz" pos="4042">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タイトル スライド">
    <p:bg>
      <p:bgPr>
        <a:solidFill>
          <a:srgbClr val="1A96F0"/>
        </a:solidFill>
        <a:effectLst/>
      </p:bgPr>
    </p:bg>
    <p:spTree>
      <p:nvGrpSpPr>
        <p:cNvPr id="1" name=""/>
        <p:cNvGrpSpPr/>
        <p:nvPr/>
      </p:nvGrpSpPr>
      <p:grpSpPr>
        <a:xfrm>
          <a:off x="0" y="0"/>
          <a:ext cx="0" cy="0"/>
          <a:chOff x="0" y="0"/>
          <a:chExt cx="0" cy="0"/>
        </a:xfrm>
      </p:grpSpPr>
      <p:sp>
        <p:nvSpPr>
          <p:cNvPr id="3" name="日付プレースホルダー 3">
            <a:extLst>
              <a:ext uri="{FF2B5EF4-FFF2-40B4-BE49-F238E27FC236}">
                <a16:creationId xmlns:a16="http://schemas.microsoft.com/office/drawing/2014/main" id="{D8C9F533-8AD1-64BA-DE27-9617B108CE74}"/>
              </a:ext>
            </a:extLst>
          </p:cNvPr>
          <p:cNvSpPr>
            <a:spLocks noGrp="1"/>
          </p:cNvSpPr>
          <p:nvPr>
            <p:ph type="dt" sz="half" idx="10"/>
          </p:nvPr>
        </p:nvSpPr>
        <p:spPr>
          <a:xfrm>
            <a:off x="132144" y="6519944"/>
            <a:ext cx="2743200" cy="247831"/>
          </a:xfrm>
        </p:spPr>
        <p:txBody>
          <a:bodyPr/>
          <a:lstStyle>
            <a:lvl1pPr>
              <a:defRPr sz="900" b="0" i="0">
                <a:solidFill>
                  <a:schemeClr val="bg1"/>
                </a:solidFill>
                <a:latin typeface="Montserrat Medium" pitchFamily="2" charset="0"/>
                <a:cs typeface="Futura Medium" panose="020B0602020204020303" pitchFamily="34" charset="-79"/>
              </a:defRPr>
            </a:lvl1pPr>
          </a:lstStyle>
          <a:p>
            <a:r>
              <a:rPr lang="en-US" altLang="ja-JP"/>
              <a:t>© Cone Inc</a:t>
            </a:r>
            <a:endParaRPr lang="ja-JP" altLang="en-US"/>
          </a:p>
        </p:txBody>
      </p:sp>
      <p:sp>
        <p:nvSpPr>
          <p:cNvPr id="4" name="スライド番号プレースホルダー 5">
            <a:extLst>
              <a:ext uri="{FF2B5EF4-FFF2-40B4-BE49-F238E27FC236}">
                <a16:creationId xmlns:a16="http://schemas.microsoft.com/office/drawing/2014/main" id="{65C81296-FFA6-72C7-A5BD-6C5F984E9014}"/>
              </a:ext>
            </a:extLst>
          </p:cNvPr>
          <p:cNvSpPr>
            <a:spLocks noGrp="1"/>
          </p:cNvSpPr>
          <p:nvPr>
            <p:ph type="sldNum" sz="quarter" idx="12"/>
          </p:nvPr>
        </p:nvSpPr>
        <p:spPr>
          <a:xfrm>
            <a:off x="9316656" y="6519943"/>
            <a:ext cx="2743200" cy="247831"/>
          </a:xfrm>
        </p:spPr>
        <p:txBody>
          <a:bodyPr/>
          <a:lstStyle>
            <a:lvl1pPr>
              <a:defRPr sz="1000" b="0" i="0">
                <a:solidFill>
                  <a:schemeClr val="bg1"/>
                </a:solidFill>
                <a:latin typeface="Montserrat Medium" pitchFamily="2" charset="0"/>
                <a:cs typeface="Futura Medium" panose="020B0602020204020303" pitchFamily="34" charset="-79"/>
              </a:defRPr>
            </a:lvl1pPr>
          </a:lstStyle>
          <a:p>
            <a:fld id="{E310EA0D-2252-9045-A82C-BA460C3629D0}" type="slidenum">
              <a:rPr lang="ja-JP" altLang="en-US" smtClean="0"/>
              <a:pPr/>
              <a:t>‹#›</a:t>
            </a:fld>
            <a:endParaRPr lang="ja-JP" altLang="en-US"/>
          </a:p>
        </p:txBody>
      </p:sp>
      <p:grpSp>
        <p:nvGrpSpPr>
          <p:cNvPr id="5" name="グループ化 4">
            <a:extLst>
              <a:ext uri="{FF2B5EF4-FFF2-40B4-BE49-F238E27FC236}">
                <a16:creationId xmlns:a16="http://schemas.microsoft.com/office/drawing/2014/main" id="{198C1BA7-AF9A-87FD-8EF8-EF6030655F01}"/>
              </a:ext>
            </a:extLst>
          </p:cNvPr>
          <p:cNvGrpSpPr/>
          <p:nvPr userDrawn="1"/>
        </p:nvGrpSpPr>
        <p:grpSpPr>
          <a:xfrm>
            <a:off x="10838654" y="381718"/>
            <a:ext cx="1016090" cy="200790"/>
            <a:chOff x="552525" y="440671"/>
            <a:chExt cx="1210953" cy="239296"/>
          </a:xfrm>
        </p:grpSpPr>
        <p:sp>
          <p:nvSpPr>
            <p:cNvPr id="6" name="フリーフォーム 5">
              <a:extLst>
                <a:ext uri="{FF2B5EF4-FFF2-40B4-BE49-F238E27FC236}">
                  <a16:creationId xmlns:a16="http://schemas.microsoft.com/office/drawing/2014/main" id="{191C3160-8649-4009-673A-0CE31D78B3F5}"/>
                </a:ext>
              </a:extLst>
            </p:cNvPr>
            <p:cNvSpPr/>
            <p:nvPr/>
          </p:nvSpPr>
          <p:spPr>
            <a:xfrm>
              <a:off x="859517" y="510561"/>
              <a:ext cx="141993" cy="149361"/>
            </a:xfrm>
            <a:custGeom>
              <a:avLst/>
              <a:gdLst>
                <a:gd name="connsiteX0" fmla="*/ 0 w 141993"/>
                <a:gd name="connsiteY0" fmla="*/ 74536 h 149361"/>
                <a:gd name="connsiteX1" fmla="*/ 79375 w 141993"/>
                <a:gd name="connsiteY1" fmla="*/ 0 h 149361"/>
                <a:gd name="connsiteX2" fmla="*/ 141993 w 141993"/>
                <a:gd name="connsiteY2" fmla="*/ 33846 h 149361"/>
                <a:gd name="connsiteX3" fmla="*/ 115627 w 141993"/>
                <a:gd name="connsiteY3" fmla="*/ 49164 h 149361"/>
                <a:gd name="connsiteX4" fmla="*/ 79099 w 141993"/>
                <a:gd name="connsiteY4" fmla="*/ 28963 h 149361"/>
                <a:gd name="connsiteX5" fmla="*/ 34599 w 141993"/>
                <a:gd name="connsiteY5" fmla="*/ 74597 h 149361"/>
                <a:gd name="connsiteX6" fmla="*/ 79099 w 141993"/>
                <a:gd name="connsiteY6" fmla="*/ 120232 h 149361"/>
                <a:gd name="connsiteX7" fmla="*/ 115627 w 141993"/>
                <a:gd name="connsiteY7" fmla="*/ 100016 h 149361"/>
                <a:gd name="connsiteX8" fmla="*/ 141993 w 141993"/>
                <a:gd name="connsiteY8" fmla="*/ 115227 h 149361"/>
                <a:gd name="connsiteX9" fmla="*/ 79375 w 141993"/>
                <a:gd name="connsiteY9" fmla="*/ 149362 h 149361"/>
                <a:gd name="connsiteX10" fmla="*/ 0 w 141993"/>
                <a:gd name="connsiteY10" fmla="*/ 74536 h 149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1993" h="149361">
                  <a:moveTo>
                    <a:pt x="0" y="74536"/>
                  </a:moveTo>
                  <a:cubicBezTo>
                    <a:pt x="0" y="30864"/>
                    <a:pt x="32962" y="0"/>
                    <a:pt x="79375" y="0"/>
                  </a:cubicBezTo>
                  <a:cubicBezTo>
                    <a:pt x="107929" y="0"/>
                    <a:pt x="130730" y="11728"/>
                    <a:pt x="141993" y="33846"/>
                  </a:cubicBezTo>
                  <a:lnTo>
                    <a:pt x="115627" y="49164"/>
                  </a:lnTo>
                  <a:cubicBezTo>
                    <a:pt x="107998" y="36384"/>
                    <a:pt x="94046" y="28668"/>
                    <a:pt x="79099" y="28963"/>
                  </a:cubicBezTo>
                  <a:cubicBezTo>
                    <a:pt x="53835" y="28963"/>
                    <a:pt x="34599" y="46441"/>
                    <a:pt x="34599" y="74597"/>
                  </a:cubicBezTo>
                  <a:cubicBezTo>
                    <a:pt x="34599" y="102997"/>
                    <a:pt x="53835" y="120232"/>
                    <a:pt x="79099" y="120232"/>
                  </a:cubicBezTo>
                  <a:cubicBezTo>
                    <a:pt x="94051" y="120530"/>
                    <a:pt x="108006" y="112806"/>
                    <a:pt x="115627" y="100016"/>
                  </a:cubicBezTo>
                  <a:lnTo>
                    <a:pt x="141993" y="115227"/>
                  </a:lnTo>
                  <a:cubicBezTo>
                    <a:pt x="130730" y="137071"/>
                    <a:pt x="107929" y="149362"/>
                    <a:pt x="79375" y="149362"/>
                  </a:cubicBezTo>
                  <a:cubicBezTo>
                    <a:pt x="32962" y="149347"/>
                    <a:pt x="0" y="118224"/>
                    <a:pt x="0" y="74536"/>
                  </a:cubicBezTo>
                  <a:close/>
                </a:path>
              </a:pathLst>
            </a:custGeom>
            <a:solidFill>
              <a:schemeClr val="bg1"/>
            </a:solidFill>
            <a:ln w="1529" cap="flat">
              <a:noFill/>
              <a:prstDash val="solid"/>
              <a:miter/>
            </a:ln>
          </p:spPr>
          <p:txBody>
            <a:bodyPr rtlCol="0" anchor="ctr"/>
            <a:lstStyle/>
            <a:p>
              <a:endParaRPr lang="ja-JP" altLang="en-US"/>
            </a:p>
          </p:txBody>
        </p:sp>
        <p:sp>
          <p:nvSpPr>
            <p:cNvPr id="7" name="フリーフォーム 6">
              <a:extLst>
                <a:ext uri="{FF2B5EF4-FFF2-40B4-BE49-F238E27FC236}">
                  <a16:creationId xmlns:a16="http://schemas.microsoft.com/office/drawing/2014/main" id="{E9BE7EEF-CB72-2081-78EA-377F46E67C26}"/>
                </a:ext>
              </a:extLst>
            </p:cNvPr>
            <p:cNvSpPr/>
            <p:nvPr/>
          </p:nvSpPr>
          <p:spPr>
            <a:xfrm>
              <a:off x="1023760" y="567908"/>
              <a:ext cx="75518" cy="28323"/>
            </a:xfrm>
            <a:custGeom>
              <a:avLst/>
              <a:gdLst>
                <a:gd name="connsiteX0" fmla="*/ 0 w 75518"/>
                <a:gd name="connsiteY0" fmla="*/ 0 h 28323"/>
                <a:gd name="connsiteX1" fmla="*/ 75518 w 75518"/>
                <a:gd name="connsiteY1" fmla="*/ 0 h 28323"/>
                <a:gd name="connsiteX2" fmla="*/ 75518 w 75518"/>
                <a:gd name="connsiteY2" fmla="*/ 28324 h 28323"/>
                <a:gd name="connsiteX3" fmla="*/ 0 w 75518"/>
                <a:gd name="connsiteY3" fmla="*/ 28324 h 28323"/>
              </a:gdLst>
              <a:ahLst/>
              <a:cxnLst>
                <a:cxn ang="0">
                  <a:pos x="connsiteX0" y="connsiteY0"/>
                </a:cxn>
                <a:cxn ang="0">
                  <a:pos x="connsiteX1" y="connsiteY1"/>
                </a:cxn>
                <a:cxn ang="0">
                  <a:pos x="connsiteX2" y="connsiteY2"/>
                </a:cxn>
                <a:cxn ang="0">
                  <a:pos x="connsiteX3" y="connsiteY3"/>
                </a:cxn>
              </a:cxnLst>
              <a:rect l="l" t="t" r="r" b="b"/>
              <a:pathLst>
                <a:path w="75518" h="28323">
                  <a:moveTo>
                    <a:pt x="0" y="0"/>
                  </a:moveTo>
                  <a:lnTo>
                    <a:pt x="75518" y="0"/>
                  </a:lnTo>
                  <a:lnTo>
                    <a:pt x="75518" y="28324"/>
                  </a:lnTo>
                  <a:lnTo>
                    <a:pt x="0" y="28324"/>
                  </a:lnTo>
                  <a:close/>
                </a:path>
              </a:pathLst>
            </a:custGeom>
            <a:solidFill>
              <a:schemeClr val="bg1"/>
            </a:solidFill>
            <a:ln w="1529" cap="flat">
              <a:noFill/>
              <a:prstDash val="solid"/>
              <a:miter/>
            </a:ln>
          </p:spPr>
          <p:txBody>
            <a:bodyPr rtlCol="0" anchor="ctr"/>
            <a:lstStyle/>
            <a:p>
              <a:endParaRPr lang="ja-JP" altLang="en-US"/>
            </a:p>
          </p:txBody>
        </p:sp>
        <p:sp>
          <p:nvSpPr>
            <p:cNvPr id="9" name="フリーフォーム 8">
              <a:extLst>
                <a:ext uri="{FF2B5EF4-FFF2-40B4-BE49-F238E27FC236}">
                  <a16:creationId xmlns:a16="http://schemas.microsoft.com/office/drawing/2014/main" id="{BCEC7DC1-7A33-7EEC-C3C5-13262DA0B477}"/>
                </a:ext>
              </a:extLst>
            </p:cNvPr>
            <p:cNvSpPr/>
            <p:nvPr/>
          </p:nvSpPr>
          <p:spPr>
            <a:xfrm>
              <a:off x="1120151" y="510606"/>
              <a:ext cx="128526" cy="149316"/>
            </a:xfrm>
            <a:custGeom>
              <a:avLst/>
              <a:gdLst>
                <a:gd name="connsiteX0" fmla="*/ 0 w 128526"/>
                <a:gd name="connsiteY0" fmla="*/ 132918 h 149316"/>
                <a:gd name="connsiteX1" fmla="*/ 13191 w 128526"/>
                <a:gd name="connsiteY1" fmla="*/ 107059 h 149316"/>
                <a:gd name="connsiteX2" fmla="*/ 64271 w 128526"/>
                <a:gd name="connsiteY2" fmla="*/ 121525 h 149316"/>
                <a:gd name="connsiteX3" fmla="*/ 95029 w 128526"/>
                <a:gd name="connsiteY3" fmla="*/ 105416 h 149316"/>
                <a:gd name="connsiteX4" fmla="*/ 4392 w 128526"/>
                <a:gd name="connsiteY4" fmla="*/ 45635 h 149316"/>
                <a:gd name="connsiteX5" fmla="*/ 68938 w 128526"/>
                <a:gd name="connsiteY5" fmla="*/ 0 h 149316"/>
                <a:gd name="connsiteX6" fmla="*/ 123859 w 128526"/>
                <a:gd name="connsiteY6" fmla="*/ 12550 h 149316"/>
                <a:gd name="connsiteX7" fmla="*/ 110684 w 128526"/>
                <a:gd name="connsiteY7" fmla="*/ 38470 h 149316"/>
                <a:gd name="connsiteX8" fmla="*/ 68663 w 128526"/>
                <a:gd name="connsiteY8" fmla="*/ 27548 h 149316"/>
                <a:gd name="connsiteX9" fmla="*/ 37905 w 128526"/>
                <a:gd name="connsiteY9" fmla="*/ 43931 h 149316"/>
                <a:gd name="connsiteX10" fmla="*/ 128527 w 128526"/>
                <a:gd name="connsiteY10" fmla="*/ 104275 h 149316"/>
                <a:gd name="connsiteX11" fmla="*/ 62067 w 128526"/>
                <a:gd name="connsiteY11" fmla="*/ 149316 h 149316"/>
                <a:gd name="connsiteX12" fmla="*/ 0 w 128526"/>
                <a:gd name="connsiteY12" fmla="*/ 132918 h 149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8526" h="149316">
                  <a:moveTo>
                    <a:pt x="0" y="132918"/>
                  </a:moveTo>
                  <a:lnTo>
                    <a:pt x="13191" y="107059"/>
                  </a:lnTo>
                  <a:cubicBezTo>
                    <a:pt x="26091" y="115516"/>
                    <a:pt x="45862" y="121525"/>
                    <a:pt x="64271" y="121525"/>
                  </a:cubicBezTo>
                  <a:cubicBezTo>
                    <a:pt x="85970" y="121525"/>
                    <a:pt x="95029" y="115440"/>
                    <a:pt x="95029" y="105416"/>
                  </a:cubicBezTo>
                  <a:cubicBezTo>
                    <a:pt x="95029" y="77579"/>
                    <a:pt x="4392" y="103788"/>
                    <a:pt x="4392" y="45635"/>
                  </a:cubicBezTo>
                  <a:cubicBezTo>
                    <a:pt x="4392" y="18056"/>
                    <a:pt x="29381" y="0"/>
                    <a:pt x="68938" y="0"/>
                  </a:cubicBezTo>
                  <a:cubicBezTo>
                    <a:pt x="88434" y="0"/>
                    <a:pt x="110684" y="4640"/>
                    <a:pt x="123859" y="12550"/>
                  </a:cubicBezTo>
                  <a:lnTo>
                    <a:pt x="110684" y="38470"/>
                  </a:lnTo>
                  <a:cubicBezTo>
                    <a:pt x="97951" y="31063"/>
                    <a:pt x="83413" y="27284"/>
                    <a:pt x="68663" y="27548"/>
                  </a:cubicBezTo>
                  <a:cubicBezTo>
                    <a:pt x="47790" y="27548"/>
                    <a:pt x="37905" y="34378"/>
                    <a:pt x="37905" y="43931"/>
                  </a:cubicBezTo>
                  <a:cubicBezTo>
                    <a:pt x="37905" y="73411"/>
                    <a:pt x="128527" y="47217"/>
                    <a:pt x="128527" y="104275"/>
                  </a:cubicBezTo>
                  <a:cubicBezTo>
                    <a:pt x="128527" y="131565"/>
                    <a:pt x="103262" y="149316"/>
                    <a:pt x="62067" y="149316"/>
                  </a:cubicBezTo>
                  <a:cubicBezTo>
                    <a:pt x="37629" y="149301"/>
                    <a:pt x="13191" y="142197"/>
                    <a:pt x="0" y="132918"/>
                  </a:cubicBezTo>
                  <a:close/>
                </a:path>
              </a:pathLst>
            </a:custGeom>
            <a:solidFill>
              <a:schemeClr val="bg1"/>
            </a:solidFill>
            <a:ln w="1529" cap="flat">
              <a:noFill/>
              <a:prstDash val="solid"/>
              <a:miter/>
            </a:ln>
          </p:spPr>
          <p:txBody>
            <a:bodyPr rtlCol="0" anchor="ctr"/>
            <a:lstStyle/>
            <a:p>
              <a:endParaRPr lang="ja-JP" altLang="en-US"/>
            </a:p>
          </p:txBody>
        </p:sp>
        <p:sp>
          <p:nvSpPr>
            <p:cNvPr id="10" name="フリーフォーム 9">
              <a:extLst>
                <a:ext uri="{FF2B5EF4-FFF2-40B4-BE49-F238E27FC236}">
                  <a16:creationId xmlns:a16="http://schemas.microsoft.com/office/drawing/2014/main" id="{1CCCEE36-C8FA-53D4-B58A-49193E9F272C}"/>
                </a:ext>
              </a:extLst>
            </p:cNvPr>
            <p:cNvSpPr/>
            <p:nvPr/>
          </p:nvSpPr>
          <p:spPr>
            <a:xfrm>
              <a:off x="1278350" y="455419"/>
              <a:ext cx="34323" cy="202571"/>
            </a:xfrm>
            <a:custGeom>
              <a:avLst/>
              <a:gdLst>
                <a:gd name="connsiteX0" fmla="*/ 0 w 34323"/>
                <a:gd name="connsiteY0" fmla="*/ 0 h 202571"/>
                <a:gd name="connsiteX1" fmla="*/ 34324 w 34323"/>
                <a:gd name="connsiteY1" fmla="*/ 0 h 202571"/>
                <a:gd name="connsiteX2" fmla="*/ 34324 w 34323"/>
                <a:gd name="connsiteY2" fmla="*/ 202572 h 202571"/>
                <a:gd name="connsiteX3" fmla="*/ 0 w 34323"/>
                <a:gd name="connsiteY3" fmla="*/ 202572 h 202571"/>
              </a:gdLst>
              <a:ahLst/>
              <a:cxnLst>
                <a:cxn ang="0">
                  <a:pos x="connsiteX0" y="connsiteY0"/>
                </a:cxn>
                <a:cxn ang="0">
                  <a:pos x="connsiteX1" y="connsiteY1"/>
                </a:cxn>
                <a:cxn ang="0">
                  <a:pos x="connsiteX2" y="connsiteY2"/>
                </a:cxn>
                <a:cxn ang="0">
                  <a:pos x="connsiteX3" y="connsiteY3"/>
                </a:cxn>
              </a:cxnLst>
              <a:rect l="l" t="t" r="r" b="b"/>
              <a:pathLst>
                <a:path w="34323" h="202571">
                  <a:moveTo>
                    <a:pt x="0" y="0"/>
                  </a:moveTo>
                  <a:lnTo>
                    <a:pt x="34324" y="0"/>
                  </a:lnTo>
                  <a:lnTo>
                    <a:pt x="34324" y="202572"/>
                  </a:lnTo>
                  <a:lnTo>
                    <a:pt x="0" y="202572"/>
                  </a:lnTo>
                  <a:close/>
                </a:path>
              </a:pathLst>
            </a:custGeom>
            <a:solidFill>
              <a:schemeClr val="bg1"/>
            </a:solidFill>
            <a:ln w="1529" cap="flat">
              <a:noFill/>
              <a:prstDash val="solid"/>
              <a:miter/>
            </a:ln>
          </p:spPr>
          <p:txBody>
            <a:bodyPr rtlCol="0" anchor="ctr"/>
            <a:lstStyle/>
            <a:p>
              <a:endParaRPr lang="ja-JP" altLang="en-US"/>
            </a:p>
          </p:txBody>
        </p:sp>
        <p:sp>
          <p:nvSpPr>
            <p:cNvPr id="11" name="フリーフォーム 10">
              <a:extLst>
                <a:ext uri="{FF2B5EF4-FFF2-40B4-BE49-F238E27FC236}">
                  <a16:creationId xmlns:a16="http://schemas.microsoft.com/office/drawing/2014/main" id="{E78C5F20-DEF1-63A0-88A5-EF7DB77A088D}"/>
                </a:ext>
              </a:extLst>
            </p:cNvPr>
            <p:cNvSpPr/>
            <p:nvPr/>
          </p:nvSpPr>
          <p:spPr>
            <a:xfrm>
              <a:off x="1353042" y="447235"/>
              <a:ext cx="43949" cy="210755"/>
            </a:xfrm>
            <a:custGeom>
              <a:avLst/>
              <a:gdLst>
                <a:gd name="connsiteX0" fmla="*/ 0 w 43949"/>
                <a:gd name="connsiteY0" fmla="*/ 20475 h 210755"/>
                <a:gd name="connsiteX1" fmla="*/ 21975 w 43949"/>
                <a:gd name="connsiteY1" fmla="*/ 0 h 210755"/>
                <a:gd name="connsiteX2" fmla="*/ 43949 w 43949"/>
                <a:gd name="connsiteY2" fmla="*/ 19699 h 210755"/>
                <a:gd name="connsiteX3" fmla="*/ 21975 w 43949"/>
                <a:gd name="connsiteY3" fmla="*/ 40995 h 210755"/>
                <a:gd name="connsiteX4" fmla="*/ 0 w 43949"/>
                <a:gd name="connsiteY4" fmla="*/ 20475 h 210755"/>
                <a:gd name="connsiteX5" fmla="*/ 4667 w 43949"/>
                <a:gd name="connsiteY5" fmla="*/ 64968 h 210755"/>
                <a:gd name="connsiteX6" fmla="*/ 39006 w 43949"/>
                <a:gd name="connsiteY6" fmla="*/ 64968 h 210755"/>
                <a:gd name="connsiteX7" fmla="*/ 39006 w 43949"/>
                <a:gd name="connsiteY7" fmla="*/ 210756 h 210755"/>
                <a:gd name="connsiteX8" fmla="*/ 4667 w 43949"/>
                <a:gd name="connsiteY8" fmla="*/ 210756 h 210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949" h="210755">
                  <a:moveTo>
                    <a:pt x="0" y="20475"/>
                  </a:moveTo>
                  <a:cubicBezTo>
                    <a:pt x="0" y="9005"/>
                    <a:pt x="9350" y="0"/>
                    <a:pt x="21975" y="0"/>
                  </a:cubicBezTo>
                  <a:cubicBezTo>
                    <a:pt x="34599" y="0"/>
                    <a:pt x="43949" y="8458"/>
                    <a:pt x="43949" y="19699"/>
                  </a:cubicBezTo>
                  <a:cubicBezTo>
                    <a:pt x="43949" y="31716"/>
                    <a:pt x="34890" y="40995"/>
                    <a:pt x="21975" y="40995"/>
                  </a:cubicBezTo>
                  <a:cubicBezTo>
                    <a:pt x="9350" y="40995"/>
                    <a:pt x="0" y="31944"/>
                    <a:pt x="0" y="20475"/>
                  </a:cubicBezTo>
                  <a:close/>
                  <a:moveTo>
                    <a:pt x="4667" y="64968"/>
                  </a:moveTo>
                  <a:lnTo>
                    <a:pt x="39006" y="64968"/>
                  </a:lnTo>
                  <a:lnTo>
                    <a:pt x="39006" y="210756"/>
                  </a:lnTo>
                  <a:lnTo>
                    <a:pt x="4667" y="210756"/>
                  </a:lnTo>
                  <a:close/>
                </a:path>
              </a:pathLst>
            </a:custGeom>
            <a:solidFill>
              <a:schemeClr val="bg1"/>
            </a:solidFill>
            <a:ln w="1529" cap="flat">
              <a:noFill/>
              <a:prstDash val="solid"/>
              <a:miter/>
            </a:ln>
          </p:spPr>
          <p:txBody>
            <a:bodyPr rtlCol="0" anchor="ctr"/>
            <a:lstStyle/>
            <a:p>
              <a:endParaRPr lang="ja-JP" altLang="en-US"/>
            </a:p>
          </p:txBody>
        </p:sp>
        <p:sp>
          <p:nvSpPr>
            <p:cNvPr id="12" name="フリーフォーム 11">
              <a:extLst>
                <a:ext uri="{FF2B5EF4-FFF2-40B4-BE49-F238E27FC236}">
                  <a16:creationId xmlns:a16="http://schemas.microsoft.com/office/drawing/2014/main" id="{65DD77C0-50E2-C076-B4B7-C362B96EA424}"/>
                </a:ext>
              </a:extLst>
            </p:cNvPr>
            <p:cNvSpPr/>
            <p:nvPr/>
          </p:nvSpPr>
          <p:spPr>
            <a:xfrm>
              <a:off x="1424995" y="455419"/>
              <a:ext cx="155719" cy="204488"/>
            </a:xfrm>
            <a:custGeom>
              <a:avLst/>
              <a:gdLst>
                <a:gd name="connsiteX0" fmla="*/ 155720 w 155719"/>
                <a:gd name="connsiteY0" fmla="*/ 0 h 204488"/>
                <a:gd name="connsiteX1" fmla="*/ 155720 w 155719"/>
                <a:gd name="connsiteY1" fmla="*/ 202572 h 204488"/>
                <a:gd name="connsiteX2" fmla="*/ 122773 w 155719"/>
                <a:gd name="connsiteY2" fmla="*/ 202572 h 204488"/>
                <a:gd name="connsiteX3" fmla="*/ 122773 w 155719"/>
                <a:gd name="connsiteY3" fmla="*/ 183740 h 204488"/>
                <a:gd name="connsiteX4" fmla="*/ 74156 w 155719"/>
                <a:gd name="connsiteY4" fmla="*/ 204489 h 204488"/>
                <a:gd name="connsiteX5" fmla="*/ 0 w 155719"/>
                <a:gd name="connsiteY5" fmla="*/ 129678 h 204488"/>
                <a:gd name="connsiteX6" fmla="*/ 74156 w 155719"/>
                <a:gd name="connsiteY6" fmla="*/ 55142 h 204488"/>
                <a:gd name="connsiteX7" fmla="*/ 121396 w 155719"/>
                <a:gd name="connsiteY7" fmla="*/ 74795 h 204488"/>
                <a:gd name="connsiteX8" fmla="*/ 121396 w 155719"/>
                <a:gd name="connsiteY8" fmla="*/ 0 h 204488"/>
                <a:gd name="connsiteX9" fmla="*/ 121947 w 155719"/>
                <a:gd name="connsiteY9" fmla="*/ 129678 h 204488"/>
                <a:gd name="connsiteX10" fmla="*/ 78273 w 155719"/>
                <a:gd name="connsiteY10" fmla="*/ 84044 h 204488"/>
                <a:gd name="connsiteX11" fmla="*/ 34615 w 155719"/>
                <a:gd name="connsiteY11" fmla="*/ 129678 h 204488"/>
                <a:gd name="connsiteX12" fmla="*/ 78273 w 155719"/>
                <a:gd name="connsiteY12" fmla="*/ 175313 h 204488"/>
                <a:gd name="connsiteX13" fmla="*/ 121947 w 155719"/>
                <a:gd name="connsiteY13" fmla="*/ 129678 h 2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5719" h="204488">
                  <a:moveTo>
                    <a:pt x="155720" y="0"/>
                  </a:moveTo>
                  <a:lnTo>
                    <a:pt x="155720" y="202572"/>
                  </a:lnTo>
                  <a:lnTo>
                    <a:pt x="122773" y="202572"/>
                  </a:lnTo>
                  <a:lnTo>
                    <a:pt x="122773" y="183740"/>
                  </a:lnTo>
                  <a:cubicBezTo>
                    <a:pt x="111235" y="197659"/>
                    <a:pt x="94203" y="204489"/>
                    <a:pt x="74156" y="204489"/>
                  </a:cubicBezTo>
                  <a:cubicBezTo>
                    <a:pt x="31585" y="204489"/>
                    <a:pt x="0" y="175009"/>
                    <a:pt x="0" y="129678"/>
                  </a:cubicBezTo>
                  <a:cubicBezTo>
                    <a:pt x="0" y="84348"/>
                    <a:pt x="31585" y="55142"/>
                    <a:pt x="74156" y="55142"/>
                  </a:cubicBezTo>
                  <a:cubicBezTo>
                    <a:pt x="93101" y="55142"/>
                    <a:pt x="109858" y="61409"/>
                    <a:pt x="121396" y="74795"/>
                  </a:cubicBezTo>
                  <a:lnTo>
                    <a:pt x="121396" y="0"/>
                  </a:lnTo>
                  <a:close/>
                  <a:moveTo>
                    <a:pt x="121947" y="129678"/>
                  </a:moveTo>
                  <a:cubicBezTo>
                    <a:pt x="121947" y="101841"/>
                    <a:pt x="103002" y="84044"/>
                    <a:pt x="78273" y="84044"/>
                  </a:cubicBezTo>
                  <a:cubicBezTo>
                    <a:pt x="53544" y="84044"/>
                    <a:pt x="34615" y="101796"/>
                    <a:pt x="34615" y="129678"/>
                  </a:cubicBezTo>
                  <a:cubicBezTo>
                    <a:pt x="34615" y="157561"/>
                    <a:pt x="53559" y="175313"/>
                    <a:pt x="78273" y="175313"/>
                  </a:cubicBezTo>
                  <a:cubicBezTo>
                    <a:pt x="102987" y="175313"/>
                    <a:pt x="121947" y="157546"/>
                    <a:pt x="121947" y="129678"/>
                  </a:cubicBezTo>
                  <a:close/>
                </a:path>
              </a:pathLst>
            </a:custGeom>
            <a:solidFill>
              <a:schemeClr val="bg1"/>
            </a:solidFill>
            <a:ln w="1529" cap="flat">
              <a:noFill/>
              <a:prstDash val="solid"/>
              <a:miter/>
            </a:ln>
          </p:spPr>
          <p:txBody>
            <a:bodyPr rtlCol="0" anchor="ctr"/>
            <a:lstStyle/>
            <a:p>
              <a:endParaRPr lang="ja-JP" altLang="en-US"/>
            </a:p>
          </p:txBody>
        </p:sp>
        <p:sp>
          <p:nvSpPr>
            <p:cNvPr id="13" name="フリーフォーム 12">
              <a:extLst>
                <a:ext uri="{FF2B5EF4-FFF2-40B4-BE49-F238E27FC236}">
                  <a16:creationId xmlns:a16="http://schemas.microsoft.com/office/drawing/2014/main" id="{42519BF8-92C3-B873-C150-45E5374FA9A3}"/>
                </a:ext>
              </a:extLst>
            </p:cNvPr>
            <p:cNvSpPr/>
            <p:nvPr/>
          </p:nvSpPr>
          <p:spPr>
            <a:xfrm>
              <a:off x="1613431" y="510606"/>
              <a:ext cx="150047" cy="149346"/>
            </a:xfrm>
            <a:custGeom>
              <a:avLst/>
              <a:gdLst>
                <a:gd name="connsiteX0" fmla="*/ 149629 w 150047"/>
                <a:gd name="connsiteY0" fmla="*/ 85413 h 149346"/>
                <a:gd name="connsiteX1" fmla="*/ 34553 w 150047"/>
                <a:gd name="connsiteY1" fmla="*/ 85413 h 149346"/>
                <a:gd name="connsiteX2" fmla="*/ 81992 w 150047"/>
                <a:gd name="connsiteY2" fmla="*/ 120399 h 149346"/>
                <a:gd name="connsiteX3" fmla="*/ 121778 w 150047"/>
                <a:gd name="connsiteY3" fmla="*/ 104564 h 149346"/>
                <a:gd name="connsiteX4" fmla="*/ 140142 w 150047"/>
                <a:gd name="connsiteY4" fmla="*/ 125586 h 149346"/>
                <a:gd name="connsiteX5" fmla="*/ 81104 w 150047"/>
                <a:gd name="connsiteY5" fmla="*/ 149347 h 149346"/>
                <a:gd name="connsiteX6" fmla="*/ 0 w 150047"/>
                <a:gd name="connsiteY6" fmla="*/ 74536 h 149346"/>
                <a:gd name="connsiteX7" fmla="*/ 75809 w 150047"/>
                <a:gd name="connsiteY7" fmla="*/ 0 h 149346"/>
                <a:gd name="connsiteX8" fmla="*/ 149951 w 150047"/>
                <a:gd name="connsiteY8" fmla="*/ 75343 h 149346"/>
                <a:gd name="connsiteX9" fmla="*/ 149629 w 150047"/>
                <a:gd name="connsiteY9" fmla="*/ 85413 h 149346"/>
                <a:gd name="connsiteX10" fmla="*/ 34309 w 150047"/>
                <a:gd name="connsiteY10" fmla="*/ 62808 h 149346"/>
                <a:gd name="connsiteX11" fmla="*/ 117494 w 150047"/>
                <a:gd name="connsiteY11" fmla="*/ 62808 h 149346"/>
                <a:gd name="connsiteX12" fmla="*/ 76024 w 150047"/>
                <a:gd name="connsiteY12" fmla="*/ 27305 h 149346"/>
                <a:gd name="connsiteX13" fmla="*/ 34309 w 150047"/>
                <a:gd name="connsiteY13" fmla="*/ 62808 h 149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0047" h="149346">
                  <a:moveTo>
                    <a:pt x="149629" y="85413"/>
                  </a:moveTo>
                  <a:lnTo>
                    <a:pt x="34553" y="85413"/>
                  </a:lnTo>
                  <a:cubicBezTo>
                    <a:pt x="38670" y="106709"/>
                    <a:pt x="56513" y="120399"/>
                    <a:pt x="81992" y="120399"/>
                  </a:cubicBezTo>
                  <a:cubicBezTo>
                    <a:pt x="98457" y="120399"/>
                    <a:pt x="111373" y="115212"/>
                    <a:pt x="121778" y="104564"/>
                  </a:cubicBezTo>
                  <a:lnTo>
                    <a:pt x="140142" y="125586"/>
                  </a:lnTo>
                  <a:cubicBezTo>
                    <a:pt x="126966" y="141148"/>
                    <a:pt x="106369" y="149347"/>
                    <a:pt x="81104" y="149347"/>
                  </a:cubicBezTo>
                  <a:cubicBezTo>
                    <a:pt x="31937" y="149347"/>
                    <a:pt x="0" y="117950"/>
                    <a:pt x="0" y="74536"/>
                  </a:cubicBezTo>
                  <a:cubicBezTo>
                    <a:pt x="0" y="31123"/>
                    <a:pt x="32136" y="0"/>
                    <a:pt x="75809" y="0"/>
                  </a:cubicBezTo>
                  <a:cubicBezTo>
                    <a:pt x="118657" y="0"/>
                    <a:pt x="149951" y="29754"/>
                    <a:pt x="149951" y="75343"/>
                  </a:cubicBezTo>
                  <a:cubicBezTo>
                    <a:pt x="150195" y="78020"/>
                    <a:pt x="149935" y="82142"/>
                    <a:pt x="149629" y="85413"/>
                  </a:cubicBezTo>
                  <a:close/>
                  <a:moveTo>
                    <a:pt x="34309" y="62808"/>
                  </a:moveTo>
                  <a:lnTo>
                    <a:pt x="117494" y="62808"/>
                  </a:lnTo>
                  <a:cubicBezTo>
                    <a:pt x="114739" y="41786"/>
                    <a:pt x="98534" y="27305"/>
                    <a:pt x="76024" y="27305"/>
                  </a:cubicBezTo>
                  <a:cubicBezTo>
                    <a:pt x="53804" y="27259"/>
                    <a:pt x="37599" y="41512"/>
                    <a:pt x="34309" y="62808"/>
                  </a:cubicBezTo>
                  <a:close/>
                </a:path>
              </a:pathLst>
            </a:custGeom>
            <a:solidFill>
              <a:schemeClr val="bg1"/>
            </a:solidFill>
            <a:ln w="1529" cap="flat">
              <a:noFill/>
              <a:prstDash val="solid"/>
              <a:miter/>
            </a:ln>
          </p:spPr>
          <p:txBody>
            <a:bodyPr rtlCol="0" anchor="ctr"/>
            <a:lstStyle/>
            <a:p>
              <a:endParaRPr lang="ja-JP" altLang="en-US"/>
            </a:p>
          </p:txBody>
        </p:sp>
        <p:sp>
          <p:nvSpPr>
            <p:cNvPr id="14" name="フリーフォーム 13">
              <a:extLst>
                <a:ext uri="{FF2B5EF4-FFF2-40B4-BE49-F238E27FC236}">
                  <a16:creationId xmlns:a16="http://schemas.microsoft.com/office/drawing/2014/main" id="{1B2F0AC8-8424-95C4-DB3D-FCD23346F116}"/>
                </a:ext>
              </a:extLst>
            </p:cNvPr>
            <p:cNvSpPr/>
            <p:nvPr/>
          </p:nvSpPr>
          <p:spPr>
            <a:xfrm>
              <a:off x="552525" y="471153"/>
              <a:ext cx="161254" cy="160303"/>
            </a:xfrm>
            <a:custGeom>
              <a:avLst/>
              <a:gdLst>
                <a:gd name="connsiteX0" fmla="*/ 157195 w 161254"/>
                <a:gd name="connsiteY0" fmla="*/ 13822 h 160303"/>
                <a:gd name="connsiteX1" fmla="*/ 13887 w 161254"/>
                <a:gd name="connsiteY1" fmla="*/ 52522 h 160303"/>
                <a:gd name="connsiteX2" fmla="*/ 13870 w 161254"/>
                <a:gd name="connsiteY2" fmla="*/ 156248 h 160303"/>
                <a:gd name="connsiteX3" fmla="*/ 24842 w 161254"/>
                <a:gd name="connsiteY3" fmla="*/ 159261 h 160303"/>
                <a:gd name="connsiteX4" fmla="*/ 26541 w 161254"/>
                <a:gd name="connsiteY4" fmla="*/ 157982 h 160303"/>
                <a:gd name="connsiteX5" fmla="*/ 158893 w 161254"/>
                <a:gd name="connsiteY5" fmla="*/ 26432 h 160303"/>
                <a:gd name="connsiteX6" fmla="*/ 158900 w 161254"/>
                <a:gd name="connsiteY6" fmla="*/ 15117 h 160303"/>
                <a:gd name="connsiteX7" fmla="*/ 157195 w 161254"/>
                <a:gd name="connsiteY7" fmla="*/ 13822 h 1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254" h="160303">
                  <a:moveTo>
                    <a:pt x="157195" y="13822"/>
                  </a:moveTo>
                  <a:cubicBezTo>
                    <a:pt x="106871" y="-14829"/>
                    <a:pt x="42709" y="2498"/>
                    <a:pt x="13887" y="52522"/>
                  </a:cubicBezTo>
                  <a:cubicBezTo>
                    <a:pt x="-4623" y="84648"/>
                    <a:pt x="-4629" y="124116"/>
                    <a:pt x="13870" y="156248"/>
                  </a:cubicBezTo>
                  <a:cubicBezTo>
                    <a:pt x="16063" y="160092"/>
                    <a:pt x="20975" y="161441"/>
                    <a:pt x="24842" y="159261"/>
                  </a:cubicBezTo>
                  <a:cubicBezTo>
                    <a:pt x="25463" y="158912"/>
                    <a:pt x="26034" y="158481"/>
                    <a:pt x="26541" y="157982"/>
                  </a:cubicBezTo>
                  <a:lnTo>
                    <a:pt x="158893" y="26432"/>
                  </a:lnTo>
                  <a:cubicBezTo>
                    <a:pt x="162038" y="23309"/>
                    <a:pt x="162041" y="18243"/>
                    <a:pt x="158900" y="15117"/>
                  </a:cubicBezTo>
                  <a:cubicBezTo>
                    <a:pt x="158392" y="14611"/>
                    <a:pt x="157819" y="14176"/>
                    <a:pt x="157195" y="13822"/>
                  </a:cubicBezTo>
                  <a:close/>
                </a:path>
              </a:pathLst>
            </a:custGeom>
            <a:solidFill>
              <a:schemeClr val="bg1"/>
            </a:solidFill>
            <a:ln w="1529" cap="flat">
              <a:noFill/>
              <a:prstDash val="solid"/>
              <a:miter/>
            </a:ln>
          </p:spPr>
          <p:txBody>
            <a:bodyPr rtlCol="0" anchor="ctr"/>
            <a:lstStyle/>
            <a:p>
              <a:endParaRPr lang="ja-JP" altLang="en-US"/>
            </a:p>
          </p:txBody>
        </p:sp>
        <p:sp>
          <p:nvSpPr>
            <p:cNvPr id="15" name="フリーフォーム 14">
              <a:extLst>
                <a:ext uri="{FF2B5EF4-FFF2-40B4-BE49-F238E27FC236}">
                  <a16:creationId xmlns:a16="http://schemas.microsoft.com/office/drawing/2014/main" id="{4FAA03FF-D3B5-C947-BD76-3CD70198280A}"/>
                </a:ext>
              </a:extLst>
            </p:cNvPr>
            <p:cNvSpPr/>
            <p:nvPr/>
          </p:nvSpPr>
          <p:spPr>
            <a:xfrm>
              <a:off x="601573" y="519877"/>
              <a:ext cx="161019" cy="160090"/>
            </a:xfrm>
            <a:custGeom>
              <a:avLst/>
              <a:gdLst>
                <a:gd name="connsiteX0" fmla="*/ 4226 w 161019"/>
                <a:gd name="connsiteY0" fmla="*/ 146495 h 160090"/>
                <a:gd name="connsiteX1" fmla="*/ 147361 w 161019"/>
                <a:gd name="connsiteY1" fmla="*/ 107170 h 160090"/>
                <a:gd name="connsiteX2" fmla="*/ 147367 w 161019"/>
                <a:gd name="connsiteY2" fmla="*/ 4222 h 160090"/>
                <a:gd name="connsiteX3" fmla="*/ 136055 w 161019"/>
                <a:gd name="connsiteY3" fmla="*/ 1057 h 160090"/>
                <a:gd name="connsiteX4" fmla="*/ 134253 w 161019"/>
                <a:gd name="connsiteY4" fmla="*/ 2412 h 160090"/>
                <a:gd name="connsiteX5" fmla="*/ 2420 w 161019"/>
                <a:gd name="connsiteY5" fmla="*/ 133459 h 160090"/>
                <a:gd name="connsiteX6" fmla="*/ 2456 w 161019"/>
                <a:gd name="connsiteY6" fmla="*/ 145162 h 160090"/>
                <a:gd name="connsiteX7" fmla="*/ 4226 w 161019"/>
                <a:gd name="connsiteY7" fmla="*/ 146495 h 160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019" h="160090">
                  <a:moveTo>
                    <a:pt x="4226" y="146495"/>
                  </a:moveTo>
                  <a:cubicBezTo>
                    <a:pt x="54676" y="174926"/>
                    <a:pt x="118760" y="157320"/>
                    <a:pt x="147361" y="107170"/>
                  </a:cubicBezTo>
                  <a:cubicBezTo>
                    <a:pt x="165571" y="75241"/>
                    <a:pt x="165573" y="36152"/>
                    <a:pt x="147367" y="4222"/>
                  </a:cubicBezTo>
                  <a:cubicBezTo>
                    <a:pt x="145123" y="243"/>
                    <a:pt x="140058" y="-1174"/>
                    <a:pt x="136055" y="1057"/>
                  </a:cubicBezTo>
                  <a:cubicBezTo>
                    <a:pt x="135395" y="1425"/>
                    <a:pt x="134789" y="1880"/>
                    <a:pt x="134253" y="2412"/>
                  </a:cubicBezTo>
                  <a:lnTo>
                    <a:pt x="2420" y="133459"/>
                  </a:lnTo>
                  <a:cubicBezTo>
                    <a:pt x="-821" y="136700"/>
                    <a:pt x="-805" y="141940"/>
                    <a:pt x="2456" y="145162"/>
                  </a:cubicBezTo>
                  <a:cubicBezTo>
                    <a:pt x="2984" y="145683"/>
                    <a:pt x="3579" y="146131"/>
                    <a:pt x="4226" y="146495"/>
                  </a:cubicBezTo>
                  <a:close/>
                </a:path>
              </a:pathLst>
            </a:custGeom>
            <a:solidFill>
              <a:schemeClr val="bg1"/>
            </a:solidFill>
            <a:ln w="1529" cap="flat">
              <a:noFill/>
              <a:prstDash val="solid"/>
              <a:miter/>
            </a:ln>
          </p:spPr>
          <p:txBody>
            <a:bodyPr rtlCol="0" anchor="ctr"/>
            <a:lstStyle/>
            <a:p>
              <a:endParaRPr lang="ja-JP" altLang="en-US"/>
            </a:p>
          </p:txBody>
        </p:sp>
        <p:sp>
          <p:nvSpPr>
            <p:cNvPr id="16" name="フリーフォーム 15">
              <a:extLst>
                <a:ext uri="{FF2B5EF4-FFF2-40B4-BE49-F238E27FC236}">
                  <a16:creationId xmlns:a16="http://schemas.microsoft.com/office/drawing/2014/main" id="{24969605-CE00-509D-BE25-FE86A0D91A9F}"/>
                </a:ext>
              </a:extLst>
            </p:cNvPr>
            <p:cNvSpPr/>
            <p:nvPr/>
          </p:nvSpPr>
          <p:spPr>
            <a:xfrm>
              <a:off x="736785" y="440671"/>
              <a:ext cx="60996" cy="61251"/>
            </a:xfrm>
            <a:custGeom>
              <a:avLst/>
              <a:gdLst>
                <a:gd name="connsiteX0" fmla="*/ 60985 w 60996"/>
                <a:gd name="connsiteY0" fmla="*/ 31055 h 61251"/>
                <a:gd name="connsiteX1" fmla="*/ 31348 w 60996"/>
                <a:gd name="connsiteY1" fmla="*/ 61248 h 61251"/>
                <a:gd name="connsiteX2" fmla="*/ 30701 w 60996"/>
                <a:gd name="connsiteY2" fmla="*/ 61249 h 61251"/>
                <a:gd name="connsiteX3" fmla="*/ 5 w 60996"/>
                <a:gd name="connsiteY3" fmla="*/ 31499 h 61251"/>
                <a:gd name="connsiteX4" fmla="*/ 4 w 60996"/>
                <a:gd name="connsiteY4" fmla="*/ 30826 h 61251"/>
                <a:gd name="connsiteX5" fmla="*/ 29986 w 60996"/>
                <a:gd name="connsiteY5" fmla="*/ 4 h 61251"/>
                <a:gd name="connsiteX6" fmla="*/ 60992 w 60996"/>
                <a:gd name="connsiteY6" fmla="*/ 29807 h 61251"/>
                <a:gd name="connsiteX7" fmla="*/ 60985 w 60996"/>
                <a:gd name="connsiteY7" fmla="*/ 31131 h 61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996" h="61251">
                  <a:moveTo>
                    <a:pt x="60985" y="31055"/>
                  </a:moveTo>
                  <a:cubicBezTo>
                    <a:pt x="61189" y="47528"/>
                    <a:pt x="47920" y="61046"/>
                    <a:pt x="31348" y="61248"/>
                  </a:cubicBezTo>
                  <a:cubicBezTo>
                    <a:pt x="31132" y="61251"/>
                    <a:pt x="30917" y="61251"/>
                    <a:pt x="30701" y="61249"/>
                  </a:cubicBezTo>
                  <a:cubicBezTo>
                    <a:pt x="13961" y="61460"/>
                    <a:pt x="217" y="48141"/>
                    <a:pt x="5" y="31499"/>
                  </a:cubicBezTo>
                  <a:cubicBezTo>
                    <a:pt x="3" y="31275"/>
                    <a:pt x="2" y="31051"/>
                    <a:pt x="4" y="30826"/>
                  </a:cubicBezTo>
                  <a:cubicBezTo>
                    <a:pt x="-279" y="14085"/>
                    <a:pt x="13144" y="286"/>
                    <a:pt x="29986" y="4"/>
                  </a:cubicBezTo>
                  <a:cubicBezTo>
                    <a:pt x="46827" y="-277"/>
                    <a:pt x="60709" y="13066"/>
                    <a:pt x="60992" y="29807"/>
                  </a:cubicBezTo>
                  <a:cubicBezTo>
                    <a:pt x="61000" y="30248"/>
                    <a:pt x="60997" y="30689"/>
                    <a:pt x="60985" y="31131"/>
                  </a:cubicBezTo>
                  <a:close/>
                </a:path>
              </a:pathLst>
            </a:custGeom>
            <a:solidFill>
              <a:srgbClr val="F49F35"/>
            </a:solidFill>
            <a:ln w="1529" cap="flat">
              <a:noFill/>
              <a:prstDash val="solid"/>
              <a:miter/>
            </a:ln>
          </p:spPr>
          <p:txBody>
            <a:bodyPr rtlCol="0" anchor="ctr"/>
            <a:lstStyle/>
            <a:p>
              <a:endParaRPr lang="ja-JP" altLang="en-US"/>
            </a:p>
          </p:txBody>
        </p:sp>
      </p:grpSp>
    </p:spTree>
    <p:extLst>
      <p:ext uri="{BB962C8B-B14F-4D97-AF65-F5344CB8AC3E}">
        <p14:creationId xmlns:p14="http://schemas.microsoft.com/office/powerpoint/2010/main" val="166970278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タイトル スライド">
    <p:bg>
      <p:bgPr>
        <a:gradFill flip="none" rotWithShape="1">
          <a:gsLst>
            <a:gs pos="0">
              <a:srgbClr val="1A96F0"/>
            </a:gs>
            <a:gs pos="82000">
              <a:srgbClr val="62D3C9"/>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3" name="日付プレースホルダー 3">
            <a:extLst>
              <a:ext uri="{FF2B5EF4-FFF2-40B4-BE49-F238E27FC236}">
                <a16:creationId xmlns:a16="http://schemas.microsoft.com/office/drawing/2014/main" id="{D8C9F533-8AD1-64BA-DE27-9617B108CE74}"/>
              </a:ext>
            </a:extLst>
          </p:cNvPr>
          <p:cNvSpPr>
            <a:spLocks noGrp="1"/>
          </p:cNvSpPr>
          <p:nvPr>
            <p:ph type="dt" sz="half" idx="10"/>
          </p:nvPr>
        </p:nvSpPr>
        <p:spPr>
          <a:xfrm>
            <a:off x="132144" y="6519944"/>
            <a:ext cx="2743200" cy="247831"/>
          </a:xfrm>
        </p:spPr>
        <p:txBody>
          <a:bodyPr/>
          <a:lstStyle>
            <a:lvl1pPr>
              <a:defRPr sz="900" b="0" i="0">
                <a:solidFill>
                  <a:schemeClr val="bg1"/>
                </a:solidFill>
                <a:latin typeface="Montserrat Medium" pitchFamily="2" charset="0"/>
                <a:cs typeface="Futura Medium" panose="020B0602020204020303" pitchFamily="34" charset="-79"/>
              </a:defRPr>
            </a:lvl1pPr>
          </a:lstStyle>
          <a:p>
            <a:r>
              <a:rPr lang="en-US" altLang="ja-JP"/>
              <a:t>© Cone Inc</a:t>
            </a:r>
            <a:endParaRPr lang="ja-JP" altLang="en-US"/>
          </a:p>
        </p:txBody>
      </p:sp>
      <p:sp>
        <p:nvSpPr>
          <p:cNvPr id="4" name="スライド番号プレースホルダー 5">
            <a:extLst>
              <a:ext uri="{FF2B5EF4-FFF2-40B4-BE49-F238E27FC236}">
                <a16:creationId xmlns:a16="http://schemas.microsoft.com/office/drawing/2014/main" id="{65C81296-FFA6-72C7-A5BD-6C5F984E9014}"/>
              </a:ext>
            </a:extLst>
          </p:cNvPr>
          <p:cNvSpPr>
            <a:spLocks noGrp="1"/>
          </p:cNvSpPr>
          <p:nvPr>
            <p:ph type="sldNum" sz="quarter" idx="12"/>
          </p:nvPr>
        </p:nvSpPr>
        <p:spPr>
          <a:xfrm>
            <a:off x="9316656" y="6519943"/>
            <a:ext cx="2743200" cy="247831"/>
          </a:xfrm>
        </p:spPr>
        <p:txBody>
          <a:bodyPr/>
          <a:lstStyle>
            <a:lvl1pPr>
              <a:defRPr sz="1000" b="0" i="0">
                <a:solidFill>
                  <a:schemeClr val="bg1"/>
                </a:solidFill>
                <a:latin typeface="Montserrat Medium" pitchFamily="2" charset="0"/>
                <a:cs typeface="Futura Medium" panose="020B0602020204020303" pitchFamily="34" charset="-79"/>
              </a:defRPr>
            </a:lvl1pPr>
          </a:lstStyle>
          <a:p>
            <a:fld id="{E310EA0D-2252-9045-A82C-BA460C3629D0}" type="slidenum">
              <a:rPr lang="ja-JP" altLang="en-US" smtClean="0"/>
              <a:pPr/>
              <a:t>‹#›</a:t>
            </a:fld>
            <a:endParaRPr lang="ja-JP" altLang="en-US"/>
          </a:p>
        </p:txBody>
      </p:sp>
      <p:grpSp>
        <p:nvGrpSpPr>
          <p:cNvPr id="5" name="グループ化 4">
            <a:extLst>
              <a:ext uri="{FF2B5EF4-FFF2-40B4-BE49-F238E27FC236}">
                <a16:creationId xmlns:a16="http://schemas.microsoft.com/office/drawing/2014/main" id="{198C1BA7-AF9A-87FD-8EF8-EF6030655F01}"/>
              </a:ext>
            </a:extLst>
          </p:cNvPr>
          <p:cNvGrpSpPr/>
          <p:nvPr userDrawn="1"/>
        </p:nvGrpSpPr>
        <p:grpSpPr>
          <a:xfrm>
            <a:off x="10838654" y="381718"/>
            <a:ext cx="1016090" cy="200790"/>
            <a:chOff x="552525" y="440671"/>
            <a:chExt cx="1210953" cy="239296"/>
          </a:xfrm>
        </p:grpSpPr>
        <p:sp>
          <p:nvSpPr>
            <p:cNvPr id="6" name="フリーフォーム 5">
              <a:extLst>
                <a:ext uri="{FF2B5EF4-FFF2-40B4-BE49-F238E27FC236}">
                  <a16:creationId xmlns:a16="http://schemas.microsoft.com/office/drawing/2014/main" id="{191C3160-8649-4009-673A-0CE31D78B3F5}"/>
                </a:ext>
              </a:extLst>
            </p:cNvPr>
            <p:cNvSpPr/>
            <p:nvPr/>
          </p:nvSpPr>
          <p:spPr>
            <a:xfrm>
              <a:off x="859517" y="510561"/>
              <a:ext cx="141993" cy="149361"/>
            </a:xfrm>
            <a:custGeom>
              <a:avLst/>
              <a:gdLst>
                <a:gd name="connsiteX0" fmla="*/ 0 w 141993"/>
                <a:gd name="connsiteY0" fmla="*/ 74536 h 149361"/>
                <a:gd name="connsiteX1" fmla="*/ 79375 w 141993"/>
                <a:gd name="connsiteY1" fmla="*/ 0 h 149361"/>
                <a:gd name="connsiteX2" fmla="*/ 141993 w 141993"/>
                <a:gd name="connsiteY2" fmla="*/ 33846 h 149361"/>
                <a:gd name="connsiteX3" fmla="*/ 115627 w 141993"/>
                <a:gd name="connsiteY3" fmla="*/ 49164 h 149361"/>
                <a:gd name="connsiteX4" fmla="*/ 79099 w 141993"/>
                <a:gd name="connsiteY4" fmla="*/ 28963 h 149361"/>
                <a:gd name="connsiteX5" fmla="*/ 34599 w 141993"/>
                <a:gd name="connsiteY5" fmla="*/ 74597 h 149361"/>
                <a:gd name="connsiteX6" fmla="*/ 79099 w 141993"/>
                <a:gd name="connsiteY6" fmla="*/ 120232 h 149361"/>
                <a:gd name="connsiteX7" fmla="*/ 115627 w 141993"/>
                <a:gd name="connsiteY7" fmla="*/ 100016 h 149361"/>
                <a:gd name="connsiteX8" fmla="*/ 141993 w 141993"/>
                <a:gd name="connsiteY8" fmla="*/ 115227 h 149361"/>
                <a:gd name="connsiteX9" fmla="*/ 79375 w 141993"/>
                <a:gd name="connsiteY9" fmla="*/ 149362 h 149361"/>
                <a:gd name="connsiteX10" fmla="*/ 0 w 141993"/>
                <a:gd name="connsiteY10" fmla="*/ 74536 h 149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1993" h="149361">
                  <a:moveTo>
                    <a:pt x="0" y="74536"/>
                  </a:moveTo>
                  <a:cubicBezTo>
                    <a:pt x="0" y="30864"/>
                    <a:pt x="32962" y="0"/>
                    <a:pt x="79375" y="0"/>
                  </a:cubicBezTo>
                  <a:cubicBezTo>
                    <a:pt x="107929" y="0"/>
                    <a:pt x="130730" y="11728"/>
                    <a:pt x="141993" y="33846"/>
                  </a:cubicBezTo>
                  <a:lnTo>
                    <a:pt x="115627" y="49164"/>
                  </a:lnTo>
                  <a:cubicBezTo>
                    <a:pt x="107998" y="36384"/>
                    <a:pt x="94046" y="28668"/>
                    <a:pt x="79099" y="28963"/>
                  </a:cubicBezTo>
                  <a:cubicBezTo>
                    <a:pt x="53835" y="28963"/>
                    <a:pt x="34599" y="46441"/>
                    <a:pt x="34599" y="74597"/>
                  </a:cubicBezTo>
                  <a:cubicBezTo>
                    <a:pt x="34599" y="102997"/>
                    <a:pt x="53835" y="120232"/>
                    <a:pt x="79099" y="120232"/>
                  </a:cubicBezTo>
                  <a:cubicBezTo>
                    <a:pt x="94051" y="120530"/>
                    <a:pt x="108006" y="112806"/>
                    <a:pt x="115627" y="100016"/>
                  </a:cubicBezTo>
                  <a:lnTo>
                    <a:pt x="141993" y="115227"/>
                  </a:lnTo>
                  <a:cubicBezTo>
                    <a:pt x="130730" y="137071"/>
                    <a:pt x="107929" y="149362"/>
                    <a:pt x="79375" y="149362"/>
                  </a:cubicBezTo>
                  <a:cubicBezTo>
                    <a:pt x="32962" y="149347"/>
                    <a:pt x="0" y="118224"/>
                    <a:pt x="0" y="74536"/>
                  </a:cubicBezTo>
                  <a:close/>
                </a:path>
              </a:pathLst>
            </a:custGeom>
            <a:solidFill>
              <a:schemeClr val="bg1"/>
            </a:solidFill>
            <a:ln w="1529" cap="flat">
              <a:noFill/>
              <a:prstDash val="solid"/>
              <a:miter/>
            </a:ln>
          </p:spPr>
          <p:txBody>
            <a:bodyPr rtlCol="0" anchor="ctr"/>
            <a:lstStyle/>
            <a:p>
              <a:endParaRPr lang="ja-JP" altLang="en-US"/>
            </a:p>
          </p:txBody>
        </p:sp>
        <p:sp>
          <p:nvSpPr>
            <p:cNvPr id="7" name="フリーフォーム 6">
              <a:extLst>
                <a:ext uri="{FF2B5EF4-FFF2-40B4-BE49-F238E27FC236}">
                  <a16:creationId xmlns:a16="http://schemas.microsoft.com/office/drawing/2014/main" id="{E9BE7EEF-CB72-2081-78EA-377F46E67C26}"/>
                </a:ext>
              </a:extLst>
            </p:cNvPr>
            <p:cNvSpPr/>
            <p:nvPr/>
          </p:nvSpPr>
          <p:spPr>
            <a:xfrm>
              <a:off x="1023760" y="567908"/>
              <a:ext cx="75518" cy="28323"/>
            </a:xfrm>
            <a:custGeom>
              <a:avLst/>
              <a:gdLst>
                <a:gd name="connsiteX0" fmla="*/ 0 w 75518"/>
                <a:gd name="connsiteY0" fmla="*/ 0 h 28323"/>
                <a:gd name="connsiteX1" fmla="*/ 75518 w 75518"/>
                <a:gd name="connsiteY1" fmla="*/ 0 h 28323"/>
                <a:gd name="connsiteX2" fmla="*/ 75518 w 75518"/>
                <a:gd name="connsiteY2" fmla="*/ 28324 h 28323"/>
                <a:gd name="connsiteX3" fmla="*/ 0 w 75518"/>
                <a:gd name="connsiteY3" fmla="*/ 28324 h 28323"/>
              </a:gdLst>
              <a:ahLst/>
              <a:cxnLst>
                <a:cxn ang="0">
                  <a:pos x="connsiteX0" y="connsiteY0"/>
                </a:cxn>
                <a:cxn ang="0">
                  <a:pos x="connsiteX1" y="connsiteY1"/>
                </a:cxn>
                <a:cxn ang="0">
                  <a:pos x="connsiteX2" y="connsiteY2"/>
                </a:cxn>
                <a:cxn ang="0">
                  <a:pos x="connsiteX3" y="connsiteY3"/>
                </a:cxn>
              </a:cxnLst>
              <a:rect l="l" t="t" r="r" b="b"/>
              <a:pathLst>
                <a:path w="75518" h="28323">
                  <a:moveTo>
                    <a:pt x="0" y="0"/>
                  </a:moveTo>
                  <a:lnTo>
                    <a:pt x="75518" y="0"/>
                  </a:lnTo>
                  <a:lnTo>
                    <a:pt x="75518" y="28324"/>
                  </a:lnTo>
                  <a:lnTo>
                    <a:pt x="0" y="28324"/>
                  </a:lnTo>
                  <a:close/>
                </a:path>
              </a:pathLst>
            </a:custGeom>
            <a:solidFill>
              <a:schemeClr val="bg1"/>
            </a:solidFill>
            <a:ln w="1529" cap="flat">
              <a:noFill/>
              <a:prstDash val="solid"/>
              <a:miter/>
            </a:ln>
          </p:spPr>
          <p:txBody>
            <a:bodyPr rtlCol="0" anchor="ctr"/>
            <a:lstStyle/>
            <a:p>
              <a:endParaRPr lang="ja-JP" altLang="en-US"/>
            </a:p>
          </p:txBody>
        </p:sp>
        <p:sp>
          <p:nvSpPr>
            <p:cNvPr id="9" name="フリーフォーム 8">
              <a:extLst>
                <a:ext uri="{FF2B5EF4-FFF2-40B4-BE49-F238E27FC236}">
                  <a16:creationId xmlns:a16="http://schemas.microsoft.com/office/drawing/2014/main" id="{BCEC7DC1-7A33-7EEC-C3C5-13262DA0B477}"/>
                </a:ext>
              </a:extLst>
            </p:cNvPr>
            <p:cNvSpPr/>
            <p:nvPr/>
          </p:nvSpPr>
          <p:spPr>
            <a:xfrm>
              <a:off x="1120151" y="510606"/>
              <a:ext cx="128526" cy="149316"/>
            </a:xfrm>
            <a:custGeom>
              <a:avLst/>
              <a:gdLst>
                <a:gd name="connsiteX0" fmla="*/ 0 w 128526"/>
                <a:gd name="connsiteY0" fmla="*/ 132918 h 149316"/>
                <a:gd name="connsiteX1" fmla="*/ 13191 w 128526"/>
                <a:gd name="connsiteY1" fmla="*/ 107059 h 149316"/>
                <a:gd name="connsiteX2" fmla="*/ 64271 w 128526"/>
                <a:gd name="connsiteY2" fmla="*/ 121525 h 149316"/>
                <a:gd name="connsiteX3" fmla="*/ 95029 w 128526"/>
                <a:gd name="connsiteY3" fmla="*/ 105416 h 149316"/>
                <a:gd name="connsiteX4" fmla="*/ 4392 w 128526"/>
                <a:gd name="connsiteY4" fmla="*/ 45635 h 149316"/>
                <a:gd name="connsiteX5" fmla="*/ 68938 w 128526"/>
                <a:gd name="connsiteY5" fmla="*/ 0 h 149316"/>
                <a:gd name="connsiteX6" fmla="*/ 123859 w 128526"/>
                <a:gd name="connsiteY6" fmla="*/ 12550 h 149316"/>
                <a:gd name="connsiteX7" fmla="*/ 110684 w 128526"/>
                <a:gd name="connsiteY7" fmla="*/ 38470 h 149316"/>
                <a:gd name="connsiteX8" fmla="*/ 68663 w 128526"/>
                <a:gd name="connsiteY8" fmla="*/ 27548 h 149316"/>
                <a:gd name="connsiteX9" fmla="*/ 37905 w 128526"/>
                <a:gd name="connsiteY9" fmla="*/ 43931 h 149316"/>
                <a:gd name="connsiteX10" fmla="*/ 128527 w 128526"/>
                <a:gd name="connsiteY10" fmla="*/ 104275 h 149316"/>
                <a:gd name="connsiteX11" fmla="*/ 62067 w 128526"/>
                <a:gd name="connsiteY11" fmla="*/ 149316 h 149316"/>
                <a:gd name="connsiteX12" fmla="*/ 0 w 128526"/>
                <a:gd name="connsiteY12" fmla="*/ 132918 h 149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8526" h="149316">
                  <a:moveTo>
                    <a:pt x="0" y="132918"/>
                  </a:moveTo>
                  <a:lnTo>
                    <a:pt x="13191" y="107059"/>
                  </a:lnTo>
                  <a:cubicBezTo>
                    <a:pt x="26091" y="115516"/>
                    <a:pt x="45862" y="121525"/>
                    <a:pt x="64271" y="121525"/>
                  </a:cubicBezTo>
                  <a:cubicBezTo>
                    <a:pt x="85970" y="121525"/>
                    <a:pt x="95029" y="115440"/>
                    <a:pt x="95029" y="105416"/>
                  </a:cubicBezTo>
                  <a:cubicBezTo>
                    <a:pt x="95029" y="77579"/>
                    <a:pt x="4392" y="103788"/>
                    <a:pt x="4392" y="45635"/>
                  </a:cubicBezTo>
                  <a:cubicBezTo>
                    <a:pt x="4392" y="18056"/>
                    <a:pt x="29381" y="0"/>
                    <a:pt x="68938" y="0"/>
                  </a:cubicBezTo>
                  <a:cubicBezTo>
                    <a:pt x="88434" y="0"/>
                    <a:pt x="110684" y="4640"/>
                    <a:pt x="123859" y="12550"/>
                  </a:cubicBezTo>
                  <a:lnTo>
                    <a:pt x="110684" y="38470"/>
                  </a:lnTo>
                  <a:cubicBezTo>
                    <a:pt x="97951" y="31063"/>
                    <a:pt x="83413" y="27284"/>
                    <a:pt x="68663" y="27548"/>
                  </a:cubicBezTo>
                  <a:cubicBezTo>
                    <a:pt x="47790" y="27548"/>
                    <a:pt x="37905" y="34378"/>
                    <a:pt x="37905" y="43931"/>
                  </a:cubicBezTo>
                  <a:cubicBezTo>
                    <a:pt x="37905" y="73411"/>
                    <a:pt x="128527" y="47217"/>
                    <a:pt x="128527" y="104275"/>
                  </a:cubicBezTo>
                  <a:cubicBezTo>
                    <a:pt x="128527" y="131565"/>
                    <a:pt x="103262" y="149316"/>
                    <a:pt x="62067" y="149316"/>
                  </a:cubicBezTo>
                  <a:cubicBezTo>
                    <a:pt x="37629" y="149301"/>
                    <a:pt x="13191" y="142197"/>
                    <a:pt x="0" y="132918"/>
                  </a:cubicBezTo>
                  <a:close/>
                </a:path>
              </a:pathLst>
            </a:custGeom>
            <a:solidFill>
              <a:schemeClr val="bg1"/>
            </a:solidFill>
            <a:ln w="1529" cap="flat">
              <a:noFill/>
              <a:prstDash val="solid"/>
              <a:miter/>
            </a:ln>
          </p:spPr>
          <p:txBody>
            <a:bodyPr rtlCol="0" anchor="ctr"/>
            <a:lstStyle/>
            <a:p>
              <a:endParaRPr lang="ja-JP" altLang="en-US"/>
            </a:p>
          </p:txBody>
        </p:sp>
        <p:sp>
          <p:nvSpPr>
            <p:cNvPr id="10" name="フリーフォーム 9">
              <a:extLst>
                <a:ext uri="{FF2B5EF4-FFF2-40B4-BE49-F238E27FC236}">
                  <a16:creationId xmlns:a16="http://schemas.microsoft.com/office/drawing/2014/main" id="{1CCCEE36-C8FA-53D4-B58A-49193E9F272C}"/>
                </a:ext>
              </a:extLst>
            </p:cNvPr>
            <p:cNvSpPr/>
            <p:nvPr/>
          </p:nvSpPr>
          <p:spPr>
            <a:xfrm>
              <a:off x="1278350" y="455419"/>
              <a:ext cx="34323" cy="202571"/>
            </a:xfrm>
            <a:custGeom>
              <a:avLst/>
              <a:gdLst>
                <a:gd name="connsiteX0" fmla="*/ 0 w 34323"/>
                <a:gd name="connsiteY0" fmla="*/ 0 h 202571"/>
                <a:gd name="connsiteX1" fmla="*/ 34324 w 34323"/>
                <a:gd name="connsiteY1" fmla="*/ 0 h 202571"/>
                <a:gd name="connsiteX2" fmla="*/ 34324 w 34323"/>
                <a:gd name="connsiteY2" fmla="*/ 202572 h 202571"/>
                <a:gd name="connsiteX3" fmla="*/ 0 w 34323"/>
                <a:gd name="connsiteY3" fmla="*/ 202572 h 202571"/>
              </a:gdLst>
              <a:ahLst/>
              <a:cxnLst>
                <a:cxn ang="0">
                  <a:pos x="connsiteX0" y="connsiteY0"/>
                </a:cxn>
                <a:cxn ang="0">
                  <a:pos x="connsiteX1" y="connsiteY1"/>
                </a:cxn>
                <a:cxn ang="0">
                  <a:pos x="connsiteX2" y="connsiteY2"/>
                </a:cxn>
                <a:cxn ang="0">
                  <a:pos x="connsiteX3" y="connsiteY3"/>
                </a:cxn>
              </a:cxnLst>
              <a:rect l="l" t="t" r="r" b="b"/>
              <a:pathLst>
                <a:path w="34323" h="202571">
                  <a:moveTo>
                    <a:pt x="0" y="0"/>
                  </a:moveTo>
                  <a:lnTo>
                    <a:pt x="34324" y="0"/>
                  </a:lnTo>
                  <a:lnTo>
                    <a:pt x="34324" y="202572"/>
                  </a:lnTo>
                  <a:lnTo>
                    <a:pt x="0" y="202572"/>
                  </a:lnTo>
                  <a:close/>
                </a:path>
              </a:pathLst>
            </a:custGeom>
            <a:solidFill>
              <a:schemeClr val="bg1"/>
            </a:solidFill>
            <a:ln w="1529" cap="flat">
              <a:noFill/>
              <a:prstDash val="solid"/>
              <a:miter/>
            </a:ln>
          </p:spPr>
          <p:txBody>
            <a:bodyPr rtlCol="0" anchor="ctr"/>
            <a:lstStyle/>
            <a:p>
              <a:endParaRPr lang="ja-JP" altLang="en-US"/>
            </a:p>
          </p:txBody>
        </p:sp>
        <p:sp>
          <p:nvSpPr>
            <p:cNvPr id="11" name="フリーフォーム 10">
              <a:extLst>
                <a:ext uri="{FF2B5EF4-FFF2-40B4-BE49-F238E27FC236}">
                  <a16:creationId xmlns:a16="http://schemas.microsoft.com/office/drawing/2014/main" id="{E78C5F20-DEF1-63A0-88A5-EF7DB77A088D}"/>
                </a:ext>
              </a:extLst>
            </p:cNvPr>
            <p:cNvSpPr/>
            <p:nvPr/>
          </p:nvSpPr>
          <p:spPr>
            <a:xfrm>
              <a:off x="1353042" y="447235"/>
              <a:ext cx="43949" cy="210755"/>
            </a:xfrm>
            <a:custGeom>
              <a:avLst/>
              <a:gdLst>
                <a:gd name="connsiteX0" fmla="*/ 0 w 43949"/>
                <a:gd name="connsiteY0" fmla="*/ 20475 h 210755"/>
                <a:gd name="connsiteX1" fmla="*/ 21975 w 43949"/>
                <a:gd name="connsiteY1" fmla="*/ 0 h 210755"/>
                <a:gd name="connsiteX2" fmla="*/ 43949 w 43949"/>
                <a:gd name="connsiteY2" fmla="*/ 19699 h 210755"/>
                <a:gd name="connsiteX3" fmla="*/ 21975 w 43949"/>
                <a:gd name="connsiteY3" fmla="*/ 40995 h 210755"/>
                <a:gd name="connsiteX4" fmla="*/ 0 w 43949"/>
                <a:gd name="connsiteY4" fmla="*/ 20475 h 210755"/>
                <a:gd name="connsiteX5" fmla="*/ 4667 w 43949"/>
                <a:gd name="connsiteY5" fmla="*/ 64968 h 210755"/>
                <a:gd name="connsiteX6" fmla="*/ 39006 w 43949"/>
                <a:gd name="connsiteY6" fmla="*/ 64968 h 210755"/>
                <a:gd name="connsiteX7" fmla="*/ 39006 w 43949"/>
                <a:gd name="connsiteY7" fmla="*/ 210756 h 210755"/>
                <a:gd name="connsiteX8" fmla="*/ 4667 w 43949"/>
                <a:gd name="connsiteY8" fmla="*/ 210756 h 210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949" h="210755">
                  <a:moveTo>
                    <a:pt x="0" y="20475"/>
                  </a:moveTo>
                  <a:cubicBezTo>
                    <a:pt x="0" y="9005"/>
                    <a:pt x="9350" y="0"/>
                    <a:pt x="21975" y="0"/>
                  </a:cubicBezTo>
                  <a:cubicBezTo>
                    <a:pt x="34599" y="0"/>
                    <a:pt x="43949" y="8458"/>
                    <a:pt x="43949" y="19699"/>
                  </a:cubicBezTo>
                  <a:cubicBezTo>
                    <a:pt x="43949" y="31716"/>
                    <a:pt x="34890" y="40995"/>
                    <a:pt x="21975" y="40995"/>
                  </a:cubicBezTo>
                  <a:cubicBezTo>
                    <a:pt x="9350" y="40995"/>
                    <a:pt x="0" y="31944"/>
                    <a:pt x="0" y="20475"/>
                  </a:cubicBezTo>
                  <a:close/>
                  <a:moveTo>
                    <a:pt x="4667" y="64968"/>
                  </a:moveTo>
                  <a:lnTo>
                    <a:pt x="39006" y="64968"/>
                  </a:lnTo>
                  <a:lnTo>
                    <a:pt x="39006" y="210756"/>
                  </a:lnTo>
                  <a:lnTo>
                    <a:pt x="4667" y="210756"/>
                  </a:lnTo>
                  <a:close/>
                </a:path>
              </a:pathLst>
            </a:custGeom>
            <a:solidFill>
              <a:schemeClr val="bg1"/>
            </a:solidFill>
            <a:ln w="1529" cap="flat">
              <a:noFill/>
              <a:prstDash val="solid"/>
              <a:miter/>
            </a:ln>
          </p:spPr>
          <p:txBody>
            <a:bodyPr rtlCol="0" anchor="ctr"/>
            <a:lstStyle/>
            <a:p>
              <a:endParaRPr lang="ja-JP" altLang="en-US"/>
            </a:p>
          </p:txBody>
        </p:sp>
        <p:sp>
          <p:nvSpPr>
            <p:cNvPr id="12" name="フリーフォーム 11">
              <a:extLst>
                <a:ext uri="{FF2B5EF4-FFF2-40B4-BE49-F238E27FC236}">
                  <a16:creationId xmlns:a16="http://schemas.microsoft.com/office/drawing/2014/main" id="{65DD77C0-50E2-C076-B4B7-C362B96EA424}"/>
                </a:ext>
              </a:extLst>
            </p:cNvPr>
            <p:cNvSpPr/>
            <p:nvPr/>
          </p:nvSpPr>
          <p:spPr>
            <a:xfrm>
              <a:off x="1424995" y="455419"/>
              <a:ext cx="155719" cy="204488"/>
            </a:xfrm>
            <a:custGeom>
              <a:avLst/>
              <a:gdLst>
                <a:gd name="connsiteX0" fmla="*/ 155720 w 155719"/>
                <a:gd name="connsiteY0" fmla="*/ 0 h 204488"/>
                <a:gd name="connsiteX1" fmla="*/ 155720 w 155719"/>
                <a:gd name="connsiteY1" fmla="*/ 202572 h 204488"/>
                <a:gd name="connsiteX2" fmla="*/ 122773 w 155719"/>
                <a:gd name="connsiteY2" fmla="*/ 202572 h 204488"/>
                <a:gd name="connsiteX3" fmla="*/ 122773 w 155719"/>
                <a:gd name="connsiteY3" fmla="*/ 183740 h 204488"/>
                <a:gd name="connsiteX4" fmla="*/ 74156 w 155719"/>
                <a:gd name="connsiteY4" fmla="*/ 204489 h 204488"/>
                <a:gd name="connsiteX5" fmla="*/ 0 w 155719"/>
                <a:gd name="connsiteY5" fmla="*/ 129678 h 204488"/>
                <a:gd name="connsiteX6" fmla="*/ 74156 w 155719"/>
                <a:gd name="connsiteY6" fmla="*/ 55142 h 204488"/>
                <a:gd name="connsiteX7" fmla="*/ 121396 w 155719"/>
                <a:gd name="connsiteY7" fmla="*/ 74795 h 204488"/>
                <a:gd name="connsiteX8" fmla="*/ 121396 w 155719"/>
                <a:gd name="connsiteY8" fmla="*/ 0 h 204488"/>
                <a:gd name="connsiteX9" fmla="*/ 121947 w 155719"/>
                <a:gd name="connsiteY9" fmla="*/ 129678 h 204488"/>
                <a:gd name="connsiteX10" fmla="*/ 78273 w 155719"/>
                <a:gd name="connsiteY10" fmla="*/ 84044 h 204488"/>
                <a:gd name="connsiteX11" fmla="*/ 34615 w 155719"/>
                <a:gd name="connsiteY11" fmla="*/ 129678 h 204488"/>
                <a:gd name="connsiteX12" fmla="*/ 78273 w 155719"/>
                <a:gd name="connsiteY12" fmla="*/ 175313 h 204488"/>
                <a:gd name="connsiteX13" fmla="*/ 121947 w 155719"/>
                <a:gd name="connsiteY13" fmla="*/ 129678 h 2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5719" h="204488">
                  <a:moveTo>
                    <a:pt x="155720" y="0"/>
                  </a:moveTo>
                  <a:lnTo>
                    <a:pt x="155720" y="202572"/>
                  </a:lnTo>
                  <a:lnTo>
                    <a:pt x="122773" y="202572"/>
                  </a:lnTo>
                  <a:lnTo>
                    <a:pt x="122773" y="183740"/>
                  </a:lnTo>
                  <a:cubicBezTo>
                    <a:pt x="111235" y="197659"/>
                    <a:pt x="94203" y="204489"/>
                    <a:pt x="74156" y="204489"/>
                  </a:cubicBezTo>
                  <a:cubicBezTo>
                    <a:pt x="31585" y="204489"/>
                    <a:pt x="0" y="175009"/>
                    <a:pt x="0" y="129678"/>
                  </a:cubicBezTo>
                  <a:cubicBezTo>
                    <a:pt x="0" y="84348"/>
                    <a:pt x="31585" y="55142"/>
                    <a:pt x="74156" y="55142"/>
                  </a:cubicBezTo>
                  <a:cubicBezTo>
                    <a:pt x="93101" y="55142"/>
                    <a:pt x="109858" y="61409"/>
                    <a:pt x="121396" y="74795"/>
                  </a:cubicBezTo>
                  <a:lnTo>
                    <a:pt x="121396" y="0"/>
                  </a:lnTo>
                  <a:close/>
                  <a:moveTo>
                    <a:pt x="121947" y="129678"/>
                  </a:moveTo>
                  <a:cubicBezTo>
                    <a:pt x="121947" y="101841"/>
                    <a:pt x="103002" y="84044"/>
                    <a:pt x="78273" y="84044"/>
                  </a:cubicBezTo>
                  <a:cubicBezTo>
                    <a:pt x="53544" y="84044"/>
                    <a:pt x="34615" y="101796"/>
                    <a:pt x="34615" y="129678"/>
                  </a:cubicBezTo>
                  <a:cubicBezTo>
                    <a:pt x="34615" y="157561"/>
                    <a:pt x="53559" y="175313"/>
                    <a:pt x="78273" y="175313"/>
                  </a:cubicBezTo>
                  <a:cubicBezTo>
                    <a:pt x="102987" y="175313"/>
                    <a:pt x="121947" y="157546"/>
                    <a:pt x="121947" y="129678"/>
                  </a:cubicBezTo>
                  <a:close/>
                </a:path>
              </a:pathLst>
            </a:custGeom>
            <a:solidFill>
              <a:schemeClr val="bg1"/>
            </a:solidFill>
            <a:ln w="1529" cap="flat">
              <a:noFill/>
              <a:prstDash val="solid"/>
              <a:miter/>
            </a:ln>
          </p:spPr>
          <p:txBody>
            <a:bodyPr rtlCol="0" anchor="ctr"/>
            <a:lstStyle/>
            <a:p>
              <a:endParaRPr lang="ja-JP" altLang="en-US"/>
            </a:p>
          </p:txBody>
        </p:sp>
        <p:sp>
          <p:nvSpPr>
            <p:cNvPr id="13" name="フリーフォーム 12">
              <a:extLst>
                <a:ext uri="{FF2B5EF4-FFF2-40B4-BE49-F238E27FC236}">
                  <a16:creationId xmlns:a16="http://schemas.microsoft.com/office/drawing/2014/main" id="{42519BF8-92C3-B873-C150-45E5374FA9A3}"/>
                </a:ext>
              </a:extLst>
            </p:cNvPr>
            <p:cNvSpPr/>
            <p:nvPr/>
          </p:nvSpPr>
          <p:spPr>
            <a:xfrm>
              <a:off x="1613431" y="510606"/>
              <a:ext cx="150047" cy="149346"/>
            </a:xfrm>
            <a:custGeom>
              <a:avLst/>
              <a:gdLst>
                <a:gd name="connsiteX0" fmla="*/ 149629 w 150047"/>
                <a:gd name="connsiteY0" fmla="*/ 85413 h 149346"/>
                <a:gd name="connsiteX1" fmla="*/ 34553 w 150047"/>
                <a:gd name="connsiteY1" fmla="*/ 85413 h 149346"/>
                <a:gd name="connsiteX2" fmla="*/ 81992 w 150047"/>
                <a:gd name="connsiteY2" fmla="*/ 120399 h 149346"/>
                <a:gd name="connsiteX3" fmla="*/ 121778 w 150047"/>
                <a:gd name="connsiteY3" fmla="*/ 104564 h 149346"/>
                <a:gd name="connsiteX4" fmla="*/ 140142 w 150047"/>
                <a:gd name="connsiteY4" fmla="*/ 125586 h 149346"/>
                <a:gd name="connsiteX5" fmla="*/ 81104 w 150047"/>
                <a:gd name="connsiteY5" fmla="*/ 149347 h 149346"/>
                <a:gd name="connsiteX6" fmla="*/ 0 w 150047"/>
                <a:gd name="connsiteY6" fmla="*/ 74536 h 149346"/>
                <a:gd name="connsiteX7" fmla="*/ 75809 w 150047"/>
                <a:gd name="connsiteY7" fmla="*/ 0 h 149346"/>
                <a:gd name="connsiteX8" fmla="*/ 149951 w 150047"/>
                <a:gd name="connsiteY8" fmla="*/ 75343 h 149346"/>
                <a:gd name="connsiteX9" fmla="*/ 149629 w 150047"/>
                <a:gd name="connsiteY9" fmla="*/ 85413 h 149346"/>
                <a:gd name="connsiteX10" fmla="*/ 34309 w 150047"/>
                <a:gd name="connsiteY10" fmla="*/ 62808 h 149346"/>
                <a:gd name="connsiteX11" fmla="*/ 117494 w 150047"/>
                <a:gd name="connsiteY11" fmla="*/ 62808 h 149346"/>
                <a:gd name="connsiteX12" fmla="*/ 76024 w 150047"/>
                <a:gd name="connsiteY12" fmla="*/ 27305 h 149346"/>
                <a:gd name="connsiteX13" fmla="*/ 34309 w 150047"/>
                <a:gd name="connsiteY13" fmla="*/ 62808 h 149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0047" h="149346">
                  <a:moveTo>
                    <a:pt x="149629" y="85413"/>
                  </a:moveTo>
                  <a:lnTo>
                    <a:pt x="34553" y="85413"/>
                  </a:lnTo>
                  <a:cubicBezTo>
                    <a:pt x="38670" y="106709"/>
                    <a:pt x="56513" y="120399"/>
                    <a:pt x="81992" y="120399"/>
                  </a:cubicBezTo>
                  <a:cubicBezTo>
                    <a:pt x="98457" y="120399"/>
                    <a:pt x="111373" y="115212"/>
                    <a:pt x="121778" y="104564"/>
                  </a:cubicBezTo>
                  <a:lnTo>
                    <a:pt x="140142" y="125586"/>
                  </a:lnTo>
                  <a:cubicBezTo>
                    <a:pt x="126966" y="141148"/>
                    <a:pt x="106369" y="149347"/>
                    <a:pt x="81104" y="149347"/>
                  </a:cubicBezTo>
                  <a:cubicBezTo>
                    <a:pt x="31937" y="149347"/>
                    <a:pt x="0" y="117950"/>
                    <a:pt x="0" y="74536"/>
                  </a:cubicBezTo>
                  <a:cubicBezTo>
                    <a:pt x="0" y="31123"/>
                    <a:pt x="32136" y="0"/>
                    <a:pt x="75809" y="0"/>
                  </a:cubicBezTo>
                  <a:cubicBezTo>
                    <a:pt x="118657" y="0"/>
                    <a:pt x="149951" y="29754"/>
                    <a:pt x="149951" y="75343"/>
                  </a:cubicBezTo>
                  <a:cubicBezTo>
                    <a:pt x="150195" y="78020"/>
                    <a:pt x="149935" y="82142"/>
                    <a:pt x="149629" y="85413"/>
                  </a:cubicBezTo>
                  <a:close/>
                  <a:moveTo>
                    <a:pt x="34309" y="62808"/>
                  </a:moveTo>
                  <a:lnTo>
                    <a:pt x="117494" y="62808"/>
                  </a:lnTo>
                  <a:cubicBezTo>
                    <a:pt x="114739" y="41786"/>
                    <a:pt x="98534" y="27305"/>
                    <a:pt x="76024" y="27305"/>
                  </a:cubicBezTo>
                  <a:cubicBezTo>
                    <a:pt x="53804" y="27259"/>
                    <a:pt x="37599" y="41512"/>
                    <a:pt x="34309" y="62808"/>
                  </a:cubicBezTo>
                  <a:close/>
                </a:path>
              </a:pathLst>
            </a:custGeom>
            <a:solidFill>
              <a:schemeClr val="bg1"/>
            </a:solidFill>
            <a:ln w="1529" cap="flat">
              <a:noFill/>
              <a:prstDash val="solid"/>
              <a:miter/>
            </a:ln>
          </p:spPr>
          <p:txBody>
            <a:bodyPr rtlCol="0" anchor="ctr"/>
            <a:lstStyle/>
            <a:p>
              <a:endParaRPr lang="ja-JP" altLang="en-US"/>
            </a:p>
          </p:txBody>
        </p:sp>
        <p:sp>
          <p:nvSpPr>
            <p:cNvPr id="14" name="フリーフォーム 13">
              <a:extLst>
                <a:ext uri="{FF2B5EF4-FFF2-40B4-BE49-F238E27FC236}">
                  <a16:creationId xmlns:a16="http://schemas.microsoft.com/office/drawing/2014/main" id="{1B2F0AC8-8424-95C4-DB3D-FCD23346F116}"/>
                </a:ext>
              </a:extLst>
            </p:cNvPr>
            <p:cNvSpPr/>
            <p:nvPr/>
          </p:nvSpPr>
          <p:spPr>
            <a:xfrm>
              <a:off x="552525" y="471153"/>
              <a:ext cx="161254" cy="160303"/>
            </a:xfrm>
            <a:custGeom>
              <a:avLst/>
              <a:gdLst>
                <a:gd name="connsiteX0" fmla="*/ 157195 w 161254"/>
                <a:gd name="connsiteY0" fmla="*/ 13822 h 160303"/>
                <a:gd name="connsiteX1" fmla="*/ 13887 w 161254"/>
                <a:gd name="connsiteY1" fmla="*/ 52522 h 160303"/>
                <a:gd name="connsiteX2" fmla="*/ 13870 w 161254"/>
                <a:gd name="connsiteY2" fmla="*/ 156248 h 160303"/>
                <a:gd name="connsiteX3" fmla="*/ 24842 w 161254"/>
                <a:gd name="connsiteY3" fmla="*/ 159261 h 160303"/>
                <a:gd name="connsiteX4" fmla="*/ 26541 w 161254"/>
                <a:gd name="connsiteY4" fmla="*/ 157982 h 160303"/>
                <a:gd name="connsiteX5" fmla="*/ 158893 w 161254"/>
                <a:gd name="connsiteY5" fmla="*/ 26432 h 160303"/>
                <a:gd name="connsiteX6" fmla="*/ 158900 w 161254"/>
                <a:gd name="connsiteY6" fmla="*/ 15117 h 160303"/>
                <a:gd name="connsiteX7" fmla="*/ 157195 w 161254"/>
                <a:gd name="connsiteY7" fmla="*/ 13822 h 1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254" h="160303">
                  <a:moveTo>
                    <a:pt x="157195" y="13822"/>
                  </a:moveTo>
                  <a:cubicBezTo>
                    <a:pt x="106871" y="-14829"/>
                    <a:pt x="42709" y="2498"/>
                    <a:pt x="13887" y="52522"/>
                  </a:cubicBezTo>
                  <a:cubicBezTo>
                    <a:pt x="-4623" y="84648"/>
                    <a:pt x="-4629" y="124116"/>
                    <a:pt x="13870" y="156248"/>
                  </a:cubicBezTo>
                  <a:cubicBezTo>
                    <a:pt x="16063" y="160092"/>
                    <a:pt x="20975" y="161441"/>
                    <a:pt x="24842" y="159261"/>
                  </a:cubicBezTo>
                  <a:cubicBezTo>
                    <a:pt x="25463" y="158912"/>
                    <a:pt x="26034" y="158481"/>
                    <a:pt x="26541" y="157982"/>
                  </a:cubicBezTo>
                  <a:lnTo>
                    <a:pt x="158893" y="26432"/>
                  </a:lnTo>
                  <a:cubicBezTo>
                    <a:pt x="162038" y="23309"/>
                    <a:pt x="162041" y="18243"/>
                    <a:pt x="158900" y="15117"/>
                  </a:cubicBezTo>
                  <a:cubicBezTo>
                    <a:pt x="158392" y="14611"/>
                    <a:pt x="157819" y="14176"/>
                    <a:pt x="157195" y="13822"/>
                  </a:cubicBezTo>
                  <a:close/>
                </a:path>
              </a:pathLst>
            </a:custGeom>
            <a:solidFill>
              <a:schemeClr val="bg1"/>
            </a:solidFill>
            <a:ln w="1529" cap="flat">
              <a:noFill/>
              <a:prstDash val="solid"/>
              <a:miter/>
            </a:ln>
          </p:spPr>
          <p:txBody>
            <a:bodyPr rtlCol="0" anchor="ctr"/>
            <a:lstStyle/>
            <a:p>
              <a:endParaRPr lang="ja-JP" altLang="en-US"/>
            </a:p>
          </p:txBody>
        </p:sp>
        <p:sp>
          <p:nvSpPr>
            <p:cNvPr id="15" name="フリーフォーム 14">
              <a:extLst>
                <a:ext uri="{FF2B5EF4-FFF2-40B4-BE49-F238E27FC236}">
                  <a16:creationId xmlns:a16="http://schemas.microsoft.com/office/drawing/2014/main" id="{4FAA03FF-D3B5-C947-BD76-3CD70198280A}"/>
                </a:ext>
              </a:extLst>
            </p:cNvPr>
            <p:cNvSpPr/>
            <p:nvPr/>
          </p:nvSpPr>
          <p:spPr>
            <a:xfrm>
              <a:off x="601573" y="519877"/>
              <a:ext cx="161019" cy="160090"/>
            </a:xfrm>
            <a:custGeom>
              <a:avLst/>
              <a:gdLst>
                <a:gd name="connsiteX0" fmla="*/ 4226 w 161019"/>
                <a:gd name="connsiteY0" fmla="*/ 146495 h 160090"/>
                <a:gd name="connsiteX1" fmla="*/ 147361 w 161019"/>
                <a:gd name="connsiteY1" fmla="*/ 107170 h 160090"/>
                <a:gd name="connsiteX2" fmla="*/ 147367 w 161019"/>
                <a:gd name="connsiteY2" fmla="*/ 4222 h 160090"/>
                <a:gd name="connsiteX3" fmla="*/ 136055 w 161019"/>
                <a:gd name="connsiteY3" fmla="*/ 1057 h 160090"/>
                <a:gd name="connsiteX4" fmla="*/ 134253 w 161019"/>
                <a:gd name="connsiteY4" fmla="*/ 2412 h 160090"/>
                <a:gd name="connsiteX5" fmla="*/ 2420 w 161019"/>
                <a:gd name="connsiteY5" fmla="*/ 133459 h 160090"/>
                <a:gd name="connsiteX6" fmla="*/ 2456 w 161019"/>
                <a:gd name="connsiteY6" fmla="*/ 145162 h 160090"/>
                <a:gd name="connsiteX7" fmla="*/ 4226 w 161019"/>
                <a:gd name="connsiteY7" fmla="*/ 146495 h 160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019" h="160090">
                  <a:moveTo>
                    <a:pt x="4226" y="146495"/>
                  </a:moveTo>
                  <a:cubicBezTo>
                    <a:pt x="54676" y="174926"/>
                    <a:pt x="118760" y="157320"/>
                    <a:pt x="147361" y="107170"/>
                  </a:cubicBezTo>
                  <a:cubicBezTo>
                    <a:pt x="165571" y="75241"/>
                    <a:pt x="165573" y="36152"/>
                    <a:pt x="147367" y="4222"/>
                  </a:cubicBezTo>
                  <a:cubicBezTo>
                    <a:pt x="145123" y="243"/>
                    <a:pt x="140058" y="-1174"/>
                    <a:pt x="136055" y="1057"/>
                  </a:cubicBezTo>
                  <a:cubicBezTo>
                    <a:pt x="135395" y="1425"/>
                    <a:pt x="134789" y="1880"/>
                    <a:pt x="134253" y="2412"/>
                  </a:cubicBezTo>
                  <a:lnTo>
                    <a:pt x="2420" y="133459"/>
                  </a:lnTo>
                  <a:cubicBezTo>
                    <a:pt x="-821" y="136700"/>
                    <a:pt x="-805" y="141940"/>
                    <a:pt x="2456" y="145162"/>
                  </a:cubicBezTo>
                  <a:cubicBezTo>
                    <a:pt x="2984" y="145683"/>
                    <a:pt x="3579" y="146131"/>
                    <a:pt x="4226" y="146495"/>
                  </a:cubicBezTo>
                  <a:close/>
                </a:path>
              </a:pathLst>
            </a:custGeom>
            <a:solidFill>
              <a:schemeClr val="bg1"/>
            </a:solidFill>
            <a:ln w="1529" cap="flat">
              <a:noFill/>
              <a:prstDash val="solid"/>
              <a:miter/>
            </a:ln>
          </p:spPr>
          <p:txBody>
            <a:bodyPr rtlCol="0" anchor="ctr"/>
            <a:lstStyle/>
            <a:p>
              <a:endParaRPr lang="ja-JP" altLang="en-US"/>
            </a:p>
          </p:txBody>
        </p:sp>
        <p:sp>
          <p:nvSpPr>
            <p:cNvPr id="16" name="フリーフォーム 15">
              <a:extLst>
                <a:ext uri="{FF2B5EF4-FFF2-40B4-BE49-F238E27FC236}">
                  <a16:creationId xmlns:a16="http://schemas.microsoft.com/office/drawing/2014/main" id="{24969605-CE00-509D-BE25-FE86A0D91A9F}"/>
                </a:ext>
              </a:extLst>
            </p:cNvPr>
            <p:cNvSpPr/>
            <p:nvPr/>
          </p:nvSpPr>
          <p:spPr>
            <a:xfrm>
              <a:off x="736785" y="440671"/>
              <a:ext cx="60996" cy="61251"/>
            </a:xfrm>
            <a:custGeom>
              <a:avLst/>
              <a:gdLst>
                <a:gd name="connsiteX0" fmla="*/ 60985 w 60996"/>
                <a:gd name="connsiteY0" fmla="*/ 31055 h 61251"/>
                <a:gd name="connsiteX1" fmla="*/ 31348 w 60996"/>
                <a:gd name="connsiteY1" fmla="*/ 61248 h 61251"/>
                <a:gd name="connsiteX2" fmla="*/ 30701 w 60996"/>
                <a:gd name="connsiteY2" fmla="*/ 61249 h 61251"/>
                <a:gd name="connsiteX3" fmla="*/ 5 w 60996"/>
                <a:gd name="connsiteY3" fmla="*/ 31499 h 61251"/>
                <a:gd name="connsiteX4" fmla="*/ 4 w 60996"/>
                <a:gd name="connsiteY4" fmla="*/ 30826 h 61251"/>
                <a:gd name="connsiteX5" fmla="*/ 29986 w 60996"/>
                <a:gd name="connsiteY5" fmla="*/ 4 h 61251"/>
                <a:gd name="connsiteX6" fmla="*/ 60992 w 60996"/>
                <a:gd name="connsiteY6" fmla="*/ 29807 h 61251"/>
                <a:gd name="connsiteX7" fmla="*/ 60985 w 60996"/>
                <a:gd name="connsiteY7" fmla="*/ 31131 h 61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996" h="61251">
                  <a:moveTo>
                    <a:pt x="60985" y="31055"/>
                  </a:moveTo>
                  <a:cubicBezTo>
                    <a:pt x="61189" y="47528"/>
                    <a:pt x="47920" y="61046"/>
                    <a:pt x="31348" y="61248"/>
                  </a:cubicBezTo>
                  <a:cubicBezTo>
                    <a:pt x="31132" y="61251"/>
                    <a:pt x="30917" y="61251"/>
                    <a:pt x="30701" y="61249"/>
                  </a:cubicBezTo>
                  <a:cubicBezTo>
                    <a:pt x="13961" y="61460"/>
                    <a:pt x="217" y="48141"/>
                    <a:pt x="5" y="31499"/>
                  </a:cubicBezTo>
                  <a:cubicBezTo>
                    <a:pt x="3" y="31275"/>
                    <a:pt x="2" y="31051"/>
                    <a:pt x="4" y="30826"/>
                  </a:cubicBezTo>
                  <a:cubicBezTo>
                    <a:pt x="-279" y="14085"/>
                    <a:pt x="13144" y="286"/>
                    <a:pt x="29986" y="4"/>
                  </a:cubicBezTo>
                  <a:cubicBezTo>
                    <a:pt x="46827" y="-277"/>
                    <a:pt x="60709" y="13066"/>
                    <a:pt x="60992" y="29807"/>
                  </a:cubicBezTo>
                  <a:cubicBezTo>
                    <a:pt x="61000" y="30248"/>
                    <a:pt x="60997" y="30689"/>
                    <a:pt x="60985" y="31131"/>
                  </a:cubicBezTo>
                  <a:close/>
                </a:path>
              </a:pathLst>
            </a:custGeom>
            <a:solidFill>
              <a:srgbClr val="F49F35"/>
            </a:solidFill>
            <a:ln w="1529" cap="flat">
              <a:noFill/>
              <a:prstDash val="solid"/>
              <a:miter/>
            </a:ln>
          </p:spPr>
          <p:txBody>
            <a:bodyPr rtlCol="0" anchor="ctr"/>
            <a:lstStyle/>
            <a:p>
              <a:endParaRPr lang="ja-JP" altLang="en-US"/>
            </a:p>
          </p:txBody>
        </p:sp>
      </p:grpSp>
    </p:spTree>
    <p:extLst>
      <p:ext uri="{BB962C8B-B14F-4D97-AF65-F5344CB8AC3E}">
        <p14:creationId xmlns:p14="http://schemas.microsoft.com/office/powerpoint/2010/main" val="19677387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タイトル スライド">
    <p:bg>
      <p:bgPr>
        <a:solidFill>
          <a:schemeClr val="bg1">
            <a:lumMod val="95000"/>
          </a:schemeClr>
        </a:solidFill>
        <a:effectLst/>
      </p:bgPr>
    </p:bg>
    <p:spTree>
      <p:nvGrpSpPr>
        <p:cNvPr id="1" name=""/>
        <p:cNvGrpSpPr/>
        <p:nvPr/>
      </p:nvGrpSpPr>
      <p:grpSpPr>
        <a:xfrm>
          <a:off x="0" y="0"/>
          <a:ext cx="0" cy="0"/>
          <a:chOff x="0" y="0"/>
          <a:chExt cx="0" cy="0"/>
        </a:xfrm>
      </p:grpSpPr>
      <p:pic>
        <p:nvPicPr>
          <p:cNvPr id="4" name="グラフィックス 3">
            <a:extLst>
              <a:ext uri="{FF2B5EF4-FFF2-40B4-BE49-F238E27FC236}">
                <a16:creationId xmlns:a16="http://schemas.microsoft.com/office/drawing/2014/main" id="{B9710492-1CFE-D2BD-3DF9-0B4D6966F2D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339310" y="925782"/>
            <a:ext cx="8246061" cy="8246061"/>
          </a:xfrm>
          <a:prstGeom prst="rect">
            <a:avLst/>
          </a:prstGeom>
        </p:spPr>
      </p:pic>
      <p:sp>
        <p:nvSpPr>
          <p:cNvPr id="2" name="日付プレースホルダー 3">
            <a:extLst>
              <a:ext uri="{FF2B5EF4-FFF2-40B4-BE49-F238E27FC236}">
                <a16:creationId xmlns:a16="http://schemas.microsoft.com/office/drawing/2014/main" id="{7E6F74F8-CA2C-B164-D5AC-5ACE4E1E021C}"/>
              </a:ext>
            </a:extLst>
          </p:cNvPr>
          <p:cNvSpPr>
            <a:spLocks noGrp="1"/>
          </p:cNvSpPr>
          <p:nvPr>
            <p:ph type="dt" sz="half" idx="10"/>
          </p:nvPr>
        </p:nvSpPr>
        <p:spPr>
          <a:xfrm>
            <a:off x="132144" y="6519944"/>
            <a:ext cx="2743200" cy="247831"/>
          </a:xfrm>
        </p:spPr>
        <p:txBody>
          <a:bodyPr/>
          <a:lstStyle>
            <a:lvl1pPr>
              <a:defRPr sz="900" b="0" i="0">
                <a:latin typeface="Montserrat Medium" pitchFamily="2" charset="0"/>
                <a:cs typeface="Futura Medium" panose="020B0602020204020303" pitchFamily="34" charset="-79"/>
              </a:defRPr>
            </a:lvl1pPr>
          </a:lstStyle>
          <a:p>
            <a:r>
              <a:rPr lang="en-US" altLang="ja-JP"/>
              <a:t>© Cone Inc</a:t>
            </a:r>
            <a:endParaRPr lang="ja-JP" altLang="en-US">
              <a:latin typeface="Montserrat Medium" pitchFamily="2" charset="0"/>
            </a:endParaRPr>
          </a:p>
        </p:txBody>
      </p:sp>
      <p:sp>
        <p:nvSpPr>
          <p:cNvPr id="3" name="スライド番号プレースホルダー 5">
            <a:extLst>
              <a:ext uri="{FF2B5EF4-FFF2-40B4-BE49-F238E27FC236}">
                <a16:creationId xmlns:a16="http://schemas.microsoft.com/office/drawing/2014/main" id="{6083D444-CF57-689F-5119-6C483A0D4F1E}"/>
              </a:ext>
            </a:extLst>
          </p:cNvPr>
          <p:cNvSpPr>
            <a:spLocks noGrp="1"/>
          </p:cNvSpPr>
          <p:nvPr>
            <p:ph type="sldNum" sz="quarter" idx="12"/>
          </p:nvPr>
        </p:nvSpPr>
        <p:spPr>
          <a:xfrm>
            <a:off x="9316656" y="6519943"/>
            <a:ext cx="2743200" cy="247831"/>
          </a:xfrm>
        </p:spPr>
        <p:txBody>
          <a:bodyPr/>
          <a:lstStyle>
            <a:lvl1pPr>
              <a:defRPr sz="1000" b="0" i="0">
                <a:latin typeface="Montserrat Medium" pitchFamily="2" charset="0"/>
                <a:cs typeface="Futura Medium" panose="020B0602020204020303" pitchFamily="34" charset="-79"/>
              </a:defRPr>
            </a:lvl1pPr>
          </a:lstStyle>
          <a:p>
            <a:fld id="{E310EA0D-2252-9045-A82C-BA460C3629D0}" type="slidenum">
              <a:rPr lang="ja-JP" altLang="en-US" smtClean="0"/>
              <a:pPr/>
              <a:t>‹#›</a:t>
            </a:fld>
            <a:endParaRPr lang="ja-JP" altLang="en-US">
              <a:latin typeface="Montserrat Medium" pitchFamily="2" charset="0"/>
            </a:endParaRPr>
          </a:p>
        </p:txBody>
      </p:sp>
    </p:spTree>
    <p:extLst>
      <p:ext uri="{BB962C8B-B14F-4D97-AF65-F5344CB8AC3E}">
        <p14:creationId xmlns:p14="http://schemas.microsoft.com/office/powerpoint/2010/main" val="152701282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0C7CEBBD-29DC-0A2A-8A07-4838414847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AFD72C62-D2B5-1CCE-0CBA-E7956E4A9E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471F8FE8-4046-E590-4EB0-9D3EED0DCD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kumimoji="1" lang="en-US" altLang="ja-JP"/>
              <a:t>© Cone Inc</a:t>
            </a:r>
            <a:endParaRPr kumimoji="1" lang="ja-JP" altLang="en-US"/>
          </a:p>
        </p:txBody>
      </p:sp>
      <p:sp>
        <p:nvSpPr>
          <p:cNvPr id="5" name="フッター プレースホルダー 4">
            <a:extLst>
              <a:ext uri="{FF2B5EF4-FFF2-40B4-BE49-F238E27FC236}">
                <a16:creationId xmlns:a16="http://schemas.microsoft.com/office/drawing/2014/main" id="{D3FB0601-95B2-732F-78EE-774CFFC8D2B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kumimoji="1" lang="ja-JP" altLang="en-US"/>
          </a:p>
        </p:txBody>
      </p:sp>
      <p:sp>
        <p:nvSpPr>
          <p:cNvPr id="6" name="スライド番号プレースホルダー 5">
            <a:extLst>
              <a:ext uri="{FF2B5EF4-FFF2-40B4-BE49-F238E27FC236}">
                <a16:creationId xmlns:a16="http://schemas.microsoft.com/office/drawing/2014/main" id="{F2B6D853-319F-B0E0-E22C-2CDF817BD0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3E97D20-997E-1E47-AE49-508C4E6853A5}" type="slidenum">
              <a:rPr kumimoji="1" lang="ja-JP" altLang="en-US" smtClean="0"/>
              <a:t>‹#›</a:t>
            </a:fld>
            <a:endParaRPr kumimoji="1" lang="ja-JP" altLang="en-US"/>
          </a:p>
        </p:txBody>
      </p:sp>
    </p:spTree>
    <p:extLst>
      <p:ext uri="{BB962C8B-B14F-4D97-AF65-F5344CB8AC3E}">
        <p14:creationId xmlns:p14="http://schemas.microsoft.com/office/powerpoint/2010/main" val="333761650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62" r:id="rId4"/>
    <p:sldLayoutId id="2147483663" r:id="rId5"/>
    <p:sldLayoutId id="2147483664" r:id="rId6"/>
  </p:sldLayoutIdLst>
  <p:hf hdr="0" ftr="0"/>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3.xml"/><Relationship Id="rId5" Type="http://schemas.openxmlformats.org/officeDocument/2006/relationships/image" Target="../media/image24.emf"/><Relationship Id="rId4" Type="http://schemas.openxmlformats.org/officeDocument/2006/relationships/image" Target="../media/image23.emf"/></Relationships>
</file>

<file path=ppt/slides/_rels/slide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5.png"/><Relationship Id="rId1" Type="http://schemas.openxmlformats.org/officeDocument/2006/relationships/slideLayout" Target="../slideLayouts/slideLayout3.xml"/><Relationship Id="rId4" Type="http://schemas.openxmlformats.org/officeDocument/2006/relationships/image" Target="../media/image30.svg"/></Relationships>
</file>

<file path=ppt/slides/_rels/slide7.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svg"/><Relationship Id="rId1" Type="http://schemas.openxmlformats.org/officeDocument/2006/relationships/slideLayout" Target="../slideLayouts/slideLayout3.xml"/><Relationship Id="rId4" Type="http://schemas.openxmlformats.org/officeDocument/2006/relationships/image" Target="../media/image33.svg"/></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svg"/><Relationship Id="rId1" Type="http://schemas.openxmlformats.org/officeDocument/2006/relationships/slideLayout" Target="../slideLayouts/slideLayout3.xml"/><Relationship Id="rId4" Type="http://schemas.openxmlformats.org/officeDocument/2006/relationships/image" Target="../media/image36.sv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8.sv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svg"/><Relationship Id="rId1" Type="http://schemas.openxmlformats.org/officeDocument/2006/relationships/slideLayout" Target="../slideLayouts/slideLayout3.xml"/><Relationship Id="rId5" Type="http://schemas.openxmlformats.org/officeDocument/2006/relationships/image" Target="../media/image42.svg"/><Relationship Id="rId4" Type="http://schemas.openxmlformats.org/officeDocument/2006/relationships/image" Target="../media/image41.sv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9.svg"/><Relationship Id="rId1" Type="http://schemas.openxmlformats.org/officeDocument/2006/relationships/slideLayout" Target="../slideLayouts/slideLayout2.xml"/><Relationship Id="rId4" Type="http://schemas.openxmlformats.org/officeDocument/2006/relationships/image" Target="../media/image44.sv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45.sv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47.png"/><Relationship Id="rId7" Type="http://schemas.openxmlformats.org/officeDocument/2006/relationships/image" Target="../media/image51.jpeg"/><Relationship Id="rId2" Type="http://schemas.openxmlformats.org/officeDocument/2006/relationships/image" Target="../media/image46.png"/><Relationship Id="rId1" Type="http://schemas.openxmlformats.org/officeDocument/2006/relationships/slideLayout" Target="../slideLayouts/slideLayout3.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 Id="rId9" Type="http://schemas.openxmlformats.org/officeDocument/2006/relationships/image" Target="../media/image53.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55.svg"/><Relationship Id="rId2" Type="http://schemas.openxmlformats.org/officeDocument/2006/relationships/image" Target="../media/image54.svg"/><Relationship Id="rId1" Type="http://schemas.openxmlformats.org/officeDocument/2006/relationships/slideLayout" Target="../slideLayouts/slideLayout3.xml"/><Relationship Id="rId4" Type="http://schemas.openxmlformats.org/officeDocument/2006/relationships/image" Target="../media/image56.svg"/></Relationships>
</file>

<file path=ppt/slides/_rels/slide36.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67.jpg"/><Relationship Id="rId18" Type="http://schemas.openxmlformats.org/officeDocument/2006/relationships/image" Target="../media/image72.png"/><Relationship Id="rId26" Type="http://schemas.openxmlformats.org/officeDocument/2006/relationships/image" Target="../media/image80.png"/><Relationship Id="rId3" Type="http://schemas.openxmlformats.org/officeDocument/2006/relationships/image" Target="../media/image58.png"/><Relationship Id="rId21" Type="http://schemas.openxmlformats.org/officeDocument/2006/relationships/image" Target="../media/image75.png"/><Relationship Id="rId7" Type="http://schemas.openxmlformats.org/officeDocument/2006/relationships/image" Target="../media/image61.jpeg"/><Relationship Id="rId12" Type="http://schemas.openxmlformats.org/officeDocument/2006/relationships/image" Target="../media/image66.jpeg"/><Relationship Id="rId17" Type="http://schemas.openxmlformats.org/officeDocument/2006/relationships/image" Target="../media/image71.png"/><Relationship Id="rId25" Type="http://schemas.openxmlformats.org/officeDocument/2006/relationships/image" Target="../media/image79.png"/><Relationship Id="rId2" Type="http://schemas.openxmlformats.org/officeDocument/2006/relationships/image" Target="../media/image57.png"/><Relationship Id="rId16" Type="http://schemas.openxmlformats.org/officeDocument/2006/relationships/image" Target="../media/image70.png"/><Relationship Id="rId20" Type="http://schemas.openxmlformats.org/officeDocument/2006/relationships/image" Target="../media/image74.png"/><Relationship Id="rId1" Type="http://schemas.openxmlformats.org/officeDocument/2006/relationships/slideLayout" Target="../slideLayouts/slideLayout3.xml"/><Relationship Id="rId6" Type="http://schemas.openxmlformats.org/officeDocument/2006/relationships/image" Target="../media/image60.png"/><Relationship Id="rId11" Type="http://schemas.openxmlformats.org/officeDocument/2006/relationships/image" Target="../media/image65.png"/><Relationship Id="rId24" Type="http://schemas.openxmlformats.org/officeDocument/2006/relationships/image" Target="../media/image78.png"/><Relationship Id="rId5" Type="http://schemas.openxmlformats.org/officeDocument/2006/relationships/image" Target="../media/image59.png"/><Relationship Id="rId15" Type="http://schemas.openxmlformats.org/officeDocument/2006/relationships/image" Target="../media/image69.jpeg"/><Relationship Id="rId23" Type="http://schemas.openxmlformats.org/officeDocument/2006/relationships/image" Target="../media/image77.png"/><Relationship Id="rId10" Type="http://schemas.openxmlformats.org/officeDocument/2006/relationships/image" Target="../media/image64.png"/><Relationship Id="rId19" Type="http://schemas.openxmlformats.org/officeDocument/2006/relationships/image" Target="../media/image73.png"/><Relationship Id="rId4" Type="http://schemas.openxmlformats.org/officeDocument/2006/relationships/image" Target="../media/image38.svg"/><Relationship Id="rId9" Type="http://schemas.openxmlformats.org/officeDocument/2006/relationships/image" Target="../media/image63.png"/><Relationship Id="rId14" Type="http://schemas.openxmlformats.org/officeDocument/2006/relationships/image" Target="../media/image68.png"/><Relationship Id="rId22" Type="http://schemas.openxmlformats.org/officeDocument/2006/relationships/image" Target="../media/image76.png"/></Relationships>
</file>

<file path=ppt/slides/_rels/slide37.xml.rels><?xml version="1.0" encoding="UTF-8" standalone="yes"?>
<Relationships xmlns="http://schemas.openxmlformats.org/package/2006/relationships"><Relationship Id="rId8" Type="http://schemas.openxmlformats.org/officeDocument/2006/relationships/image" Target="../media/image87.jpeg"/><Relationship Id="rId3" Type="http://schemas.openxmlformats.org/officeDocument/2006/relationships/image" Target="../media/image82.png"/><Relationship Id="rId7" Type="http://schemas.openxmlformats.org/officeDocument/2006/relationships/image" Target="../media/image86.jpeg"/><Relationship Id="rId2" Type="http://schemas.openxmlformats.org/officeDocument/2006/relationships/image" Target="../media/image81.png"/><Relationship Id="rId1" Type="http://schemas.openxmlformats.org/officeDocument/2006/relationships/slideLayout" Target="../slideLayouts/slideLayout3.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s>
</file>

<file path=ppt/slides/_rels/slide38.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89.jpeg"/><Relationship Id="rId7" Type="http://schemas.openxmlformats.org/officeDocument/2006/relationships/image" Target="../media/image93.png"/><Relationship Id="rId2" Type="http://schemas.openxmlformats.org/officeDocument/2006/relationships/image" Target="../media/image88.png"/><Relationship Id="rId1" Type="http://schemas.openxmlformats.org/officeDocument/2006/relationships/slideLayout" Target="../slideLayouts/slideLayout3.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hyperlink" Target="https://cone-c-slide.com/download/" TargetMode="External"/><Relationship Id="rId2" Type="http://schemas.openxmlformats.org/officeDocument/2006/relationships/image" Target="../media/image19.svg"/><Relationship Id="rId1" Type="http://schemas.openxmlformats.org/officeDocument/2006/relationships/slideLayout" Target="../slideLayouts/slideLayout6.xml"/><Relationship Id="rId4" Type="http://schemas.openxmlformats.org/officeDocument/2006/relationships/hyperlink" Target="https://cone-c-slide.com/contac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角丸四角形 2">
            <a:extLst>
              <a:ext uri="{FF2B5EF4-FFF2-40B4-BE49-F238E27FC236}">
                <a16:creationId xmlns:a16="http://schemas.microsoft.com/office/drawing/2014/main" id="{AEFFBA6E-E43C-3288-0E53-7245528F7CE3}"/>
              </a:ext>
            </a:extLst>
          </p:cNvPr>
          <p:cNvSpPr/>
          <p:nvPr/>
        </p:nvSpPr>
        <p:spPr>
          <a:xfrm>
            <a:off x="768097" y="2868155"/>
            <a:ext cx="10637190" cy="1488174"/>
          </a:xfrm>
          <a:prstGeom prst="roundRect">
            <a:avLst>
              <a:gd name="adj" fmla="val 3797"/>
            </a:avLst>
          </a:prstGeom>
          <a:gradFill>
            <a:gsLst>
              <a:gs pos="0">
                <a:srgbClr val="1A96F0"/>
              </a:gs>
              <a:gs pos="83000">
                <a:srgbClr val="62D3C9"/>
              </a:gs>
            </a:gsLst>
            <a:path path="circle">
              <a:fillToRect r="100000" b="100000"/>
            </a:path>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kumimoji="1" lang="ja-JP" altLang="en-US" sz="5700" b="1">
                <a:solidFill>
                  <a:schemeClr val="bg1"/>
                </a:solidFill>
                <a:latin typeface="Yu Gothic" panose="020B0400000000000000" pitchFamily="34" charset="-128"/>
                <a:ea typeface="Yu Gothic" panose="020B0400000000000000" pitchFamily="34" charset="-128"/>
              </a:rPr>
              <a:t>社内検討用資料テンプレート</a:t>
            </a:r>
          </a:p>
        </p:txBody>
      </p:sp>
      <p:sp>
        <p:nvSpPr>
          <p:cNvPr id="4" name="角丸四角形 3">
            <a:extLst>
              <a:ext uri="{FF2B5EF4-FFF2-40B4-BE49-F238E27FC236}">
                <a16:creationId xmlns:a16="http://schemas.microsoft.com/office/drawing/2014/main" id="{E9324A3F-C67A-2AFD-8C27-ED9ADD1C18D1}"/>
              </a:ext>
            </a:extLst>
          </p:cNvPr>
          <p:cNvSpPr/>
          <p:nvPr/>
        </p:nvSpPr>
        <p:spPr>
          <a:xfrm>
            <a:off x="768099" y="1583446"/>
            <a:ext cx="5269790" cy="1016442"/>
          </a:xfrm>
          <a:prstGeom prst="roundRect">
            <a:avLst>
              <a:gd name="adj" fmla="val 3797"/>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kumimoji="1" lang="ja-JP" altLang="en-US" sz="4400" b="1">
                <a:solidFill>
                  <a:schemeClr val="bg1"/>
                </a:solidFill>
                <a:latin typeface="Yu Gothic" panose="020B0400000000000000" pitchFamily="34" charset="-128"/>
                <a:ea typeface="Yu Gothic" panose="020B0400000000000000" pitchFamily="34" charset="-128"/>
              </a:rPr>
              <a:t>商談後の送付用</a:t>
            </a:r>
          </a:p>
        </p:txBody>
      </p:sp>
      <p:grpSp>
        <p:nvGrpSpPr>
          <p:cNvPr id="5" name="グループ化 4">
            <a:extLst>
              <a:ext uri="{FF2B5EF4-FFF2-40B4-BE49-F238E27FC236}">
                <a16:creationId xmlns:a16="http://schemas.microsoft.com/office/drawing/2014/main" id="{1439A594-4099-9DB7-B558-ED562F08CF6A}"/>
              </a:ext>
            </a:extLst>
          </p:cNvPr>
          <p:cNvGrpSpPr/>
          <p:nvPr/>
        </p:nvGrpSpPr>
        <p:grpSpPr>
          <a:xfrm>
            <a:off x="906407" y="768840"/>
            <a:ext cx="1601151" cy="316404"/>
            <a:chOff x="552525" y="440671"/>
            <a:chExt cx="1210953" cy="239296"/>
          </a:xfrm>
        </p:grpSpPr>
        <p:sp>
          <p:nvSpPr>
            <p:cNvPr id="6" name="フリーフォーム 5">
              <a:extLst>
                <a:ext uri="{FF2B5EF4-FFF2-40B4-BE49-F238E27FC236}">
                  <a16:creationId xmlns:a16="http://schemas.microsoft.com/office/drawing/2014/main" id="{48BC40C5-1B2F-D737-4264-E851C15AC2E5}"/>
                </a:ext>
              </a:extLst>
            </p:cNvPr>
            <p:cNvSpPr/>
            <p:nvPr/>
          </p:nvSpPr>
          <p:spPr>
            <a:xfrm>
              <a:off x="859517" y="510561"/>
              <a:ext cx="141993" cy="149361"/>
            </a:xfrm>
            <a:custGeom>
              <a:avLst/>
              <a:gdLst>
                <a:gd name="connsiteX0" fmla="*/ 0 w 141993"/>
                <a:gd name="connsiteY0" fmla="*/ 74536 h 149361"/>
                <a:gd name="connsiteX1" fmla="*/ 79375 w 141993"/>
                <a:gd name="connsiteY1" fmla="*/ 0 h 149361"/>
                <a:gd name="connsiteX2" fmla="*/ 141993 w 141993"/>
                <a:gd name="connsiteY2" fmla="*/ 33846 h 149361"/>
                <a:gd name="connsiteX3" fmla="*/ 115627 w 141993"/>
                <a:gd name="connsiteY3" fmla="*/ 49164 h 149361"/>
                <a:gd name="connsiteX4" fmla="*/ 79099 w 141993"/>
                <a:gd name="connsiteY4" fmla="*/ 28963 h 149361"/>
                <a:gd name="connsiteX5" fmla="*/ 34599 w 141993"/>
                <a:gd name="connsiteY5" fmla="*/ 74597 h 149361"/>
                <a:gd name="connsiteX6" fmla="*/ 79099 w 141993"/>
                <a:gd name="connsiteY6" fmla="*/ 120232 h 149361"/>
                <a:gd name="connsiteX7" fmla="*/ 115627 w 141993"/>
                <a:gd name="connsiteY7" fmla="*/ 100016 h 149361"/>
                <a:gd name="connsiteX8" fmla="*/ 141993 w 141993"/>
                <a:gd name="connsiteY8" fmla="*/ 115227 h 149361"/>
                <a:gd name="connsiteX9" fmla="*/ 79375 w 141993"/>
                <a:gd name="connsiteY9" fmla="*/ 149362 h 149361"/>
                <a:gd name="connsiteX10" fmla="*/ 0 w 141993"/>
                <a:gd name="connsiteY10" fmla="*/ 74536 h 149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1993" h="149361">
                  <a:moveTo>
                    <a:pt x="0" y="74536"/>
                  </a:moveTo>
                  <a:cubicBezTo>
                    <a:pt x="0" y="30864"/>
                    <a:pt x="32962" y="0"/>
                    <a:pt x="79375" y="0"/>
                  </a:cubicBezTo>
                  <a:cubicBezTo>
                    <a:pt x="107929" y="0"/>
                    <a:pt x="130730" y="11728"/>
                    <a:pt x="141993" y="33846"/>
                  </a:cubicBezTo>
                  <a:lnTo>
                    <a:pt x="115627" y="49164"/>
                  </a:lnTo>
                  <a:cubicBezTo>
                    <a:pt x="107998" y="36384"/>
                    <a:pt x="94046" y="28668"/>
                    <a:pt x="79099" y="28963"/>
                  </a:cubicBezTo>
                  <a:cubicBezTo>
                    <a:pt x="53835" y="28963"/>
                    <a:pt x="34599" y="46441"/>
                    <a:pt x="34599" y="74597"/>
                  </a:cubicBezTo>
                  <a:cubicBezTo>
                    <a:pt x="34599" y="102997"/>
                    <a:pt x="53835" y="120232"/>
                    <a:pt x="79099" y="120232"/>
                  </a:cubicBezTo>
                  <a:cubicBezTo>
                    <a:pt x="94051" y="120530"/>
                    <a:pt x="108006" y="112806"/>
                    <a:pt x="115627" y="100016"/>
                  </a:cubicBezTo>
                  <a:lnTo>
                    <a:pt x="141993" y="115227"/>
                  </a:lnTo>
                  <a:cubicBezTo>
                    <a:pt x="130730" y="137071"/>
                    <a:pt x="107929" y="149362"/>
                    <a:pt x="79375" y="149362"/>
                  </a:cubicBezTo>
                  <a:cubicBezTo>
                    <a:pt x="32962" y="149347"/>
                    <a:pt x="0" y="118224"/>
                    <a:pt x="0" y="74536"/>
                  </a:cubicBezTo>
                  <a:close/>
                </a:path>
              </a:pathLst>
            </a:custGeom>
            <a:solidFill>
              <a:schemeClr val="bg1"/>
            </a:solidFill>
            <a:ln w="1529" cap="flat">
              <a:noFill/>
              <a:prstDash val="solid"/>
              <a:miter/>
            </a:ln>
          </p:spPr>
          <p:txBody>
            <a:bodyPr rtlCol="0" anchor="ctr"/>
            <a:lstStyle/>
            <a:p>
              <a:endParaRPr lang="ja-JP" altLang="en-US"/>
            </a:p>
          </p:txBody>
        </p:sp>
        <p:sp>
          <p:nvSpPr>
            <p:cNvPr id="7" name="フリーフォーム 6">
              <a:extLst>
                <a:ext uri="{FF2B5EF4-FFF2-40B4-BE49-F238E27FC236}">
                  <a16:creationId xmlns:a16="http://schemas.microsoft.com/office/drawing/2014/main" id="{353AD936-E125-F485-31A3-6A4A402DA838}"/>
                </a:ext>
              </a:extLst>
            </p:cNvPr>
            <p:cNvSpPr/>
            <p:nvPr/>
          </p:nvSpPr>
          <p:spPr>
            <a:xfrm>
              <a:off x="1023760" y="567908"/>
              <a:ext cx="75518" cy="28323"/>
            </a:xfrm>
            <a:custGeom>
              <a:avLst/>
              <a:gdLst>
                <a:gd name="connsiteX0" fmla="*/ 0 w 75518"/>
                <a:gd name="connsiteY0" fmla="*/ 0 h 28323"/>
                <a:gd name="connsiteX1" fmla="*/ 75518 w 75518"/>
                <a:gd name="connsiteY1" fmla="*/ 0 h 28323"/>
                <a:gd name="connsiteX2" fmla="*/ 75518 w 75518"/>
                <a:gd name="connsiteY2" fmla="*/ 28324 h 28323"/>
                <a:gd name="connsiteX3" fmla="*/ 0 w 75518"/>
                <a:gd name="connsiteY3" fmla="*/ 28324 h 28323"/>
              </a:gdLst>
              <a:ahLst/>
              <a:cxnLst>
                <a:cxn ang="0">
                  <a:pos x="connsiteX0" y="connsiteY0"/>
                </a:cxn>
                <a:cxn ang="0">
                  <a:pos x="connsiteX1" y="connsiteY1"/>
                </a:cxn>
                <a:cxn ang="0">
                  <a:pos x="connsiteX2" y="connsiteY2"/>
                </a:cxn>
                <a:cxn ang="0">
                  <a:pos x="connsiteX3" y="connsiteY3"/>
                </a:cxn>
              </a:cxnLst>
              <a:rect l="l" t="t" r="r" b="b"/>
              <a:pathLst>
                <a:path w="75518" h="28323">
                  <a:moveTo>
                    <a:pt x="0" y="0"/>
                  </a:moveTo>
                  <a:lnTo>
                    <a:pt x="75518" y="0"/>
                  </a:lnTo>
                  <a:lnTo>
                    <a:pt x="75518" y="28324"/>
                  </a:lnTo>
                  <a:lnTo>
                    <a:pt x="0" y="28324"/>
                  </a:lnTo>
                  <a:close/>
                </a:path>
              </a:pathLst>
            </a:custGeom>
            <a:solidFill>
              <a:schemeClr val="bg1"/>
            </a:solidFill>
            <a:ln w="1529" cap="flat">
              <a:noFill/>
              <a:prstDash val="solid"/>
              <a:miter/>
            </a:ln>
          </p:spPr>
          <p:txBody>
            <a:bodyPr rtlCol="0" anchor="ctr"/>
            <a:lstStyle/>
            <a:p>
              <a:endParaRPr lang="ja-JP" altLang="en-US"/>
            </a:p>
          </p:txBody>
        </p:sp>
        <p:sp>
          <p:nvSpPr>
            <p:cNvPr id="8" name="フリーフォーム 7">
              <a:extLst>
                <a:ext uri="{FF2B5EF4-FFF2-40B4-BE49-F238E27FC236}">
                  <a16:creationId xmlns:a16="http://schemas.microsoft.com/office/drawing/2014/main" id="{73C31DB1-5F03-8C11-EBB4-DFB202CAD4CD}"/>
                </a:ext>
              </a:extLst>
            </p:cNvPr>
            <p:cNvSpPr/>
            <p:nvPr/>
          </p:nvSpPr>
          <p:spPr>
            <a:xfrm>
              <a:off x="1120151" y="510606"/>
              <a:ext cx="128526" cy="149316"/>
            </a:xfrm>
            <a:custGeom>
              <a:avLst/>
              <a:gdLst>
                <a:gd name="connsiteX0" fmla="*/ 0 w 128526"/>
                <a:gd name="connsiteY0" fmla="*/ 132918 h 149316"/>
                <a:gd name="connsiteX1" fmla="*/ 13191 w 128526"/>
                <a:gd name="connsiteY1" fmla="*/ 107059 h 149316"/>
                <a:gd name="connsiteX2" fmla="*/ 64271 w 128526"/>
                <a:gd name="connsiteY2" fmla="*/ 121525 h 149316"/>
                <a:gd name="connsiteX3" fmla="*/ 95029 w 128526"/>
                <a:gd name="connsiteY3" fmla="*/ 105416 h 149316"/>
                <a:gd name="connsiteX4" fmla="*/ 4392 w 128526"/>
                <a:gd name="connsiteY4" fmla="*/ 45635 h 149316"/>
                <a:gd name="connsiteX5" fmla="*/ 68938 w 128526"/>
                <a:gd name="connsiteY5" fmla="*/ 0 h 149316"/>
                <a:gd name="connsiteX6" fmla="*/ 123859 w 128526"/>
                <a:gd name="connsiteY6" fmla="*/ 12550 h 149316"/>
                <a:gd name="connsiteX7" fmla="*/ 110684 w 128526"/>
                <a:gd name="connsiteY7" fmla="*/ 38470 h 149316"/>
                <a:gd name="connsiteX8" fmla="*/ 68663 w 128526"/>
                <a:gd name="connsiteY8" fmla="*/ 27548 h 149316"/>
                <a:gd name="connsiteX9" fmla="*/ 37905 w 128526"/>
                <a:gd name="connsiteY9" fmla="*/ 43931 h 149316"/>
                <a:gd name="connsiteX10" fmla="*/ 128527 w 128526"/>
                <a:gd name="connsiteY10" fmla="*/ 104275 h 149316"/>
                <a:gd name="connsiteX11" fmla="*/ 62067 w 128526"/>
                <a:gd name="connsiteY11" fmla="*/ 149316 h 149316"/>
                <a:gd name="connsiteX12" fmla="*/ 0 w 128526"/>
                <a:gd name="connsiteY12" fmla="*/ 132918 h 149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8526" h="149316">
                  <a:moveTo>
                    <a:pt x="0" y="132918"/>
                  </a:moveTo>
                  <a:lnTo>
                    <a:pt x="13191" y="107059"/>
                  </a:lnTo>
                  <a:cubicBezTo>
                    <a:pt x="26091" y="115516"/>
                    <a:pt x="45862" y="121525"/>
                    <a:pt x="64271" y="121525"/>
                  </a:cubicBezTo>
                  <a:cubicBezTo>
                    <a:pt x="85970" y="121525"/>
                    <a:pt x="95029" y="115440"/>
                    <a:pt x="95029" y="105416"/>
                  </a:cubicBezTo>
                  <a:cubicBezTo>
                    <a:pt x="95029" y="77579"/>
                    <a:pt x="4392" y="103788"/>
                    <a:pt x="4392" y="45635"/>
                  </a:cubicBezTo>
                  <a:cubicBezTo>
                    <a:pt x="4392" y="18056"/>
                    <a:pt x="29381" y="0"/>
                    <a:pt x="68938" y="0"/>
                  </a:cubicBezTo>
                  <a:cubicBezTo>
                    <a:pt x="88434" y="0"/>
                    <a:pt x="110684" y="4640"/>
                    <a:pt x="123859" y="12550"/>
                  </a:cubicBezTo>
                  <a:lnTo>
                    <a:pt x="110684" y="38470"/>
                  </a:lnTo>
                  <a:cubicBezTo>
                    <a:pt x="97951" y="31063"/>
                    <a:pt x="83413" y="27284"/>
                    <a:pt x="68663" y="27548"/>
                  </a:cubicBezTo>
                  <a:cubicBezTo>
                    <a:pt x="47790" y="27548"/>
                    <a:pt x="37905" y="34378"/>
                    <a:pt x="37905" y="43931"/>
                  </a:cubicBezTo>
                  <a:cubicBezTo>
                    <a:pt x="37905" y="73411"/>
                    <a:pt x="128527" y="47217"/>
                    <a:pt x="128527" y="104275"/>
                  </a:cubicBezTo>
                  <a:cubicBezTo>
                    <a:pt x="128527" y="131565"/>
                    <a:pt x="103262" y="149316"/>
                    <a:pt x="62067" y="149316"/>
                  </a:cubicBezTo>
                  <a:cubicBezTo>
                    <a:pt x="37629" y="149301"/>
                    <a:pt x="13191" y="142197"/>
                    <a:pt x="0" y="132918"/>
                  </a:cubicBezTo>
                  <a:close/>
                </a:path>
              </a:pathLst>
            </a:custGeom>
            <a:solidFill>
              <a:schemeClr val="bg1"/>
            </a:solidFill>
            <a:ln w="1529" cap="flat">
              <a:noFill/>
              <a:prstDash val="solid"/>
              <a:miter/>
            </a:ln>
          </p:spPr>
          <p:txBody>
            <a:bodyPr rtlCol="0" anchor="ctr"/>
            <a:lstStyle/>
            <a:p>
              <a:endParaRPr lang="ja-JP" altLang="en-US"/>
            </a:p>
          </p:txBody>
        </p:sp>
        <p:sp>
          <p:nvSpPr>
            <p:cNvPr id="9" name="フリーフォーム 8">
              <a:extLst>
                <a:ext uri="{FF2B5EF4-FFF2-40B4-BE49-F238E27FC236}">
                  <a16:creationId xmlns:a16="http://schemas.microsoft.com/office/drawing/2014/main" id="{3961B7D9-6CA0-DF79-7CBE-1CEE44A1CEEA}"/>
                </a:ext>
              </a:extLst>
            </p:cNvPr>
            <p:cNvSpPr/>
            <p:nvPr/>
          </p:nvSpPr>
          <p:spPr>
            <a:xfrm>
              <a:off x="1278350" y="455419"/>
              <a:ext cx="34323" cy="202571"/>
            </a:xfrm>
            <a:custGeom>
              <a:avLst/>
              <a:gdLst>
                <a:gd name="connsiteX0" fmla="*/ 0 w 34323"/>
                <a:gd name="connsiteY0" fmla="*/ 0 h 202571"/>
                <a:gd name="connsiteX1" fmla="*/ 34324 w 34323"/>
                <a:gd name="connsiteY1" fmla="*/ 0 h 202571"/>
                <a:gd name="connsiteX2" fmla="*/ 34324 w 34323"/>
                <a:gd name="connsiteY2" fmla="*/ 202572 h 202571"/>
                <a:gd name="connsiteX3" fmla="*/ 0 w 34323"/>
                <a:gd name="connsiteY3" fmla="*/ 202572 h 202571"/>
              </a:gdLst>
              <a:ahLst/>
              <a:cxnLst>
                <a:cxn ang="0">
                  <a:pos x="connsiteX0" y="connsiteY0"/>
                </a:cxn>
                <a:cxn ang="0">
                  <a:pos x="connsiteX1" y="connsiteY1"/>
                </a:cxn>
                <a:cxn ang="0">
                  <a:pos x="connsiteX2" y="connsiteY2"/>
                </a:cxn>
                <a:cxn ang="0">
                  <a:pos x="connsiteX3" y="connsiteY3"/>
                </a:cxn>
              </a:cxnLst>
              <a:rect l="l" t="t" r="r" b="b"/>
              <a:pathLst>
                <a:path w="34323" h="202571">
                  <a:moveTo>
                    <a:pt x="0" y="0"/>
                  </a:moveTo>
                  <a:lnTo>
                    <a:pt x="34324" y="0"/>
                  </a:lnTo>
                  <a:lnTo>
                    <a:pt x="34324" y="202572"/>
                  </a:lnTo>
                  <a:lnTo>
                    <a:pt x="0" y="202572"/>
                  </a:lnTo>
                  <a:close/>
                </a:path>
              </a:pathLst>
            </a:custGeom>
            <a:solidFill>
              <a:schemeClr val="bg1"/>
            </a:solidFill>
            <a:ln w="1529" cap="flat">
              <a:noFill/>
              <a:prstDash val="solid"/>
              <a:miter/>
            </a:ln>
          </p:spPr>
          <p:txBody>
            <a:bodyPr rtlCol="0" anchor="ctr"/>
            <a:lstStyle/>
            <a:p>
              <a:endParaRPr lang="ja-JP" altLang="en-US"/>
            </a:p>
          </p:txBody>
        </p:sp>
        <p:sp>
          <p:nvSpPr>
            <p:cNvPr id="10" name="フリーフォーム 9">
              <a:extLst>
                <a:ext uri="{FF2B5EF4-FFF2-40B4-BE49-F238E27FC236}">
                  <a16:creationId xmlns:a16="http://schemas.microsoft.com/office/drawing/2014/main" id="{F4374E34-B7A1-F2AB-546F-78760EDA7617}"/>
                </a:ext>
              </a:extLst>
            </p:cNvPr>
            <p:cNvSpPr/>
            <p:nvPr/>
          </p:nvSpPr>
          <p:spPr>
            <a:xfrm>
              <a:off x="1353042" y="447235"/>
              <a:ext cx="43949" cy="210755"/>
            </a:xfrm>
            <a:custGeom>
              <a:avLst/>
              <a:gdLst>
                <a:gd name="connsiteX0" fmla="*/ 0 w 43949"/>
                <a:gd name="connsiteY0" fmla="*/ 20475 h 210755"/>
                <a:gd name="connsiteX1" fmla="*/ 21975 w 43949"/>
                <a:gd name="connsiteY1" fmla="*/ 0 h 210755"/>
                <a:gd name="connsiteX2" fmla="*/ 43949 w 43949"/>
                <a:gd name="connsiteY2" fmla="*/ 19699 h 210755"/>
                <a:gd name="connsiteX3" fmla="*/ 21975 w 43949"/>
                <a:gd name="connsiteY3" fmla="*/ 40995 h 210755"/>
                <a:gd name="connsiteX4" fmla="*/ 0 w 43949"/>
                <a:gd name="connsiteY4" fmla="*/ 20475 h 210755"/>
                <a:gd name="connsiteX5" fmla="*/ 4667 w 43949"/>
                <a:gd name="connsiteY5" fmla="*/ 64968 h 210755"/>
                <a:gd name="connsiteX6" fmla="*/ 39006 w 43949"/>
                <a:gd name="connsiteY6" fmla="*/ 64968 h 210755"/>
                <a:gd name="connsiteX7" fmla="*/ 39006 w 43949"/>
                <a:gd name="connsiteY7" fmla="*/ 210756 h 210755"/>
                <a:gd name="connsiteX8" fmla="*/ 4667 w 43949"/>
                <a:gd name="connsiteY8" fmla="*/ 210756 h 210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949" h="210755">
                  <a:moveTo>
                    <a:pt x="0" y="20475"/>
                  </a:moveTo>
                  <a:cubicBezTo>
                    <a:pt x="0" y="9005"/>
                    <a:pt x="9350" y="0"/>
                    <a:pt x="21975" y="0"/>
                  </a:cubicBezTo>
                  <a:cubicBezTo>
                    <a:pt x="34599" y="0"/>
                    <a:pt x="43949" y="8458"/>
                    <a:pt x="43949" y="19699"/>
                  </a:cubicBezTo>
                  <a:cubicBezTo>
                    <a:pt x="43949" y="31716"/>
                    <a:pt x="34890" y="40995"/>
                    <a:pt x="21975" y="40995"/>
                  </a:cubicBezTo>
                  <a:cubicBezTo>
                    <a:pt x="9350" y="40995"/>
                    <a:pt x="0" y="31944"/>
                    <a:pt x="0" y="20475"/>
                  </a:cubicBezTo>
                  <a:close/>
                  <a:moveTo>
                    <a:pt x="4667" y="64968"/>
                  </a:moveTo>
                  <a:lnTo>
                    <a:pt x="39006" y="64968"/>
                  </a:lnTo>
                  <a:lnTo>
                    <a:pt x="39006" y="210756"/>
                  </a:lnTo>
                  <a:lnTo>
                    <a:pt x="4667" y="210756"/>
                  </a:lnTo>
                  <a:close/>
                </a:path>
              </a:pathLst>
            </a:custGeom>
            <a:solidFill>
              <a:schemeClr val="bg1"/>
            </a:solidFill>
            <a:ln w="1529" cap="flat">
              <a:noFill/>
              <a:prstDash val="solid"/>
              <a:miter/>
            </a:ln>
          </p:spPr>
          <p:txBody>
            <a:bodyPr rtlCol="0" anchor="ctr"/>
            <a:lstStyle/>
            <a:p>
              <a:endParaRPr lang="ja-JP" altLang="en-US"/>
            </a:p>
          </p:txBody>
        </p:sp>
        <p:sp>
          <p:nvSpPr>
            <p:cNvPr id="11" name="フリーフォーム 10">
              <a:extLst>
                <a:ext uri="{FF2B5EF4-FFF2-40B4-BE49-F238E27FC236}">
                  <a16:creationId xmlns:a16="http://schemas.microsoft.com/office/drawing/2014/main" id="{7E71C1A1-2CCC-3740-52A6-2B7477A03B6E}"/>
                </a:ext>
              </a:extLst>
            </p:cNvPr>
            <p:cNvSpPr/>
            <p:nvPr/>
          </p:nvSpPr>
          <p:spPr>
            <a:xfrm>
              <a:off x="1424995" y="455419"/>
              <a:ext cx="155719" cy="204488"/>
            </a:xfrm>
            <a:custGeom>
              <a:avLst/>
              <a:gdLst>
                <a:gd name="connsiteX0" fmla="*/ 155720 w 155719"/>
                <a:gd name="connsiteY0" fmla="*/ 0 h 204488"/>
                <a:gd name="connsiteX1" fmla="*/ 155720 w 155719"/>
                <a:gd name="connsiteY1" fmla="*/ 202572 h 204488"/>
                <a:gd name="connsiteX2" fmla="*/ 122773 w 155719"/>
                <a:gd name="connsiteY2" fmla="*/ 202572 h 204488"/>
                <a:gd name="connsiteX3" fmla="*/ 122773 w 155719"/>
                <a:gd name="connsiteY3" fmla="*/ 183740 h 204488"/>
                <a:gd name="connsiteX4" fmla="*/ 74156 w 155719"/>
                <a:gd name="connsiteY4" fmla="*/ 204489 h 204488"/>
                <a:gd name="connsiteX5" fmla="*/ 0 w 155719"/>
                <a:gd name="connsiteY5" fmla="*/ 129678 h 204488"/>
                <a:gd name="connsiteX6" fmla="*/ 74156 w 155719"/>
                <a:gd name="connsiteY6" fmla="*/ 55142 h 204488"/>
                <a:gd name="connsiteX7" fmla="*/ 121396 w 155719"/>
                <a:gd name="connsiteY7" fmla="*/ 74795 h 204488"/>
                <a:gd name="connsiteX8" fmla="*/ 121396 w 155719"/>
                <a:gd name="connsiteY8" fmla="*/ 0 h 204488"/>
                <a:gd name="connsiteX9" fmla="*/ 121947 w 155719"/>
                <a:gd name="connsiteY9" fmla="*/ 129678 h 204488"/>
                <a:gd name="connsiteX10" fmla="*/ 78273 w 155719"/>
                <a:gd name="connsiteY10" fmla="*/ 84044 h 204488"/>
                <a:gd name="connsiteX11" fmla="*/ 34615 w 155719"/>
                <a:gd name="connsiteY11" fmla="*/ 129678 h 204488"/>
                <a:gd name="connsiteX12" fmla="*/ 78273 w 155719"/>
                <a:gd name="connsiteY12" fmla="*/ 175313 h 204488"/>
                <a:gd name="connsiteX13" fmla="*/ 121947 w 155719"/>
                <a:gd name="connsiteY13" fmla="*/ 129678 h 2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5719" h="204488">
                  <a:moveTo>
                    <a:pt x="155720" y="0"/>
                  </a:moveTo>
                  <a:lnTo>
                    <a:pt x="155720" y="202572"/>
                  </a:lnTo>
                  <a:lnTo>
                    <a:pt x="122773" y="202572"/>
                  </a:lnTo>
                  <a:lnTo>
                    <a:pt x="122773" y="183740"/>
                  </a:lnTo>
                  <a:cubicBezTo>
                    <a:pt x="111235" y="197659"/>
                    <a:pt x="94203" y="204489"/>
                    <a:pt x="74156" y="204489"/>
                  </a:cubicBezTo>
                  <a:cubicBezTo>
                    <a:pt x="31585" y="204489"/>
                    <a:pt x="0" y="175009"/>
                    <a:pt x="0" y="129678"/>
                  </a:cubicBezTo>
                  <a:cubicBezTo>
                    <a:pt x="0" y="84348"/>
                    <a:pt x="31585" y="55142"/>
                    <a:pt x="74156" y="55142"/>
                  </a:cubicBezTo>
                  <a:cubicBezTo>
                    <a:pt x="93101" y="55142"/>
                    <a:pt x="109858" y="61409"/>
                    <a:pt x="121396" y="74795"/>
                  </a:cubicBezTo>
                  <a:lnTo>
                    <a:pt x="121396" y="0"/>
                  </a:lnTo>
                  <a:close/>
                  <a:moveTo>
                    <a:pt x="121947" y="129678"/>
                  </a:moveTo>
                  <a:cubicBezTo>
                    <a:pt x="121947" y="101841"/>
                    <a:pt x="103002" y="84044"/>
                    <a:pt x="78273" y="84044"/>
                  </a:cubicBezTo>
                  <a:cubicBezTo>
                    <a:pt x="53544" y="84044"/>
                    <a:pt x="34615" y="101796"/>
                    <a:pt x="34615" y="129678"/>
                  </a:cubicBezTo>
                  <a:cubicBezTo>
                    <a:pt x="34615" y="157561"/>
                    <a:pt x="53559" y="175313"/>
                    <a:pt x="78273" y="175313"/>
                  </a:cubicBezTo>
                  <a:cubicBezTo>
                    <a:pt x="102987" y="175313"/>
                    <a:pt x="121947" y="157546"/>
                    <a:pt x="121947" y="129678"/>
                  </a:cubicBezTo>
                  <a:close/>
                </a:path>
              </a:pathLst>
            </a:custGeom>
            <a:solidFill>
              <a:schemeClr val="bg1"/>
            </a:solidFill>
            <a:ln w="1529" cap="flat">
              <a:noFill/>
              <a:prstDash val="solid"/>
              <a:miter/>
            </a:ln>
          </p:spPr>
          <p:txBody>
            <a:bodyPr rtlCol="0" anchor="ctr"/>
            <a:lstStyle/>
            <a:p>
              <a:endParaRPr lang="ja-JP" altLang="en-US"/>
            </a:p>
          </p:txBody>
        </p:sp>
        <p:sp>
          <p:nvSpPr>
            <p:cNvPr id="12" name="フリーフォーム 11">
              <a:extLst>
                <a:ext uri="{FF2B5EF4-FFF2-40B4-BE49-F238E27FC236}">
                  <a16:creationId xmlns:a16="http://schemas.microsoft.com/office/drawing/2014/main" id="{BA62FBE7-8EA5-2815-FF08-0A05F50109D0}"/>
                </a:ext>
              </a:extLst>
            </p:cNvPr>
            <p:cNvSpPr/>
            <p:nvPr/>
          </p:nvSpPr>
          <p:spPr>
            <a:xfrm>
              <a:off x="1613431" y="510606"/>
              <a:ext cx="150047" cy="149346"/>
            </a:xfrm>
            <a:custGeom>
              <a:avLst/>
              <a:gdLst>
                <a:gd name="connsiteX0" fmla="*/ 149629 w 150047"/>
                <a:gd name="connsiteY0" fmla="*/ 85413 h 149346"/>
                <a:gd name="connsiteX1" fmla="*/ 34553 w 150047"/>
                <a:gd name="connsiteY1" fmla="*/ 85413 h 149346"/>
                <a:gd name="connsiteX2" fmla="*/ 81992 w 150047"/>
                <a:gd name="connsiteY2" fmla="*/ 120399 h 149346"/>
                <a:gd name="connsiteX3" fmla="*/ 121778 w 150047"/>
                <a:gd name="connsiteY3" fmla="*/ 104564 h 149346"/>
                <a:gd name="connsiteX4" fmla="*/ 140142 w 150047"/>
                <a:gd name="connsiteY4" fmla="*/ 125586 h 149346"/>
                <a:gd name="connsiteX5" fmla="*/ 81104 w 150047"/>
                <a:gd name="connsiteY5" fmla="*/ 149347 h 149346"/>
                <a:gd name="connsiteX6" fmla="*/ 0 w 150047"/>
                <a:gd name="connsiteY6" fmla="*/ 74536 h 149346"/>
                <a:gd name="connsiteX7" fmla="*/ 75809 w 150047"/>
                <a:gd name="connsiteY7" fmla="*/ 0 h 149346"/>
                <a:gd name="connsiteX8" fmla="*/ 149951 w 150047"/>
                <a:gd name="connsiteY8" fmla="*/ 75343 h 149346"/>
                <a:gd name="connsiteX9" fmla="*/ 149629 w 150047"/>
                <a:gd name="connsiteY9" fmla="*/ 85413 h 149346"/>
                <a:gd name="connsiteX10" fmla="*/ 34309 w 150047"/>
                <a:gd name="connsiteY10" fmla="*/ 62808 h 149346"/>
                <a:gd name="connsiteX11" fmla="*/ 117494 w 150047"/>
                <a:gd name="connsiteY11" fmla="*/ 62808 h 149346"/>
                <a:gd name="connsiteX12" fmla="*/ 76024 w 150047"/>
                <a:gd name="connsiteY12" fmla="*/ 27305 h 149346"/>
                <a:gd name="connsiteX13" fmla="*/ 34309 w 150047"/>
                <a:gd name="connsiteY13" fmla="*/ 62808 h 149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0047" h="149346">
                  <a:moveTo>
                    <a:pt x="149629" y="85413"/>
                  </a:moveTo>
                  <a:lnTo>
                    <a:pt x="34553" y="85413"/>
                  </a:lnTo>
                  <a:cubicBezTo>
                    <a:pt x="38670" y="106709"/>
                    <a:pt x="56513" y="120399"/>
                    <a:pt x="81992" y="120399"/>
                  </a:cubicBezTo>
                  <a:cubicBezTo>
                    <a:pt x="98457" y="120399"/>
                    <a:pt x="111373" y="115212"/>
                    <a:pt x="121778" y="104564"/>
                  </a:cubicBezTo>
                  <a:lnTo>
                    <a:pt x="140142" y="125586"/>
                  </a:lnTo>
                  <a:cubicBezTo>
                    <a:pt x="126966" y="141148"/>
                    <a:pt x="106369" y="149347"/>
                    <a:pt x="81104" y="149347"/>
                  </a:cubicBezTo>
                  <a:cubicBezTo>
                    <a:pt x="31937" y="149347"/>
                    <a:pt x="0" y="117950"/>
                    <a:pt x="0" y="74536"/>
                  </a:cubicBezTo>
                  <a:cubicBezTo>
                    <a:pt x="0" y="31123"/>
                    <a:pt x="32136" y="0"/>
                    <a:pt x="75809" y="0"/>
                  </a:cubicBezTo>
                  <a:cubicBezTo>
                    <a:pt x="118657" y="0"/>
                    <a:pt x="149951" y="29754"/>
                    <a:pt x="149951" y="75343"/>
                  </a:cubicBezTo>
                  <a:cubicBezTo>
                    <a:pt x="150195" y="78020"/>
                    <a:pt x="149935" y="82142"/>
                    <a:pt x="149629" y="85413"/>
                  </a:cubicBezTo>
                  <a:close/>
                  <a:moveTo>
                    <a:pt x="34309" y="62808"/>
                  </a:moveTo>
                  <a:lnTo>
                    <a:pt x="117494" y="62808"/>
                  </a:lnTo>
                  <a:cubicBezTo>
                    <a:pt x="114739" y="41786"/>
                    <a:pt x="98534" y="27305"/>
                    <a:pt x="76024" y="27305"/>
                  </a:cubicBezTo>
                  <a:cubicBezTo>
                    <a:pt x="53804" y="27259"/>
                    <a:pt x="37599" y="41512"/>
                    <a:pt x="34309" y="62808"/>
                  </a:cubicBezTo>
                  <a:close/>
                </a:path>
              </a:pathLst>
            </a:custGeom>
            <a:solidFill>
              <a:schemeClr val="bg1"/>
            </a:solidFill>
            <a:ln w="1529" cap="flat">
              <a:noFill/>
              <a:prstDash val="solid"/>
              <a:miter/>
            </a:ln>
          </p:spPr>
          <p:txBody>
            <a:bodyPr rtlCol="0" anchor="ctr"/>
            <a:lstStyle/>
            <a:p>
              <a:endParaRPr lang="ja-JP" altLang="en-US"/>
            </a:p>
          </p:txBody>
        </p:sp>
        <p:sp>
          <p:nvSpPr>
            <p:cNvPr id="13" name="フリーフォーム 12">
              <a:extLst>
                <a:ext uri="{FF2B5EF4-FFF2-40B4-BE49-F238E27FC236}">
                  <a16:creationId xmlns:a16="http://schemas.microsoft.com/office/drawing/2014/main" id="{936E0C57-ACC2-05DD-AE27-BA10FFC5A86D}"/>
                </a:ext>
              </a:extLst>
            </p:cNvPr>
            <p:cNvSpPr/>
            <p:nvPr/>
          </p:nvSpPr>
          <p:spPr>
            <a:xfrm>
              <a:off x="552525" y="471153"/>
              <a:ext cx="161254" cy="160303"/>
            </a:xfrm>
            <a:custGeom>
              <a:avLst/>
              <a:gdLst>
                <a:gd name="connsiteX0" fmla="*/ 157195 w 161254"/>
                <a:gd name="connsiteY0" fmla="*/ 13822 h 160303"/>
                <a:gd name="connsiteX1" fmla="*/ 13887 w 161254"/>
                <a:gd name="connsiteY1" fmla="*/ 52522 h 160303"/>
                <a:gd name="connsiteX2" fmla="*/ 13870 w 161254"/>
                <a:gd name="connsiteY2" fmla="*/ 156248 h 160303"/>
                <a:gd name="connsiteX3" fmla="*/ 24842 w 161254"/>
                <a:gd name="connsiteY3" fmla="*/ 159261 h 160303"/>
                <a:gd name="connsiteX4" fmla="*/ 26541 w 161254"/>
                <a:gd name="connsiteY4" fmla="*/ 157982 h 160303"/>
                <a:gd name="connsiteX5" fmla="*/ 158893 w 161254"/>
                <a:gd name="connsiteY5" fmla="*/ 26432 h 160303"/>
                <a:gd name="connsiteX6" fmla="*/ 158900 w 161254"/>
                <a:gd name="connsiteY6" fmla="*/ 15117 h 160303"/>
                <a:gd name="connsiteX7" fmla="*/ 157195 w 161254"/>
                <a:gd name="connsiteY7" fmla="*/ 13822 h 1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254" h="160303">
                  <a:moveTo>
                    <a:pt x="157195" y="13822"/>
                  </a:moveTo>
                  <a:cubicBezTo>
                    <a:pt x="106871" y="-14829"/>
                    <a:pt x="42709" y="2498"/>
                    <a:pt x="13887" y="52522"/>
                  </a:cubicBezTo>
                  <a:cubicBezTo>
                    <a:pt x="-4623" y="84648"/>
                    <a:pt x="-4629" y="124116"/>
                    <a:pt x="13870" y="156248"/>
                  </a:cubicBezTo>
                  <a:cubicBezTo>
                    <a:pt x="16063" y="160092"/>
                    <a:pt x="20975" y="161441"/>
                    <a:pt x="24842" y="159261"/>
                  </a:cubicBezTo>
                  <a:cubicBezTo>
                    <a:pt x="25463" y="158912"/>
                    <a:pt x="26034" y="158481"/>
                    <a:pt x="26541" y="157982"/>
                  </a:cubicBezTo>
                  <a:lnTo>
                    <a:pt x="158893" y="26432"/>
                  </a:lnTo>
                  <a:cubicBezTo>
                    <a:pt x="162038" y="23309"/>
                    <a:pt x="162041" y="18243"/>
                    <a:pt x="158900" y="15117"/>
                  </a:cubicBezTo>
                  <a:cubicBezTo>
                    <a:pt x="158392" y="14611"/>
                    <a:pt x="157819" y="14176"/>
                    <a:pt x="157195" y="13822"/>
                  </a:cubicBezTo>
                  <a:close/>
                </a:path>
              </a:pathLst>
            </a:custGeom>
            <a:solidFill>
              <a:schemeClr val="bg1"/>
            </a:solidFill>
            <a:ln w="1529" cap="flat">
              <a:noFill/>
              <a:prstDash val="solid"/>
              <a:miter/>
            </a:ln>
          </p:spPr>
          <p:txBody>
            <a:bodyPr rtlCol="0" anchor="ctr"/>
            <a:lstStyle/>
            <a:p>
              <a:endParaRPr lang="ja-JP" altLang="en-US"/>
            </a:p>
          </p:txBody>
        </p:sp>
        <p:sp>
          <p:nvSpPr>
            <p:cNvPr id="14" name="フリーフォーム 13">
              <a:extLst>
                <a:ext uri="{FF2B5EF4-FFF2-40B4-BE49-F238E27FC236}">
                  <a16:creationId xmlns:a16="http://schemas.microsoft.com/office/drawing/2014/main" id="{37E2EC8E-FD2B-2407-61C3-686E07D7D58E}"/>
                </a:ext>
              </a:extLst>
            </p:cNvPr>
            <p:cNvSpPr/>
            <p:nvPr/>
          </p:nvSpPr>
          <p:spPr>
            <a:xfrm>
              <a:off x="601573" y="519877"/>
              <a:ext cx="161019" cy="160090"/>
            </a:xfrm>
            <a:custGeom>
              <a:avLst/>
              <a:gdLst>
                <a:gd name="connsiteX0" fmla="*/ 4226 w 161019"/>
                <a:gd name="connsiteY0" fmla="*/ 146495 h 160090"/>
                <a:gd name="connsiteX1" fmla="*/ 147361 w 161019"/>
                <a:gd name="connsiteY1" fmla="*/ 107170 h 160090"/>
                <a:gd name="connsiteX2" fmla="*/ 147367 w 161019"/>
                <a:gd name="connsiteY2" fmla="*/ 4222 h 160090"/>
                <a:gd name="connsiteX3" fmla="*/ 136055 w 161019"/>
                <a:gd name="connsiteY3" fmla="*/ 1057 h 160090"/>
                <a:gd name="connsiteX4" fmla="*/ 134253 w 161019"/>
                <a:gd name="connsiteY4" fmla="*/ 2412 h 160090"/>
                <a:gd name="connsiteX5" fmla="*/ 2420 w 161019"/>
                <a:gd name="connsiteY5" fmla="*/ 133459 h 160090"/>
                <a:gd name="connsiteX6" fmla="*/ 2456 w 161019"/>
                <a:gd name="connsiteY6" fmla="*/ 145162 h 160090"/>
                <a:gd name="connsiteX7" fmla="*/ 4226 w 161019"/>
                <a:gd name="connsiteY7" fmla="*/ 146495 h 160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019" h="160090">
                  <a:moveTo>
                    <a:pt x="4226" y="146495"/>
                  </a:moveTo>
                  <a:cubicBezTo>
                    <a:pt x="54676" y="174926"/>
                    <a:pt x="118760" y="157320"/>
                    <a:pt x="147361" y="107170"/>
                  </a:cubicBezTo>
                  <a:cubicBezTo>
                    <a:pt x="165571" y="75241"/>
                    <a:pt x="165573" y="36152"/>
                    <a:pt x="147367" y="4222"/>
                  </a:cubicBezTo>
                  <a:cubicBezTo>
                    <a:pt x="145123" y="243"/>
                    <a:pt x="140058" y="-1174"/>
                    <a:pt x="136055" y="1057"/>
                  </a:cubicBezTo>
                  <a:cubicBezTo>
                    <a:pt x="135395" y="1425"/>
                    <a:pt x="134789" y="1880"/>
                    <a:pt x="134253" y="2412"/>
                  </a:cubicBezTo>
                  <a:lnTo>
                    <a:pt x="2420" y="133459"/>
                  </a:lnTo>
                  <a:cubicBezTo>
                    <a:pt x="-821" y="136700"/>
                    <a:pt x="-805" y="141940"/>
                    <a:pt x="2456" y="145162"/>
                  </a:cubicBezTo>
                  <a:cubicBezTo>
                    <a:pt x="2984" y="145683"/>
                    <a:pt x="3579" y="146131"/>
                    <a:pt x="4226" y="146495"/>
                  </a:cubicBezTo>
                  <a:close/>
                </a:path>
              </a:pathLst>
            </a:custGeom>
            <a:solidFill>
              <a:schemeClr val="bg1"/>
            </a:solidFill>
            <a:ln w="1529" cap="flat">
              <a:noFill/>
              <a:prstDash val="solid"/>
              <a:miter/>
            </a:ln>
          </p:spPr>
          <p:txBody>
            <a:bodyPr rtlCol="0" anchor="ctr"/>
            <a:lstStyle/>
            <a:p>
              <a:endParaRPr lang="ja-JP" altLang="en-US"/>
            </a:p>
          </p:txBody>
        </p:sp>
        <p:sp>
          <p:nvSpPr>
            <p:cNvPr id="15" name="フリーフォーム 14">
              <a:extLst>
                <a:ext uri="{FF2B5EF4-FFF2-40B4-BE49-F238E27FC236}">
                  <a16:creationId xmlns:a16="http://schemas.microsoft.com/office/drawing/2014/main" id="{758D349B-FE1B-75EC-A27D-5EFFCC551C94}"/>
                </a:ext>
              </a:extLst>
            </p:cNvPr>
            <p:cNvSpPr/>
            <p:nvPr/>
          </p:nvSpPr>
          <p:spPr>
            <a:xfrm>
              <a:off x="736785" y="440671"/>
              <a:ext cx="60996" cy="61251"/>
            </a:xfrm>
            <a:custGeom>
              <a:avLst/>
              <a:gdLst>
                <a:gd name="connsiteX0" fmla="*/ 60985 w 60996"/>
                <a:gd name="connsiteY0" fmla="*/ 31055 h 61251"/>
                <a:gd name="connsiteX1" fmla="*/ 31348 w 60996"/>
                <a:gd name="connsiteY1" fmla="*/ 61248 h 61251"/>
                <a:gd name="connsiteX2" fmla="*/ 30701 w 60996"/>
                <a:gd name="connsiteY2" fmla="*/ 61249 h 61251"/>
                <a:gd name="connsiteX3" fmla="*/ 5 w 60996"/>
                <a:gd name="connsiteY3" fmla="*/ 31499 h 61251"/>
                <a:gd name="connsiteX4" fmla="*/ 4 w 60996"/>
                <a:gd name="connsiteY4" fmla="*/ 30826 h 61251"/>
                <a:gd name="connsiteX5" fmla="*/ 29986 w 60996"/>
                <a:gd name="connsiteY5" fmla="*/ 4 h 61251"/>
                <a:gd name="connsiteX6" fmla="*/ 60992 w 60996"/>
                <a:gd name="connsiteY6" fmla="*/ 29807 h 61251"/>
                <a:gd name="connsiteX7" fmla="*/ 60985 w 60996"/>
                <a:gd name="connsiteY7" fmla="*/ 31131 h 61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996" h="61251">
                  <a:moveTo>
                    <a:pt x="60985" y="31055"/>
                  </a:moveTo>
                  <a:cubicBezTo>
                    <a:pt x="61189" y="47528"/>
                    <a:pt x="47920" y="61046"/>
                    <a:pt x="31348" y="61248"/>
                  </a:cubicBezTo>
                  <a:cubicBezTo>
                    <a:pt x="31132" y="61251"/>
                    <a:pt x="30917" y="61251"/>
                    <a:pt x="30701" y="61249"/>
                  </a:cubicBezTo>
                  <a:cubicBezTo>
                    <a:pt x="13961" y="61460"/>
                    <a:pt x="217" y="48141"/>
                    <a:pt x="5" y="31499"/>
                  </a:cubicBezTo>
                  <a:cubicBezTo>
                    <a:pt x="3" y="31275"/>
                    <a:pt x="2" y="31051"/>
                    <a:pt x="4" y="30826"/>
                  </a:cubicBezTo>
                  <a:cubicBezTo>
                    <a:pt x="-279" y="14085"/>
                    <a:pt x="13144" y="286"/>
                    <a:pt x="29986" y="4"/>
                  </a:cubicBezTo>
                  <a:cubicBezTo>
                    <a:pt x="46827" y="-277"/>
                    <a:pt x="60709" y="13066"/>
                    <a:pt x="60992" y="29807"/>
                  </a:cubicBezTo>
                  <a:cubicBezTo>
                    <a:pt x="61000" y="30248"/>
                    <a:pt x="60997" y="30689"/>
                    <a:pt x="60985" y="31131"/>
                  </a:cubicBezTo>
                  <a:close/>
                </a:path>
              </a:pathLst>
            </a:custGeom>
            <a:solidFill>
              <a:srgbClr val="F49F35"/>
            </a:solidFill>
            <a:ln w="1529" cap="flat">
              <a:noFill/>
              <a:prstDash val="solid"/>
              <a:miter/>
            </a:ln>
          </p:spPr>
          <p:txBody>
            <a:bodyPr rtlCol="0" anchor="ctr"/>
            <a:lstStyle/>
            <a:p>
              <a:endParaRPr lang="ja-JP" altLang="en-US"/>
            </a:p>
          </p:txBody>
        </p:sp>
      </p:grpSp>
      <p:sp>
        <p:nvSpPr>
          <p:cNvPr id="16" name="角丸四角形 15">
            <a:extLst>
              <a:ext uri="{FF2B5EF4-FFF2-40B4-BE49-F238E27FC236}">
                <a16:creationId xmlns:a16="http://schemas.microsoft.com/office/drawing/2014/main" id="{6330584F-7CEF-6954-566E-1B091092163A}"/>
              </a:ext>
            </a:extLst>
          </p:cNvPr>
          <p:cNvSpPr/>
          <p:nvPr/>
        </p:nvSpPr>
        <p:spPr>
          <a:xfrm>
            <a:off x="768098" y="4795263"/>
            <a:ext cx="9667261" cy="1415387"/>
          </a:xfrm>
          <a:prstGeom prst="roundRect">
            <a:avLst>
              <a:gd name="adj" fmla="val 3797"/>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1200"/>
              </a:spcBef>
            </a:pPr>
            <a:r>
              <a:rPr kumimoji="1" lang="en-US" altLang="ja-JP" sz="2400" b="1" dirty="0">
                <a:solidFill>
                  <a:schemeClr val="bg1"/>
                </a:solidFill>
                <a:latin typeface="Montserrat SemiBold" pitchFamily="2" charset="0"/>
                <a:ea typeface="Yu Gothic" panose="020B0400000000000000" pitchFamily="34" charset="-128"/>
              </a:rPr>
              <a:t>100</a:t>
            </a:r>
            <a:r>
              <a:rPr lang="ja-JP" altLang="en-US" sz="2400" b="1">
                <a:solidFill>
                  <a:schemeClr val="bg1"/>
                </a:solidFill>
                <a:latin typeface="Montserrat SemiBold" pitchFamily="2" charset="0"/>
                <a:ea typeface="Yu Gothic" panose="020B0400000000000000" pitchFamily="34" charset="-128"/>
              </a:rPr>
              <a:t>の営業資料分析と顧客</a:t>
            </a:r>
            <a:r>
              <a:rPr lang="en-US" altLang="ja-JP" sz="2400" b="1" dirty="0">
                <a:solidFill>
                  <a:schemeClr val="bg1"/>
                </a:solidFill>
                <a:latin typeface="Montserrat SemiBold" pitchFamily="2" charset="0"/>
                <a:ea typeface="Yu Gothic" panose="020B0400000000000000" pitchFamily="34" charset="-128"/>
              </a:rPr>
              <a:t>222</a:t>
            </a:r>
            <a:r>
              <a:rPr lang="ja-JP" altLang="en-US" sz="2400" b="1">
                <a:solidFill>
                  <a:schemeClr val="bg1"/>
                </a:solidFill>
                <a:latin typeface="Montserrat SemiBold" pitchFamily="2" charset="0"/>
                <a:ea typeface="Yu Gothic" panose="020B0400000000000000" pitchFamily="34" charset="-128"/>
              </a:rPr>
              <a:t>名へのアンケート調査で導き出した、</a:t>
            </a:r>
            <a:endParaRPr lang="en-US" altLang="ja-JP" sz="2400" b="1" dirty="0">
              <a:solidFill>
                <a:schemeClr val="bg1"/>
              </a:solidFill>
              <a:latin typeface="Montserrat SemiBold" pitchFamily="2" charset="0"/>
              <a:ea typeface="Yu Gothic" panose="020B0400000000000000" pitchFamily="34" charset="-128"/>
            </a:endParaRPr>
          </a:p>
          <a:p>
            <a:pPr>
              <a:spcBef>
                <a:spcPts val="1200"/>
              </a:spcBef>
            </a:pPr>
            <a:r>
              <a:rPr lang="en-US" altLang="ja-JP" sz="4000" b="1" dirty="0">
                <a:solidFill>
                  <a:schemeClr val="bg1"/>
                </a:solidFill>
                <a:latin typeface="Montserrat SemiBold" pitchFamily="2" charset="0"/>
                <a:ea typeface="Yu Gothic" panose="020B0400000000000000" pitchFamily="34" charset="-128"/>
              </a:rPr>
              <a:t>“</a:t>
            </a:r>
            <a:r>
              <a:rPr lang="ja-JP" altLang="en-US" sz="4000" b="1">
                <a:solidFill>
                  <a:schemeClr val="bg1"/>
                </a:solidFill>
                <a:latin typeface="Montserrat SemiBold" pitchFamily="2" charset="0"/>
                <a:ea typeface="Yu Gothic" panose="020B0400000000000000" pitchFamily="34" charset="-128"/>
              </a:rPr>
              <a:t>商談後を制する</a:t>
            </a:r>
            <a:r>
              <a:rPr lang="en-US" altLang="ja-JP" sz="4000" b="1" dirty="0">
                <a:solidFill>
                  <a:schemeClr val="bg1"/>
                </a:solidFill>
                <a:latin typeface="Montserrat SemiBold" pitchFamily="2" charset="0"/>
                <a:ea typeface="Yu Gothic" panose="020B0400000000000000" pitchFamily="34" charset="-128"/>
              </a:rPr>
              <a:t>” </a:t>
            </a:r>
            <a:r>
              <a:rPr lang="ja-JP" altLang="en-US" sz="3600" b="1">
                <a:solidFill>
                  <a:schemeClr val="bg1"/>
                </a:solidFill>
                <a:latin typeface="Montserrat SemiBold" pitchFamily="2" charset="0"/>
                <a:ea typeface="Yu Gothic" panose="020B0400000000000000" pitchFamily="34" charset="-128"/>
              </a:rPr>
              <a:t>社内検討用資料</a:t>
            </a:r>
            <a:endParaRPr kumimoji="1" lang="ja-JP" altLang="en-US" sz="3600" b="1">
              <a:solidFill>
                <a:schemeClr val="bg1"/>
              </a:solidFill>
              <a:latin typeface="Montserrat SemiBold" pitchFamily="2" charset="0"/>
              <a:ea typeface="Yu Gothic" panose="020B0400000000000000" pitchFamily="34" charset="-128"/>
            </a:endParaRPr>
          </a:p>
        </p:txBody>
      </p:sp>
    </p:spTree>
    <p:extLst>
      <p:ext uri="{BB962C8B-B14F-4D97-AF65-F5344CB8AC3E}">
        <p14:creationId xmlns:p14="http://schemas.microsoft.com/office/powerpoint/2010/main" val="17414923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A6902A4-3832-1005-2C91-BA3B148B925E}"/>
              </a:ext>
            </a:extLst>
          </p:cNvPr>
          <p:cNvSpPr>
            <a:spLocks noGrp="1"/>
          </p:cNvSpPr>
          <p:nvPr>
            <p:ph type="title"/>
          </p:nvPr>
        </p:nvSpPr>
        <p:spPr/>
        <p:txBody>
          <a:bodyPr/>
          <a:lstStyle/>
          <a:p>
            <a:r>
              <a:rPr kumimoji="1" lang="ja-JP" altLang="en-US"/>
              <a:t>はじめに</a:t>
            </a:r>
          </a:p>
        </p:txBody>
      </p:sp>
      <p:sp>
        <p:nvSpPr>
          <p:cNvPr id="3" name="コンテンツ プレースホルダー 2">
            <a:extLst>
              <a:ext uri="{FF2B5EF4-FFF2-40B4-BE49-F238E27FC236}">
                <a16:creationId xmlns:a16="http://schemas.microsoft.com/office/drawing/2014/main" id="{15CF45B6-AD21-C8DB-AABD-2F1AB8D921B7}"/>
              </a:ext>
            </a:extLst>
          </p:cNvPr>
          <p:cNvSpPr>
            <a:spLocks noGrp="1"/>
          </p:cNvSpPr>
          <p:nvPr>
            <p:ph idx="1"/>
          </p:nvPr>
        </p:nvSpPr>
        <p:spPr/>
        <p:txBody>
          <a:bodyPr>
            <a:normAutofit/>
          </a:bodyPr>
          <a:lstStyle/>
          <a:p>
            <a:r>
              <a:rPr kumimoji="1" lang="ja-JP" altLang="en-US"/>
              <a:t>本資料は、</a:t>
            </a:r>
            <a:r>
              <a:rPr lang="ja-JP" altLang="en-US"/>
              <a:t>商談後に先方へ送付する社内検討用資料のテンプレートです。全体構成の考え方や</a:t>
            </a:r>
            <a:endParaRPr lang="en-US" altLang="ja-JP" dirty="0"/>
          </a:p>
          <a:p>
            <a:r>
              <a:rPr lang="ja-JP" altLang="en-US"/>
              <a:t>各スライドの作成ポイントに</a:t>
            </a:r>
            <a:r>
              <a:rPr kumimoji="1" lang="ja-JP" altLang="en-US"/>
              <a:t>関しては「受注率を底上げする営業資料ガイドブック」にて解説しています。</a:t>
            </a:r>
          </a:p>
        </p:txBody>
      </p:sp>
      <p:sp>
        <p:nvSpPr>
          <p:cNvPr id="4" name="日付プレースホルダー 3">
            <a:extLst>
              <a:ext uri="{FF2B5EF4-FFF2-40B4-BE49-F238E27FC236}">
                <a16:creationId xmlns:a16="http://schemas.microsoft.com/office/drawing/2014/main" id="{11615C17-B64F-79B1-CD73-F7EE2913E64E}"/>
              </a:ext>
            </a:extLst>
          </p:cNvPr>
          <p:cNvSpPr>
            <a:spLocks noGrp="1"/>
          </p:cNvSpPr>
          <p:nvPr>
            <p:ph type="dt" sz="half" idx="10"/>
          </p:nvPr>
        </p:nvSpPr>
        <p:spPr/>
        <p:txBody>
          <a:bodyPr/>
          <a:lstStyle/>
          <a:p>
            <a:r>
              <a:rPr lang="en-US" altLang="ja-JP"/>
              <a:t>© Cone Inc</a:t>
            </a:r>
            <a:endParaRPr lang="ja-JP" altLang="en-US">
              <a:latin typeface="Montserrat" pitchFamily="2" charset="0"/>
            </a:endParaRPr>
          </a:p>
        </p:txBody>
      </p:sp>
      <p:sp>
        <p:nvSpPr>
          <p:cNvPr id="5" name="スライド番号プレースホルダー 4">
            <a:extLst>
              <a:ext uri="{FF2B5EF4-FFF2-40B4-BE49-F238E27FC236}">
                <a16:creationId xmlns:a16="http://schemas.microsoft.com/office/drawing/2014/main" id="{A26FD537-83E4-0696-D507-88F2D946D2A2}"/>
              </a:ext>
            </a:extLst>
          </p:cNvPr>
          <p:cNvSpPr>
            <a:spLocks noGrp="1"/>
          </p:cNvSpPr>
          <p:nvPr>
            <p:ph type="sldNum" sz="quarter" idx="12"/>
          </p:nvPr>
        </p:nvSpPr>
        <p:spPr/>
        <p:txBody>
          <a:bodyPr/>
          <a:lstStyle/>
          <a:p>
            <a:fld id="{E310EA0D-2252-9045-A82C-BA460C3629D0}" type="slidenum">
              <a:rPr lang="ja-JP" altLang="en-US" smtClean="0"/>
              <a:pPr/>
              <a:t>2</a:t>
            </a:fld>
            <a:endParaRPr lang="ja-JP" altLang="en-US">
              <a:latin typeface="Montserrat" pitchFamily="2" charset="0"/>
            </a:endParaRPr>
          </a:p>
        </p:txBody>
      </p:sp>
      <p:grpSp>
        <p:nvGrpSpPr>
          <p:cNvPr id="7" name="グループ化 6">
            <a:extLst>
              <a:ext uri="{FF2B5EF4-FFF2-40B4-BE49-F238E27FC236}">
                <a16:creationId xmlns:a16="http://schemas.microsoft.com/office/drawing/2014/main" id="{D4738BA5-40DE-05A4-7320-49B196B30829}"/>
              </a:ext>
            </a:extLst>
          </p:cNvPr>
          <p:cNvGrpSpPr/>
          <p:nvPr/>
        </p:nvGrpSpPr>
        <p:grpSpPr>
          <a:xfrm>
            <a:off x="459760" y="2486133"/>
            <a:ext cx="12021410" cy="3930541"/>
            <a:chOff x="459760" y="2486133"/>
            <a:chExt cx="12021410" cy="3930541"/>
          </a:xfrm>
        </p:grpSpPr>
        <p:pic>
          <p:nvPicPr>
            <p:cNvPr id="8" name="図 7">
              <a:extLst>
                <a:ext uri="{FF2B5EF4-FFF2-40B4-BE49-F238E27FC236}">
                  <a16:creationId xmlns:a16="http://schemas.microsoft.com/office/drawing/2014/main" id="{8667CDA1-66A2-B196-CF45-FDFEA3AA662E}"/>
                </a:ext>
              </a:extLst>
            </p:cNvPr>
            <p:cNvPicPr>
              <a:picLocks noChangeAspect="1"/>
            </p:cNvPicPr>
            <p:nvPr/>
          </p:nvPicPr>
          <p:blipFill>
            <a:blip r:embed="rId2"/>
            <a:srcRect/>
            <a:stretch/>
          </p:blipFill>
          <p:spPr>
            <a:xfrm>
              <a:off x="459760" y="2486133"/>
              <a:ext cx="2777519" cy="3930541"/>
            </a:xfrm>
            <a:prstGeom prst="roundRect">
              <a:avLst>
                <a:gd name="adj" fmla="val 948"/>
              </a:avLst>
            </a:prstGeom>
            <a:ln w="12700">
              <a:solidFill>
                <a:schemeClr val="bg1">
                  <a:lumMod val="85000"/>
                </a:schemeClr>
              </a:solidFill>
            </a:ln>
            <a:effectLst>
              <a:outerShdw blurRad="127000" sx="102000" sy="102000" algn="ctr" rotWithShape="0">
                <a:prstClr val="black">
                  <a:alpha val="8000"/>
                </a:prstClr>
              </a:outerShdw>
            </a:effectLst>
          </p:spPr>
        </p:pic>
        <p:pic>
          <p:nvPicPr>
            <p:cNvPr id="9" name="図 8">
              <a:extLst>
                <a:ext uri="{FF2B5EF4-FFF2-40B4-BE49-F238E27FC236}">
                  <a16:creationId xmlns:a16="http://schemas.microsoft.com/office/drawing/2014/main" id="{80F3B7F5-6DDA-770A-F49D-03C1B893F686}"/>
                </a:ext>
              </a:extLst>
            </p:cNvPr>
            <p:cNvPicPr>
              <a:picLocks noChangeAspect="1"/>
            </p:cNvPicPr>
            <p:nvPr/>
          </p:nvPicPr>
          <p:blipFill>
            <a:blip r:embed="rId3"/>
            <a:srcRect/>
            <a:stretch/>
          </p:blipFill>
          <p:spPr>
            <a:xfrm>
              <a:off x="3541057" y="2486133"/>
              <a:ext cx="2777519" cy="3930541"/>
            </a:xfrm>
            <a:prstGeom prst="roundRect">
              <a:avLst>
                <a:gd name="adj" fmla="val 948"/>
              </a:avLst>
            </a:prstGeom>
            <a:ln w="12700">
              <a:solidFill>
                <a:schemeClr val="bg1">
                  <a:lumMod val="85000"/>
                </a:schemeClr>
              </a:solidFill>
            </a:ln>
            <a:effectLst>
              <a:outerShdw blurRad="127000" sx="102000" sy="102000" algn="ctr" rotWithShape="0">
                <a:prstClr val="black">
                  <a:alpha val="8000"/>
                </a:prstClr>
              </a:outerShdw>
            </a:effectLst>
          </p:spPr>
        </p:pic>
        <p:pic>
          <p:nvPicPr>
            <p:cNvPr id="10" name="図 9">
              <a:extLst>
                <a:ext uri="{FF2B5EF4-FFF2-40B4-BE49-F238E27FC236}">
                  <a16:creationId xmlns:a16="http://schemas.microsoft.com/office/drawing/2014/main" id="{1B351644-89C7-C85A-35AF-CF0C6E3CC139}"/>
                </a:ext>
              </a:extLst>
            </p:cNvPr>
            <p:cNvPicPr>
              <a:picLocks noChangeAspect="1"/>
            </p:cNvPicPr>
            <p:nvPr/>
          </p:nvPicPr>
          <p:blipFill>
            <a:blip r:embed="rId4"/>
            <a:srcRect/>
            <a:stretch/>
          </p:blipFill>
          <p:spPr>
            <a:xfrm>
              <a:off x="6622354" y="2486133"/>
              <a:ext cx="2777519" cy="3930541"/>
            </a:xfrm>
            <a:prstGeom prst="roundRect">
              <a:avLst>
                <a:gd name="adj" fmla="val 948"/>
              </a:avLst>
            </a:prstGeom>
            <a:ln w="12700">
              <a:solidFill>
                <a:schemeClr val="bg1">
                  <a:lumMod val="85000"/>
                </a:schemeClr>
              </a:solidFill>
            </a:ln>
            <a:effectLst>
              <a:outerShdw blurRad="127000" sx="102000" sy="102000" algn="ctr" rotWithShape="0">
                <a:prstClr val="black">
                  <a:alpha val="8000"/>
                </a:prstClr>
              </a:outerShdw>
            </a:effectLst>
          </p:spPr>
        </p:pic>
        <p:pic>
          <p:nvPicPr>
            <p:cNvPr id="11" name="図 10">
              <a:extLst>
                <a:ext uri="{FF2B5EF4-FFF2-40B4-BE49-F238E27FC236}">
                  <a16:creationId xmlns:a16="http://schemas.microsoft.com/office/drawing/2014/main" id="{31D9F3A2-6D7E-1C1C-9EB5-A819AA8C3C48}"/>
                </a:ext>
              </a:extLst>
            </p:cNvPr>
            <p:cNvPicPr>
              <a:picLocks noChangeAspect="1"/>
            </p:cNvPicPr>
            <p:nvPr/>
          </p:nvPicPr>
          <p:blipFill>
            <a:blip r:embed="rId5"/>
            <a:srcRect/>
            <a:stretch/>
          </p:blipFill>
          <p:spPr>
            <a:xfrm>
              <a:off x="9703651" y="2486133"/>
              <a:ext cx="2777519" cy="3930541"/>
            </a:xfrm>
            <a:prstGeom prst="roundRect">
              <a:avLst>
                <a:gd name="adj" fmla="val 948"/>
              </a:avLst>
            </a:prstGeom>
            <a:ln w="12700">
              <a:solidFill>
                <a:schemeClr val="bg1">
                  <a:lumMod val="85000"/>
                </a:schemeClr>
              </a:solidFill>
            </a:ln>
            <a:effectLst>
              <a:outerShdw blurRad="127000" sx="102000" sy="102000" algn="ctr" rotWithShape="0">
                <a:prstClr val="black">
                  <a:alpha val="8000"/>
                </a:prstClr>
              </a:outerShdw>
            </a:effectLst>
          </p:spPr>
        </p:pic>
      </p:grpSp>
    </p:spTree>
    <p:extLst>
      <p:ext uri="{BB962C8B-B14F-4D97-AF65-F5344CB8AC3E}">
        <p14:creationId xmlns:p14="http://schemas.microsoft.com/office/powerpoint/2010/main" val="10604916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descr="コンピューターの画面&#10;&#10;自動的に生成された説明">
            <a:extLst>
              <a:ext uri="{FF2B5EF4-FFF2-40B4-BE49-F238E27FC236}">
                <a16:creationId xmlns:a16="http://schemas.microsoft.com/office/drawing/2014/main" id="{E9746C57-32C5-F8FA-F956-F97F9D0E07A2}"/>
              </a:ext>
            </a:extLst>
          </p:cNvPr>
          <p:cNvPicPr>
            <a:picLocks noChangeAspect="1"/>
          </p:cNvPicPr>
          <p:nvPr/>
        </p:nvPicPr>
        <p:blipFill>
          <a:blip r:embed="rId2"/>
          <a:stretch>
            <a:fillRect/>
          </a:stretch>
        </p:blipFill>
        <p:spPr>
          <a:xfrm>
            <a:off x="5203257" y="125872"/>
            <a:ext cx="9021966" cy="6643626"/>
          </a:xfrm>
          <a:prstGeom prst="rect">
            <a:avLst/>
          </a:prstGeom>
        </p:spPr>
      </p:pic>
      <p:pic>
        <p:nvPicPr>
          <p:cNvPr id="3" name="グラフィックス 2">
            <a:extLst>
              <a:ext uri="{FF2B5EF4-FFF2-40B4-BE49-F238E27FC236}">
                <a16:creationId xmlns:a16="http://schemas.microsoft.com/office/drawing/2014/main" id="{788E2158-4F8B-269C-31B0-6DFBD4B7025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57771" y="1551439"/>
            <a:ext cx="1638988" cy="323375"/>
          </a:xfrm>
          <a:prstGeom prst="rect">
            <a:avLst/>
          </a:prstGeom>
        </p:spPr>
      </p:pic>
      <p:sp>
        <p:nvSpPr>
          <p:cNvPr id="4" name="角丸四角形 3">
            <a:extLst>
              <a:ext uri="{FF2B5EF4-FFF2-40B4-BE49-F238E27FC236}">
                <a16:creationId xmlns:a16="http://schemas.microsoft.com/office/drawing/2014/main" id="{00C00058-87F8-635E-07DD-45F770BFCE8C}"/>
              </a:ext>
            </a:extLst>
          </p:cNvPr>
          <p:cNvSpPr/>
          <p:nvPr/>
        </p:nvSpPr>
        <p:spPr>
          <a:xfrm>
            <a:off x="923636" y="2465408"/>
            <a:ext cx="5382161" cy="1737137"/>
          </a:xfrm>
          <a:prstGeom prst="roundRect">
            <a:avLst>
              <a:gd name="adj" fmla="val 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2400"/>
              </a:spcBef>
            </a:pPr>
            <a:r>
              <a:rPr kumimoji="1" lang="ja-JP" altLang="en-US" sz="2400" b="1">
                <a:solidFill>
                  <a:schemeClr val="tx1">
                    <a:lumMod val="75000"/>
                    <a:lumOff val="25000"/>
                  </a:schemeClr>
                </a:solidFill>
                <a:latin typeface="Montserrat SemiBold" pitchFamily="2" charset="0"/>
                <a:ea typeface="Yu Gothic" panose="020B0400000000000000" pitchFamily="34" charset="-128"/>
              </a:rPr>
              <a:t>資料作成代行サービス</a:t>
            </a:r>
            <a:endParaRPr kumimoji="1" lang="en-US" altLang="ja-JP" sz="2400" b="1" dirty="0">
              <a:solidFill>
                <a:schemeClr val="tx1">
                  <a:lumMod val="75000"/>
                  <a:lumOff val="25000"/>
                </a:schemeClr>
              </a:solidFill>
              <a:latin typeface="Montserrat SemiBold" pitchFamily="2" charset="0"/>
              <a:ea typeface="Yu Gothic" panose="020B0400000000000000" pitchFamily="34" charset="-128"/>
            </a:endParaRPr>
          </a:p>
          <a:p>
            <a:pPr>
              <a:spcBef>
                <a:spcPts val="2400"/>
              </a:spcBef>
            </a:pPr>
            <a:r>
              <a:rPr lang="ja-JP" altLang="en-US" sz="5400" b="1">
                <a:solidFill>
                  <a:srgbClr val="1A96F0"/>
                </a:solidFill>
                <a:latin typeface="Montserrat SemiBold" pitchFamily="2" charset="0"/>
                <a:ea typeface="Yu Gothic" panose="020B0400000000000000" pitchFamily="34" charset="-128"/>
              </a:rPr>
              <a:t>ご検討用資料</a:t>
            </a:r>
            <a:endParaRPr kumimoji="1" lang="ja-JP" altLang="en-US" sz="5400" b="1">
              <a:solidFill>
                <a:srgbClr val="1A96F0"/>
              </a:solidFill>
              <a:latin typeface="Montserrat SemiBold" pitchFamily="2" charset="0"/>
              <a:ea typeface="Yu Gothic" panose="020B0400000000000000" pitchFamily="34" charset="-128"/>
            </a:endParaRPr>
          </a:p>
        </p:txBody>
      </p:sp>
      <p:sp>
        <p:nvSpPr>
          <p:cNvPr id="5" name="角丸四角形 4">
            <a:extLst>
              <a:ext uri="{FF2B5EF4-FFF2-40B4-BE49-F238E27FC236}">
                <a16:creationId xmlns:a16="http://schemas.microsoft.com/office/drawing/2014/main" id="{B3A540EC-E92D-10AC-AE0A-7EA251772E50}"/>
              </a:ext>
            </a:extLst>
          </p:cNvPr>
          <p:cNvSpPr/>
          <p:nvPr/>
        </p:nvSpPr>
        <p:spPr>
          <a:xfrm>
            <a:off x="923636" y="4507345"/>
            <a:ext cx="5382161" cy="508015"/>
          </a:xfrm>
          <a:prstGeom prst="roundRect">
            <a:avLst>
              <a:gd name="adj" fmla="val 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1800"/>
              </a:spcBef>
            </a:pPr>
            <a:r>
              <a:rPr kumimoji="1" lang="en-US" altLang="ja-JP" b="1" dirty="0">
                <a:solidFill>
                  <a:schemeClr val="tx1">
                    <a:lumMod val="50000"/>
                    <a:lumOff val="50000"/>
                  </a:schemeClr>
                </a:solidFill>
                <a:latin typeface="Montserrat SemiBold" pitchFamily="2" charset="0"/>
                <a:ea typeface="Yu Gothic" panose="020B0400000000000000" pitchFamily="34" charset="-128"/>
              </a:rPr>
              <a:t>2026.00.00</a:t>
            </a:r>
            <a:r>
              <a:rPr kumimoji="1" lang="ja-JP" altLang="en-US" b="1">
                <a:solidFill>
                  <a:schemeClr val="tx1">
                    <a:lumMod val="50000"/>
                    <a:lumOff val="50000"/>
                  </a:schemeClr>
                </a:solidFill>
                <a:latin typeface="Montserrat SemiBold" pitchFamily="2" charset="0"/>
                <a:ea typeface="Yu Gothic" panose="020B0400000000000000" pitchFamily="34" charset="-128"/>
              </a:rPr>
              <a:t>　｜　株式会社〇〇</a:t>
            </a:r>
            <a:r>
              <a:rPr kumimoji="1" lang="en-US" altLang="ja-JP" b="1" dirty="0">
                <a:solidFill>
                  <a:schemeClr val="tx1">
                    <a:lumMod val="50000"/>
                    <a:lumOff val="50000"/>
                  </a:schemeClr>
                </a:solidFill>
                <a:latin typeface="Montserrat SemiBold" pitchFamily="2" charset="0"/>
                <a:ea typeface="Yu Gothic" panose="020B0400000000000000" pitchFamily="34" charset="-128"/>
              </a:rPr>
              <a:t> </a:t>
            </a:r>
            <a:r>
              <a:rPr kumimoji="1" lang="ja-JP" altLang="en-US" b="1">
                <a:solidFill>
                  <a:schemeClr val="tx1">
                    <a:lumMod val="50000"/>
                    <a:lumOff val="50000"/>
                  </a:schemeClr>
                </a:solidFill>
                <a:latin typeface="Montserrat SemiBold" pitchFamily="2" charset="0"/>
                <a:ea typeface="Yu Gothic" panose="020B0400000000000000" pitchFamily="34" charset="-128"/>
              </a:rPr>
              <a:t>様</a:t>
            </a:r>
            <a:endParaRPr kumimoji="1" lang="ja-JP" altLang="en-US" sz="4400" b="1">
              <a:solidFill>
                <a:schemeClr val="tx1">
                  <a:lumMod val="50000"/>
                  <a:lumOff val="50000"/>
                </a:schemeClr>
              </a:solidFill>
              <a:latin typeface="Montserrat SemiBold" pitchFamily="2" charset="0"/>
              <a:ea typeface="Yu Gothic" panose="020B0400000000000000" pitchFamily="34" charset="-128"/>
            </a:endParaRPr>
          </a:p>
        </p:txBody>
      </p:sp>
    </p:spTree>
    <p:extLst>
      <p:ext uri="{BB962C8B-B14F-4D97-AF65-F5344CB8AC3E}">
        <p14:creationId xmlns:p14="http://schemas.microsoft.com/office/powerpoint/2010/main" val="673567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9775A55-5DF2-2A1E-1D65-E7438DEF6F85}"/>
              </a:ext>
            </a:extLst>
          </p:cNvPr>
          <p:cNvSpPr>
            <a:spLocks noGrp="1"/>
          </p:cNvSpPr>
          <p:nvPr>
            <p:ph type="title"/>
          </p:nvPr>
        </p:nvSpPr>
        <p:spPr/>
        <p:txBody>
          <a:bodyPr>
            <a:normAutofit/>
          </a:bodyPr>
          <a:lstStyle/>
          <a:p>
            <a:r>
              <a:rPr kumimoji="1" lang="ja-JP" altLang="en-US"/>
              <a:t>会社紹介</a:t>
            </a:r>
          </a:p>
        </p:txBody>
      </p:sp>
      <p:sp>
        <p:nvSpPr>
          <p:cNvPr id="4" name="日付プレースホルダー 3">
            <a:extLst>
              <a:ext uri="{FF2B5EF4-FFF2-40B4-BE49-F238E27FC236}">
                <a16:creationId xmlns:a16="http://schemas.microsoft.com/office/drawing/2014/main" id="{262301E3-427D-1A3E-F8DD-12BD49E54F0A}"/>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F6BAFE04-0250-0F3C-737B-E726F8BBEA44}"/>
              </a:ext>
            </a:extLst>
          </p:cNvPr>
          <p:cNvSpPr>
            <a:spLocks noGrp="1"/>
          </p:cNvSpPr>
          <p:nvPr>
            <p:ph type="sldNum" sz="quarter" idx="12"/>
          </p:nvPr>
        </p:nvSpPr>
        <p:spPr/>
        <p:txBody>
          <a:bodyPr/>
          <a:lstStyle/>
          <a:p>
            <a:fld id="{E310EA0D-2252-9045-A82C-BA460C3629D0}" type="slidenum">
              <a:rPr lang="ja-JP" altLang="en-US" smtClean="0"/>
              <a:pPr/>
              <a:t>4</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B9E31845-6A85-DE72-F9DF-8ED32180B324}"/>
              </a:ext>
            </a:extLst>
          </p:cNvPr>
          <p:cNvSpPr/>
          <p:nvPr/>
        </p:nvSpPr>
        <p:spPr>
          <a:xfrm>
            <a:off x="442912" y="1160463"/>
            <a:ext cx="3610928" cy="5256212"/>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288000" tIns="36000" bIns="36000" rtlCol="0" anchor="ctr"/>
          <a:lstStyle/>
          <a:p>
            <a:pPr>
              <a:spcBef>
                <a:spcPts val="300"/>
              </a:spcBef>
            </a:pPr>
            <a:endPar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graphicFrame>
        <p:nvGraphicFramePr>
          <p:cNvPr id="7" name="表 7">
            <a:extLst>
              <a:ext uri="{FF2B5EF4-FFF2-40B4-BE49-F238E27FC236}">
                <a16:creationId xmlns:a16="http://schemas.microsoft.com/office/drawing/2014/main" id="{FD23276C-9992-1D09-C7A1-938CBC77255F}"/>
              </a:ext>
            </a:extLst>
          </p:cNvPr>
          <p:cNvGraphicFramePr>
            <a:graphicFrameLocks noGrp="1"/>
          </p:cNvGraphicFramePr>
          <p:nvPr>
            <p:extLst>
              <p:ext uri="{D42A27DB-BD31-4B8C-83A1-F6EECF244321}">
                <p14:modId xmlns:p14="http://schemas.microsoft.com/office/powerpoint/2010/main" val="2158596256"/>
              </p:ext>
            </p:extLst>
          </p:nvPr>
        </p:nvGraphicFramePr>
        <p:xfrm>
          <a:off x="4891820" y="1160463"/>
          <a:ext cx="6857267" cy="3596175"/>
        </p:xfrm>
        <a:graphic>
          <a:graphicData uri="http://schemas.openxmlformats.org/drawingml/2006/table">
            <a:tbl>
              <a:tblPr firstRow="1" bandRow="1">
                <a:tableStyleId>{5C22544A-7EE6-4342-B048-85BDC9FD1C3A}</a:tableStyleId>
              </a:tblPr>
              <a:tblGrid>
                <a:gridCol w="1754008">
                  <a:extLst>
                    <a:ext uri="{9D8B030D-6E8A-4147-A177-3AD203B41FA5}">
                      <a16:colId xmlns:a16="http://schemas.microsoft.com/office/drawing/2014/main" val="3453396003"/>
                    </a:ext>
                  </a:extLst>
                </a:gridCol>
                <a:gridCol w="5103259">
                  <a:extLst>
                    <a:ext uri="{9D8B030D-6E8A-4147-A177-3AD203B41FA5}">
                      <a16:colId xmlns:a16="http://schemas.microsoft.com/office/drawing/2014/main" val="2003537978"/>
                    </a:ext>
                  </a:extLst>
                </a:gridCol>
              </a:tblGrid>
              <a:tr h="522203">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会社名</a:t>
                      </a:r>
                    </a:p>
                  </a:txBody>
                  <a:tcPr marL="72000" marT="10800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株式会社</a:t>
                      </a: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r>
                        <a:rPr kumimoji="1" lang="ja-JP" altLang="en-US" sz="1200" b="1" i="0" spc="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　</a:t>
                      </a:r>
                      <a:r>
                        <a:rPr kumimoji="1" lang="en-US" altLang="ja-JP" sz="1200" b="1" i="0" spc="0" dirty="0" err="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xxxx</a:t>
                      </a:r>
                      <a:r>
                        <a:rPr kumimoji="1" lang="en-US" altLang="ja-JP" sz="1200" b="1" i="0" spc="0"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 Inc.</a:t>
                      </a:r>
                      <a:endParaRPr kumimoji="1" lang="ja-JP" altLang="en-US" sz="1400" b="1" i="0" spc="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txBody>
                  <a:tcPr marL="72000" marT="108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024937687"/>
                  </a:ext>
                </a:extLst>
              </a:tr>
              <a:tr h="522203">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所在地</a:t>
                      </a:r>
                    </a:p>
                  </a:txBody>
                  <a:tcPr marL="72000" marT="108000">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大阪府大阪市〇〇〇〇〇〇〇〇</a:t>
                      </a:r>
                    </a:p>
                  </a:txBody>
                  <a:tcPr marL="72000" marT="10800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5058614"/>
                  </a:ext>
                </a:extLst>
              </a:tr>
              <a:tr h="522203">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代表</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代表取締役　山田 花子</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46818333"/>
                  </a:ext>
                </a:extLst>
              </a:tr>
              <a:tr h="522203">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設立</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年</a:t>
                      </a: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a:t>
                      </a: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月</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94313425"/>
                  </a:ext>
                </a:extLst>
              </a:tr>
              <a:tr h="522203">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従業員数</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algn="l" defTabSz="914400" rtl="0" eaLnBrk="1" latinLnBrk="0" hangingPunct="1">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名</a:t>
                      </a:r>
                      <a:r>
                        <a:rPr kumimoji="1" lang="ja-JP" altLang="en-US" sz="1200" b="1" i="0" kern="1200" spc="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　</a:t>
                      </a:r>
                      <a:r>
                        <a:rPr kumimoji="1" lang="en-US" altLang="ja-JP" sz="1200" b="1" i="0" kern="1200" spc="0"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※2026</a:t>
                      </a:r>
                      <a:r>
                        <a:rPr kumimoji="1" lang="ja-JP" altLang="en-US" sz="1200" b="1" i="0" kern="1200" spc="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年〇〇月時点</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732924"/>
                  </a:ext>
                </a:extLst>
              </a:tr>
              <a:tr h="985160">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事業</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〇〇〇〇事業</a:t>
                      </a:r>
                      <a:endParaRPr kumimoji="1" lang="en-US" altLang="ja-JP" sz="1400" b="1" i="0" spc="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〇〇〇〇事業</a:t>
                      </a:r>
                      <a:endParaRPr kumimoji="1" lang="en-US" altLang="ja-JP" sz="1400" b="1" i="0" spc="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〇〇〇〇事業</a:t>
                      </a:r>
                      <a:endParaRPr kumimoji="1" lang="en-US" altLang="ja-JP" sz="1400" b="1" i="0" spc="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302811875"/>
                  </a:ext>
                </a:extLst>
              </a:tr>
            </a:tbl>
          </a:graphicData>
        </a:graphic>
      </p:graphicFrame>
      <p:sp>
        <p:nvSpPr>
          <p:cNvPr id="9" name="角丸四角形 8">
            <a:extLst>
              <a:ext uri="{FF2B5EF4-FFF2-40B4-BE49-F238E27FC236}">
                <a16:creationId xmlns:a16="http://schemas.microsoft.com/office/drawing/2014/main" id="{B2BD2941-0458-2D2F-1EB6-246BA494DAAE}"/>
              </a:ext>
            </a:extLst>
          </p:cNvPr>
          <p:cNvSpPr/>
          <p:nvPr/>
        </p:nvSpPr>
        <p:spPr>
          <a:xfrm>
            <a:off x="4891821" y="5882053"/>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0" name="角丸四角形 9">
            <a:extLst>
              <a:ext uri="{FF2B5EF4-FFF2-40B4-BE49-F238E27FC236}">
                <a16:creationId xmlns:a16="http://schemas.microsoft.com/office/drawing/2014/main" id="{8CD19190-4748-3C9B-E3EF-F50351925923}"/>
              </a:ext>
            </a:extLst>
          </p:cNvPr>
          <p:cNvSpPr/>
          <p:nvPr/>
        </p:nvSpPr>
        <p:spPr>
          <a:xfrm>
            <a:off x="6289989" y="5882053"/>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B2EBE2BB-1DA6-1FA3-45D8-D5E7194152FE}"/>
              </a:ext>
            </a:extLst>
          </p:cNvPr>
          <p:cNvSpPr/>
          <p:nvPr/>
        </p:nvSpPr>
        <p:spPr>
          <a:xfrm>
            <a:off x="7688157" y="5882053"/>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2" name="角丸四角形 11">
            <a:extLst>
              <a:ext uri="{FF2B5EF4-FFF2-40B4-BE49-F238E27FC236}">
                <a16:creationId xmlns:a16="http://schemas.microsoft.com/office/drawing/2014/main" id="{D06262B9-873A-79A1-EF8B-BC3A4CAF9654}"/>
              </a:ext>
            </a:extLst>
          </p:cNvPr>
          <p:cNvSpPr/>
          <p:nvPr/>
        </p:nvSpPr>
        <p:spPr>
          <a:xfrm>
            <a:off x="9086325" y="5882053"/>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4" name="角丸四角形 13">
            <a:extLst>
              <a:ext uri="{FF2B5EF4-FFF2-40B4-BE49-F238E27FC236}">
                <a16:creationId xmlns:a16="http://schemas.microsoft.com/office/drawing/2014/main" id="{EEF5C64B-D5F1-2B93-430A-8F61E7B0E1F4}"/>
              </a:ext>
            </a:extLst>
          </p:cNvPr>
          <p:cNvSpPr/>
          <p:nvPr/>
        </p:nvSpPr>
        <p:spPr>
          <a:xfrm>
            <a:off x="10484492" y="5882053"/>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7" name="角丸四角形 16">
            <a:extLst>
              <a:ext uri="{FF2B5EF4-FFF2-40B4-BE49-F238E27FC236}">
                <a16:creationId xmlns:a16="http://schemas.microsoft.com/office/drawing/2014/main" id="{111E7F90-1568-B8B0-08F9-08E96A3C7EF1}"/>
              </a:ext>
            </a:extLst>
          </p:cNvPr>
          <p:cNvSpPr/>
          <p:nvPr/>
        </p:nvSpPr>
        <p:spPr>
          <a:xfrm>
            <a:off x="4891821" y="5178668"/>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8" name="角丸四角形 17">
            <a:extLst>
              <a:ext uri="{FF2B5EF4-FFF2-40B4-BE49-F238E27FC236}">
                <a16:creationId xmlns:a16="http://schemas.microsoft.com/office/drawing/2014/main" id="{ADF1A3F0-71B7-DDD5-0E88-BD660EA29D90}"/>
              </a:ext>
            </a:extLst>
          </p:cNvPr>
          <p:cNvSpPr/>
          <p:nvPr/>
        </p:nvSpPr>
        <p:spPr>
          <a:xfrm>
            <a:off x="6289989" y="5178668"/>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9" name="角丸四角形 18">
            <a:extLst>
              <a:ext uri="{FF2B5EF4-FFF2-40B4-BE49-F238E27FC236}">
                <a16:creationId xmlns:a16="http://schemas.microsoft.com/office/drawing/2014/main" id="{A45B5229-DDF6-7F3B-2ED6-D5F2C116B505}"/>
              </a:ext>
            </a:extLst>
          </p:cNvPr>
          <p:cNvSpPr/>
          <p:nvPr/>
        </p:nvSpPr>
        <p:spPr>
          <a:xfrm>
            <a:off x="7688157" y="5178668"/>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0" name="角丸四角形 19">
            <a:extLst>
              <a:ext uri="{FF2B5EF4-FFF2-40B4-BE49-F238E27FC236}">
                <a16:creationId xmlns:a16="http://schemas.microsoft.com/office/drawing/2014/main" id="{59B52E0C-7D9C-EC90-1666-E6720BDE3F92}"/>
              </a:ext>
            </a:extLst>
          </p:cNvPr>
          <p:cNvSpPr/>
          <p:nvPr/>
        </p:nvSpPr>
        <p:spPr>
          <a:xfrm>
            <a:off x="9086325" y="5178668"/>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1" name="角丸四角形 20">
            <a:extLst>
              <a:ext uri="{FF2B5EF4-FFF2-40B4-BE49-F238E27FC236}">
                <a16:creationId xmlns:a16="http://schemas.microsoft.com/office/drawing/2014/main" id="{79B3F85E-431D-2702-7148-0212EE105678}"/>
              </a:ext>
            </a:extLst>
          </p:cNvPr>
          <p:cNvSpPr/>
          <p:nvPr/>
        </p:nvSpPr>
        <p:spPr>
          <a:xfrm>
            <a:off x="10484492" y="5178668"/>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2" name="角丸四角形 21">
            <a:extLst>
              <a:ext uri="{FF2B5EF4-FFF2-40B4-BE49-F238E27FC236}">
                <a16:creationId xmlns:a16="http://schemas.microsoft.com/office/drawing/2014/main" id="{14B811E8-06F2-C871-08D8-A99AD57B26B1}"/>
              </a:ext>
            </a:extLst>
          </p:cNvPr>
          <p:cNvSpPr/>
          <p:nvPr/>
        </p:nvSpPr>
        <p:spPr>
          <a:xfrm>
            <a:off x="4891820" y="4872466"/>
            <a:ext cx="6857267" cy="206120"/>
          </a:xfrm>
          <a:prstGeom prst="roundRect">
            <a:avLst>
              <a:gd name="adj" fmla="val 202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05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支援実績</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　</a:t>
            </a:r>
            <a:r>
              <a:rPr lang="en-US" altLang="ja-JP" sz="800" b="1" dirty="0">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一部抜粋</a:t>
            </a:r>
          </a:p>
        </p:txBody>
      </p:sp>
      <p:pic>
        <p:nvPicPr>
          <p:cNvPr id="26" name="図 25">
            <a:extLst>
              <a:ext uri="{FF2B5EF4-FFF2-40B4-BE49-F238E27FC236}">
                <a16:creationId xmlns:a16="http://schemas.microsoft.com/office/drawing/2014/main" id="{F7113CC2-159E-84ED-298A-4670D2EC8F33}"/>
              </a:ext>
            </a:extLst>
          </p:cNvPr>
          <p:cNvPicPr>
            <a:picLocks noChangeAspect="1"/>
          </p:cNvPicPr>
          <p:nvPr/>
        </p:nvPicPr>
        <p:blipFill>
          <a:blip r:embed="rId2"/>
          <a:stretch>
            <a:fillRect/>
          </a:stretch>
        </p:blipFill>
        <p:spPr>
          <a:xfrm>
            <a:off x="1155791" y="2698193"/>
            <a:ext cx="2185169" cy="2185169"/>
          </a:xfrm>
          <a:prstGeom prst="rect">
            <a:avLst/>
          </a:prstGeom>
        </p:spPr>
      </p:pic>
      <p:pic>
        <p:nvPicPr>
          <p:cNvPr id="27" name="図 26">
            <a:extLst>
              <a:ext uri="{FF2B5EF4-FFF2-40B4-BE49-F238E27FC236}">
                <a16:creationId xmlns:a16="http://schemas.microsoft.com/office/drawing/2014/main" id="{4C02BAE3-61CD-E849-CBEF-ADD354B4F28E}"/>
              </a:ext>
            </a:extLst>
          </p:cNvPr>
          <p:cNvPicPr>
            <a:picLocks noChangeAspect="1"/>
          </p:cNvPicPr>
          <p:nvPr/>
        </p:nvPicPr>
        <p:blipFill>
          <a:blip r:embed="rId3"/>
          <a:srcRect t="33805" b="33333"/>
          <a:stretch>
            <a:fillRect/>
          </a:stretch>
        </p:blipFill>
        <p:spPr>
          <a:xfrm>
            <a:off x="5014420" y="5285625"/>
            <a:ext cx="1019397" cy="334995"/>
          </a:xfrm>
          <a:prstGeom prst="rect">
            <a:avLst/>
          </a:prstGeom>
        </p:spPr>
      </p:pic>
      <p:pic>
        <p:nvPicPr>
          <p:cNvPr id="28" name="図 27">
            <a:extLst>
              <a:ext uri="{FF2B5EF4-FFF2-40B4-BE49-F238E27FC236}">
                <a16:creationId xmlns:a16="http://schemas.microsoft.com/office/drawing/2014/main" id="{22D9BB79-520A-1352-6235-FFE52753B976}"/>
              </a:ext>
            </a:extLst>
          </p:cNvPr>
          <p:cNvPicPr>
            <a:picLocks noChangeAspect="1"/>
          </p:cNvPicPr>
          <p:nvPr/>
        </p:nvPicPr>
        <p:blipFill>
          <a:blip r:embed="rId3"/>
          <a:srcRect t="33805" b="33333"/>
          <a:stretch>
            <a:fillRect/>
          </a:stretch>
        </p:blipFill>
        <p:spPr>
          <a:xfrm>
            <a:off x="6412589" y="5285625"/>
            <a:ext cx="1019397" cy="334995"/>
          </a:xfrm>
          <a:prstGeom prst="rect">
            <a:avLst/>
          </a:prstGeom>
        </p:spPr>
      </p:pic>
      <p:pic>
        <p:nvPicPr>
          <p:cNvPr id="29" name="図 28">
            <a:extLst>
              <a:ext uri="{FF2B5EF4-FFF2-40B4-BE49-F238E27FC236}">
                <a16:creationId xmlns:a16="http://schemas.microsoft.com/office/drawing/2014/main" id="{7A3A070A-8A6F-0150-5C6B-9BCF56E69B3D}"/>
              </a:ext>
            </a:extLst>
          </p:cNvPr>
          <p:cNvPicPr>
            <a:picLocks noChangeAspect="1"/>
          </p:cNvPicPr>
          <p:nvPr/>
        </p:nvPicPr>
        <p:blipFill>
          <a:blip r:embed="rId3"/>
          <a:srcRect t="33805" b="33333"/>
          <a:stretch>
            <a:fillRect/>
          </a:stretch>
        </p:blipFill>
        <p:spPr>
          <a:xfrm>
            <a:off x="7810757" y="5285625"/>
            <a:ext cx="1019397" cy="334995"/>
          </a:xfrm>
          <a:prstGeom prst="rect">
            <a:avLst/>
          </a:prstGeom>
        </p:spPr>
      </p:pic>
      <p:pic>
        <p:nvPicPr>
          <p:cNvPr id="30" name="図 29">
            <a:extLst>
              <a:ext uri="{FF2B5EF4-FFF2-40B4-BE49-F238E27FC236}">
                <a16:creationId xmlns:a16="http://schemas.microsoft.com/office/drawing/2014/main" id="{039604A8-1E83-D96D-6EC7-209F6EA2DD23}"/>
              </a:ext>
            </a:extLst>
          </p:cNvPr>
          <p:cNvPicPr>
            <a:picLocks noChangeAspect="1"/>
          </p:cNvPicPr>
          <p:nvPr/>
        </p:nvPicPr>
        <p:blipFill>
          <a:blip r:embed="rId3"/>
          <a:srcRect t="33805" b="33333"/>
          <a:stretch>
            <a:fillRect/>
          </a:stretch>
        </p:blipFill>
        <p:spPr>
          <a:xfrm>
            <a:off x="9208925" y="5285625"/>
            <a:ext cx="1019397" cy="334995"/>
          </a:xfrm>
          <a:prstGeom prst="rect">
            <a:avLst/>
          </a:prstGeom>
        </p:spPr>
      </p:pic>
      <p:pic>
        <p:nvPicPr>
          <p:cNvPr id="31" name="図 30">
            <a:extLst>
              <a:ext uri="{FF2B5EF4-FFF2-40B4-BE49-F238E27FC236}">
                <a16:creationId xmlns:a16="http://schemas.microsoft.com/office/drawing/2014/main" id="{38BF13ED-FE3A-DFE9-CA29-D6990752E42B}"/>
              </a:ext>
            </a:extLst>
          </p:cNvPr>
          <p:cNvPicPr>
            <a:picLocks noChangeAspect="1"/>
          </p:cNvPicPr>
          <p:nvPr/>
        </p:nvPicPr>
        <p:blipFill>
          <a:blip r:embed="rId3"/>
          <a:srcRect t="33805" b="33333"/>
          <a:stretch>
            <a:fillRect/>
          </a:stretch>
        </p:blipFill>
        <p:spPr>
          <a:xfrm>
            <a:off x="10607092" y="5285625"/>
            <a:ext cx="1019397" cy="334995"/>
          </a:xfrm>
          <a:prstGeom prst="rect">
            <a:avLst/>
          </a:prstGeom>
        </p:spPr>
      </p:pic>
      <p:pic>
        <p:nvPicPr>
          <p:cNvPr id="32" name="図 31">
            <a:extLst>
              <a:ext uri="{FF2B5EF4-FFF2-40B4-BE49-F238E27FC236}">
                <a16:creationId xmlns:a16="http://schemas.microsoft.com/office/drawing/2014/main" id="{14AB08AD-E419-C279-2C5C-F0A95A9D546D}"/>
              </a:ext>
            </a:extLst>
          </p:cNvPr>
          <p:cNvPicPr>
            <a:picLocks noChangeAspect="1"/>
          </p:cNvPicPr>
          <p:nvPr/>
        </p:nvPicPr>
        <p:blipFill>
          <a:blip r:embed="rId3"/>
          <a:srcRect t="33805" b="33333"/>
          <a:stretch>
            <a:fillRect/>
          </a:stretch>
        </p:blipFill>
        <p:spPr>
          <a:xfrm>
            <a:off x="5014420" y="5981866"/>
            <a:ext cx="1019397" cy="334995"/>
          </a:xfrm>
          <a:prstGeom prst="rect">
            <a:avLst/>
          </a:prstGeom>
        </p:spPr>
      </p:pic>
      <p:pic>
        <p:nvPicPr>
          <p:cNvPr id="33" name="図 32">
            <a:extLst>
              <a:ext uri="{FF2B5EF4-FFF2-40B4-BE49-F238E27FC236}">
                <a16:creationId xmlns:a16="http://schemas.microsoft.com/office/drawing/2014/main" id="{4515800F-E2CE-1D97-3DA0-941D0F75BFA6}"/>
              </a:ext>
            </a:extLst>
          </p:cNvPr>
          <p:cNvPicPr>
            <a:picLocks noChangeAspect="1"/>
          </p:cNvPicPr>
          <p:nvPr/>
        </p:nvPicPr>
        <p:blipFill>
          <a:blip r:embed="rId3"/>
          <a:srcRect t="33805" b="33333"/>
          <a:stretch>
            <a:fillRect/>
          </a:stretch>
        </p:blipFill>
        <p:spPr>
          <a:xfrm>
            <a:off x="6412589" y="5981866"/>
            <a:ext cx="1019397" cy="334995"/>
          </a:xfrm>
          <a:prstGeom prst="rect">
            <a:avLst/>
          </a:prstGeom>
        </p:spPr>
      </p:pic>
      <p:pic>
        <p:nvPicPr>
          <p:cNvPr id="34" name="図 33">
            <a:extLst>
              <a:ext uri="{FF2B5EF4-FFF2-40B4-BE49-F238E27FC236}">
                <a16:creationId xmlns:a16="http://schemas.microsoft.com/office/drawing/2014/main" id="{515D74F4-CBFA-5286-6CF7-4760FFE6BB08}"/>
              </a:ext>
            </a:extLst>
          </p:cNvPr>
          <p:cNvPicPr>
            <a:picLocks noChangeAspect="1"/>
          </p:cNvPicPr>
          <p:nvPr/>
        </p:nvPicPr>
        <p:blipFill>
          <a:blip r:embed="rId3"/>
          <a:srcRect t="33805" b="33333"/>
          <a:stretch>
            <a:fillRect/>
          </a:stretch>
        </p:blipFill>
        <p:spPr>
          <a:xfrm>
            <a:off x="7810757" y="5981866"/>
            <a:ext cx="1019397" cy="334995"/>
          </a:xfrm>
          <a:prstGeom prst="rect">
            <a:avLst/>
          </a:prstGeom>
        </p:spPr>
      </p:pic>
      <p:pic>
        <p:nvPicPr>
          <p:cNvPr id="35" name="図 34">
            <a:extLst>
              <a:ext uri="{FF2B5EF4-FFF2-40B4-BE49-F238E27FC236}">
                <a16:creationId xmlns:a16="http://schemas.microsoft.com/office/drawing/2014/main" id="{D0ABF0AD-D971-7436-859F-CD2F555FF15C}"/>
              </a:ext>
            </a:extLst>
          </p:cNvPr>
          <p:cNvPicPr>
            <a:picLocks noChangeAspect="1"/>
          </p:cNvPicPr>
          <p:nvPr/>
        </p:nvPicPr>
        <p:blipFill>
          <a:blip r:embed="rId3"/>
          <a:srcRect t="33805" b="33333"/>
          <a:stretch>
            <a:fillRect/>
          </a:stretch>
        </p:blipFill>
        <p:spPr>
          <a:xfrm>
            <a:off x="9208925" y="5981866"/>
            <a:ext cx="1019397" cy="334995"/>
          </a:xfrm>
          <a:prstGeom prst="rect">
            <a:avLst/>
          </a:prstGeom>
        </p:spPr>
      </p:pic>
      <p:pic>
        <p:nvPicPr>
          <p:cNvPr id="36" name="図 35">
            <a:extLst>
              <a:ext uri="{FF2B5EF4-FFF2-40B4-BE49-F238E27FC236}">
                <a16:creationId xmlns:a16="http://schemas.microsoft.com/office/drawing/2014/main" id="{966ED564-3694-7BFF-D563-85229E32FE89}"/>
              </a:ext>
            </a:extLst>
          </p:cNvPr>
          <p:cNvPicPr>
            <a:picLocks noChangeAspect="1"/>
          </p:cNvPicPr>
          <p:nvPr/>
        </p:nvPicPr>
        <p:blipFill>
          <a:blip r:embed="rId3"/>
          <a:srcRect t="33805" b="33333"/>
          <a:stretch>
            <a:fillRect/>
          </a:stretch>
        </p:blipFill>
        <p:spPr>
          <a:xfrm>
            <a:off x="10607092" y="5981866"/>
            <a:ext cx="1019397" cy="334995"/>
          </a:xfrm>
          <a:prstGeom prst="rect">
            <a:avLst/>
          </a:prstGeom>
        </p:spPr>
      </p:pic>
    </p:spTree>
    <p:extLst>
      <p:ext uri="{BB962C8B-B14F-4D97-AF65-F5344CB8AC3E}">
        <p14:creationId xmlns:p14="http://schemas.microsoft.com/office/powerpoint/2010/main" val="954640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1842FC4-4F45-C45B-DE7A-52CF333EE684}"/>
              </a:ext>
            </a:extLst>
          </p:cNvPr>
          <p:cNvSpPr>
            <a:spLocks noGrp="1"/>
          </p:cNvSpPr>
          <p:nvPr>
            <p:ph type="title"/>
          </p:nvPr>
        </p:nvSpPr>
        <p:spPr/>
        <p:txBody>
          <a:bodyPr/>
          <a:lstStyle/>
          <a:p>
            <a:r>
              <a:rPr kumimoji="1" lang="ja-JP" altLang="en-US"/>
              <a:t>事業・サービス一覧</a:t>
            </a:r>
          </a:p>
        </p:txBody>
      </p:sp>
      <p:sp>
        <p:nvSpPr>
          <p:cNvPr id="3" name="コンテンツ プレースホルダー 2">
            <a:extLst>
              <a:ext uri="{FF2B5EF4-FFF2-40B4-BE49-F238E27FC236}">
                <a16:creationId xmlns:a16="http://schemas.microsoft.com/office/drawing/2014/main" id="{A2B77D6C-8EB9-E767-D6B8-3C363F6CD927}"/>
              </a:ext>
            </a:extLst>
          </p:cNvPr>
          <p:cNvSpPr>
            <a:spLocks noGrp="1"/>
          </p:cNvSpPr>
          <p:nvPr>
            <p:ph idx="1"/>
          </p:nvPr>
        </p:nvSpPr>
        <p:spPr/>
        <p:txBody>
          <a:bodyPr/>
          <a:lstStyle/>
          <a:p>
            <a:r>
              <a:rPr lang="ja-JP" altLang="en-US"/>
              <a:t>〇〇を中心としたマーケティング領域の支援に加え、〇〇や〇〇による営業領域の支援も提供。</a:t>
            </a:r>
            <a:endParaRPr lang="en-US" altLang="ja-JP" dirty="0"/>
          </a:p>
          <a:p>
            <a:r>
              <a:rPr lang="ja-JP" altLang="en-US"/>
              <a:t>〇〇の実現により貴社の〇〇〇〇を実現します。</a:t>
            </a:r>
          </a:p>
        </p:txBody>
      </p:sp>
      <p:sp>
        <p:nvSpPr>
          <p:cNvPr id="4" name="日付プレースホルダー 3">
            <a:extLst>
              <a:ext uri="{FF2B5EF4-FFF2-40B4-BE49-F238E27FC236}">
                <a16:creationId xmlns:a16="http://schemas.microsoft.com/office/drawing/2014/main" id="{529216F9-A857-902D-5FFE-D88DC23C19DB}"/>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26" name="角丸四角形 25">
            <a:extLst>
              <a:ext uri="{FF2B5EF4-FFF2-40B4-BE49-F238E27FC236}">
                <a16:creationId xmlns:a16="http://schemas.microsoft.com/office/drawing/2014/main" id="{4E4ACA10-A67F-E3B1-2C43-6631EB7A684D}"/>
              </a:ext>
            </a:extLst>
          </p:cNvPr>
          <p:cNvSpPr/>
          <p:nvPr/>
        </p:nvSpPr>
        <p:spPr>
          <a:xfrm>
            <a:off x="3534207" y="2848303"/>
            <a:ext cx="2235081" cy="165738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〇〇による〇〇の解決</a:t>
            </a:r>
          </a:p>
        </p:txBody>
      </p:sp>
      <p:sp>
        <p:nvSpPr>
          <p:cNvPr id="5" name="スライド番号プレースホルダー 4">
            <a:extLst>
              <a:ext uri="{FF2B5EF4-FFF2-40B4-BE49-F238E27FC236}">
                <a16:creationId xmlns:a16="http://schemas.microsoft.com/office/drawing/2014/main" id="{4ED2E8E8-9815-6148-23B2-E89DED944C7C}"/>
              </a:ext>
            </a:extLst>
          </p:cNvPr>
          <p:cNvSpPr>
            <a:spLocks noGrp="1"/>
          </p:cNvSpPr>
          <p:nvPr>
            <p:ph type="sldNum" sz="quarter" idx="12"/>
          </p:nvPr>
        </p:nvSpPr>
        <p:spPr/>
        <p:txBody>
          <a:bodyPr/>
          <a:lstStyle/>
          <a:p>
            <a:fld id="{E310EA0D-2252-9045-A82C-BA460C3629D0}" type="slidenum">
              <a:rPr lang="ja-JP" altLang="en-US" smtClean="0"/>
              <a:pPr/>
              <a:t>5</a:t>
            </a:fld>
            <a:endParaRPr lang="ja-JP" altLang="en-US">
              <a:latin typeface="Montserrat Medium" pitchFamily="2" charset="0"/>
            </a:endParaRPr>
          </a:p>
        </p:txBody>
      </p:sp>
      <p:sp>
        <p:nvSpPr>
          <p:cNvPr id="27" name="角丸四角形 26">
            <a:extLst>
              <a:ext uri="{FF2B5EF4-FFF2-40B4-BE49-F238E27FC236}">
                <a16:creationId xmlns:a16="http://schemas.microsoft.com/office/drawing/2014/main" id="{E05BB2AC-7ADE-565F-675A-9FF21828DBD2}"/>
              </a:ext>
            </a:extLst>
          </p:cNvPr>
          <p:cNvSpPr/>
          <p:nvPr/>
        </p:nvSpPr>
        <p:spPr>
          <a:xfrm>
            <a:off x="1069643" y="4759301"/>
            <a:ext cx="2235081" cy="165738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〇〇による〇〇の解決</a:t>
            </a:r>
          </a:p>
        </p:txBody>
      </p:sp>
      <p:sp>
        <p:nvSpPr>
          <p:cNvPr id="28" name="角丸四角形 27">
            <a:extLst>
              <a:ext uri="{FF2B5EF4-FFF2-40B4-BE49-F238E27FC236}">
                <a16:creationId xmlns:a16="http://schemas.microsoft.com/office/drawing/2014/main" id="{788EDDBE-17A0-0A74-04B9-C85CEC57D18C}"/>
              </a:ext>
            </a:extLst>
          </p:cNvPr>
          <p:cNvSpPr/>
          <p:nvPr/>
        </p:nvSpPr>
        <p:spPr>
          <a:xfrm>
            <a:off x="3534207" y="4759301"/>
            <a:ext cx="2235081" cy="165738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〇〇による〇〇の解決</a:t>
            </a:r>
          </a:p>
        </p:txBody>
      </p:sp>
      <p:sp>
        <p:nvSpPr>
          <p:cNvPr id="19" name="右矢印 18">
            <a:extLst>
              <a:ext uri="{FF2B5EF4-FFF2-40B4-BE49-F238E27FC236}">
                <a16:creationId xmlns:a16="http://schemas.microsoft.com/office/drawing/2014/main" id="{3A61EC80-AB57-ADF4-F9B4-B88E1B07C891}"/>
              </a:ext>
            </a:extLst>
          </p:cNvPr>
          <p:cNvSpPr/>
          <p:nvPr/>
        </p:nvSpPr>
        <p:spPr>
          <a:xfrm>
            <a:off x="442913" y="2218276"/>
            <a:ext cx="11289328" cy="333774"/>
          </a:xfrm>
          <a:prstGeom prst="rightArrow">
            <a:avLst>
              <a:gd name="adj1" fmla="val 45719"/>
              <a:gd name="adj2" fmla="val 68834"/>
            </a:avLst>
          </a:prstGeom>
          <a:gradFill flip="none" rotWithShape="1">
            <a:gsLst>
              <a:gs pos="0">
                <a:schemeClr val="bg1">
                  <a:lumMod val="85000"/>
                </a:schemeClr>
              </a:gs>
              <a:gs pos="97000">
                <a:schemeClr val="bg1">
                  <a:lumMod val="65000"/>
                </a:schemeClr>
              </a:gs>
            </a:gsLst>
            <a:lin ang="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3F4FD931-6D0E-F330-1CB7-6F93EF5E8C0F}"/>
              </a:ext>
            </a:extLst>
          </p:cNvPr>
          <p:cNvSpPr/>
          <p:nvPr/>
        </p:nvSpPr>
        <p:spPr>
          <a:xfrm>
            <a:off x="1069643" y="2848303"/>
            <a:ext cx="2235081" cy="165738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〇〇による〇〇の解決</a:t>
            </a:r>
          </a:p>
        </p:txBody>
      </p:sp>
      <p:sp>
        <p:nvSpPr>
          <p:cNvPr id="17" name="角丸四角形 16">
            <a:extLst>
              <a:ext uri="{FF2B5EF4-FFF2-40B4-BE49-F238E27FC236}">
                <a16:creationId xmlns:a16="http://schemas.microsoft.com/office/drawing/2014/main" id="{C8438013-4011-5085-D09A-68B9FBF4D983}"/>
              </a:ext>
            </a:extLst>
          </p:cNvPr>
          <p:cNvSpPr/>
          <p:nvPr/>
        </p:nvSpPr>
        <p:spPr>
          <a:xfrm>
            <a:off x="1069643" y="2175641"/>
            <a:ext cx="4699646" cy="419045"/>
          </a:xfrm>
          <a:prstGeom prst="roundRect">
            <a:avLst>
              <a:gd name="adj" fmla="val 50000"/>
            </a:avLst>
          </a:prstGeom>
          <a:solidFill>
            <a:schemeClr val="bg1"/>
          </a:solidFill>
          <a:ln w="127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マーケティング領域</a:t>
            </a:r>
          </a:p>
        </p:txBody>
      </p:sp>
      <p:sp>
        <p:nvSpPr>
          <p:cNvPr id="24" name="角丸四角形 23">
            <a:extLst>
              <a:ext uri="{FF2B5EF4-FFF2-40B4-BE49-F238E27FC236}">
                <a16:creationId xmlns:a16="http://schemas.microsoft.com/office/drawing/2014/main" id="{D8F31CD0-2A6F-6C59-BE37-4899A1BE998D}"/>
              </a:ext>
            </a:extLst>
          </p:cNvPr>
          <p:cNvSpPr/>
          <p:nvPr/>
        </p:nvSpPr>
        <p:spPr>
          <a:xfrm>
            <a:off x="6422713" y="2175641"/>
            <a:ext cx="4699646" cy="419045"/>
          </a:xfrm>
          <a:prstGeom prst="roundRect">
            <a:avLst>
              <a:gd name="adj" fmla="val 50000"/>
            </a:avLst>
          </a:prstGeom>
          <a:solidFill>
            <a:srgbClr val="1A96F0"/>
          </a:solidFill>
          <a:ln w="127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セールス領域</a:t>
            </a:r>
          </a:p>
        </p:txBody>
      </p:sp>
      <p:pic>
        <p:nvPicPr>
          <p:cNvPr id="25" name="図 24">
            <a:extLst>
              <a:ext uri="{FF2B5EF4-FFF2-40B4-BE49-F238E27FC236}">
                <a16:creationId xmlns:a16="http://schemas.microsoft.com/office/drawing/2014/main" id="{50247F13-C3FC-1BB8-6C98-A5CE63D39C7F}"/>
              </a:ext>
            </a:extLst>
          </p:cNvPr>
          <p:cNvPicPr>
            <a:picLocks noChangeAspect="1"/>
          </p:cNvPicPr>
          <p:nvPr/>
        </p:nvPicPr>
        <p:blipFill>
          <a:blip r:embed="rId2"/>
          <a:srcRect t="36121" b="35394"/>
          <a:stretch>
            <a:fillRect/>
          </a:stretch>
        </p:blipFill>
        <p:spPr>
          <a:xfrm>
            <a:off x="1193924" y="3145239"/>
            <a:ext cx="1986518" cy="565857"/>
          </a:xfrm>
          <a:prstGeom prst="rect">
            <a:avLst/>
          </a:prstGeom>
        </p:spPr>
      </p:pic>
      <p:pic>
        <p:nvPicPr>
          <p:cNvPr id="29" name="図 28">
            <a:extLst>
              <a:ext uri="{FF2B5EF4-FFF2-40B4-BE49-F238E27FC236}">
                <a16:creationId xmlns:a16="http://schemas.microsoft.com/office/drawing/2014/main" id="{BC31C798-9F46-4A1D-1B86-64E2891ADC5F}"/>
              </a:ext>
            </a:extLst>
          </p:cNvPr>
          <p:cNvPicPr>
            <a:picLocks noChangeAspect="1"/>
          </p:cNvPicPr>
          <p:nvPr/>
        </p:nvPicPr>
        <p:blipFill>
          <a:blip r:embed="rId2"/>
          <a:srcRect t="36121" b="35394"/>
          <a:stretch>
            <a:fillRect/>
          </a:stretch>
        </p:blipFill>
        <p:spPr>
          <a:xfrm>
            <a:off x="3654492" y="3145239"/>
            <a:ext cx="1986518" cy="565857"/>
          </a:xfrm>
          <a:prstGeom prst="rect">
            <a:avLst/>
          </a:prstGeom>
        </p:spPr>
      </p:pic>
      <p:pic>
        <p:nvPicPr>
          <p:cNvPr id="31" name="図 30">
            <a:extLst>
              <a:ext uri="{FF2B5EF4-FFF2-40B4-BE49-F238E27FC236}">
                <a16:creationId xmlns:a16="http://schemas.microsoft.com/office/drawing/2014/main" id="{5B1FEA9A-8552-2F2B-FD62-8209C615869D}"/>
              </a:ext>
            </a:extLst>
          </p:cNvPr>
          <p:cNvPicPr>
            <a:picLocks noChangeAspect="1"/>
          </p:cNvPicPr>
          <p:nvPr/>
        </p:nvPicPr>
        <p:blipFill>
          <a:blip r:embed="rId2"/>
          <a:srcRect t="36121" b="35394"/>
          <a:stretch>
            <a:fillRect/>
          </a:stretch>
        </p:blipFill>
        <p:spPr>
          <a:xfrm>
            <a:off x="1193924" y="5056237"/>
            <a:ext cx="1986518" cy="565857"/>
          </a:xfrm>
          <a:prstGeom prst="rect">
            <a:avLst/>
          </a:prstGeom>
        </p:spPr>
      </p:pic>
      <p:pic>
        <p:nvPicPr>
          <p:cNvPr id="32" name="図 31">
            <a:extLst>
              <a:ext uri="{FF2B5EF4-FFF2-40B4-BE49-F238E27FC236}">
                <a16:creationId xmlns:a16="http://schemas.microsoft.com/office/drawing/2014/main" id="{6E2F9CFB-1FC7-4790-E4A1-DA53B6B016DF}"/>
              </a:ext>
            </a:extLst>
          </p:cNvPr>
          <p:cNvPicPr>
            <a:picLocks noChangeAspect="1"/>
          </p:cNvPicPr>
          <p:nvPr/>
        </p:nvPicPr>
        <p:blipFill>
          <a:blip r:embed="rId2"/>
          <a:srcRect t="36121" b="35394"/>
          <a:stretch>
            <a:fillRect/>
          </a:stretch>
        </p:blipFill>
        <p:spPr>
          <a:xfrm>
            <a:off x="3654492" y="5056237"/>
            <a:ext cx="1986518" cy="565857"/>
          </a:xfrm>
          <a:prstGeom prst="rect">
            <a:avLst/>
          </a:prstGeom>
        </p:spPr>
      </p:pic>
      <p:sp>
        <p:nvSpPr>
          <p:cNvPr id="33" name="角丸四角形 32">
            <a:extLst>
              <a:ext uri="{FF2B5EF4-FFF2-40B4-BE49-F238E27FC236}">
                <a16:creationId xmlns:a16="http://schemas.microsoft.com/office/drawing/2014/main" id="{D0A07C12-9136-5ACE-2763-0CCE0EF57AFB}"/>
              </a:ext>
            </a:extLst>
          </p:cNvPr>
          <p:cNvSpPr/>
          <p:nvPr/>
        </p:nvSpPr>
        <p:spPr>
          <a:xfrm>
            <a:off x="8887278" y="2848303"/>
            <a:ext cx="2235081" cy="165738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〇〇による〇〇の解決</a:t>
            </a:r>
          </a:p>
        </p:txBody>
      </p:sp>
      <p:sp>
        <p:nvSpPr>
          <p:cNvPr id="34" name="角丸四角形 33">
            <a:extLst>
              <a:ext uri="{FF2B5EF4-FFF2-40B4-BE49-F238E27FC236}">
                <a16:creationId xmlns:a16="http://schemas.microsoft.com/office/drawing/2014/main" id="{F97FF81B-7627-322D-9E49-6EA642D0CA4C}"/>
              </a:ext>
            </a:extLst>
          </p:cNvPr>
          <p:cNvSpPr/>
          <p:nvPr/>
        </p:nvSpPr>
        <p:spPr>
          <a:xfrm>
            <a:off x="6422714" y="4759301"/>
            <a:ext cx="2235081" cy="165738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〇〇による〇〇の解決</a:t>
            </a:r>
          </a:p>
        </p:txBody>
      </p:sp>
      <p:sp>
        <p:nvSpPr>
          <p:cNvPr id="35" name="角丸四角形 34">
            <a:extLst>
              <a:ext uri="{FF2B5EF4-FFF2-40B4-BE49-F238E27FC236}">
                <a16:creationId xmlns:a16="http://schemas.microsoft.com/office/drawing/2014/main" id="{59CB3624-ADF1-7054-EC82-FA02E462CE1D}"/>
              </a:ext>
            </a:extLst>
          </p:cNvPr>
          <p:cNvSpPr/>
          <p:nvPr/>
        </p:nvSpPr>
        <p:spPr>
          <a:xfrm>
            <a:off x="8887278" y="4759301"/>
            <a:ext cx="2235081" cy="165738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〇〇による〇〇の解決</a:t>
            </a:r>
          </a:p>
        </p:txBody>
      </p:sp>
      <p:sp>
        <p:nvSpPr>
          <p:cNvPr id="36" name="角丸四角形 35">
            <a:extLst>
              <a:ext uri="{FF2B5EF4-FFF2-40B4-BE49-F238E27FC236}">
                <a16:creationId xmlns:a16="http://schemas.microsoft.com/office/drawing/2014/main" id="{ED6E4298-2B13-D497-A6C0-16384FE2B1CA}"/>
              </a:ext>
            </a:extLst>
          </p:cNvPr>
          <p:cNvSpPr/>
          <p:nvPr/>
        </p:nvSpPr>
        <p:spPr>
          <a:xfrm>
            <a:off x="6422714" y="2848303"/>
            <a:ext cx="2235081" cy="1657381"/>
          </a:xfrm>
          <a:prstGeom prst="roundRect">
            <a:avLst>
              <a:gd name="adj" fmla="val 2020"/>
            </a:avLst>
          </a:pr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216000" rtlCol="0" anchor="b"/>
          <a:lstStyle/>
          <a:p>
            <a:pPr algn="ctr">
              <a:spcBef>
                <a:spcPts val="300"/>
              </a:spcBef>
            </a:pP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サービス名</a:t>
            </a:r>
            <a:endParaRPr lang="en-US" altLang="ja-JP" sz="14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050" b="1">
                <a:solidFill>
                  <a:srgbClr val="1A96F0"/>
                </a:solidFill>
                <a:latin typeface="Montserrat SemiBold" pitchFamily="2" charset="0"/>
                <a:ea typeface="Yu Gothic" panose="020B0400000000000000" pitchFamily="34" charset="-128"/>
                <a:cs typeface="FUTURA MEDIUM" panose="020B0602020204020303" pitchFamily="34" charset="-79"/>
              </a:rPr>
              <a:t>〇〇による〇〇の解決</a:t>
            </a:r>
          </a:p>
        </p:txBody>
      </p:sp>
      <p:pic>
        <p:nvPicPr>
          <p:cNvPr id="42" name="図 41">
            <a:extLst>
              <a:ext uri="{FF2B5EF4-FFF2-40B4-BE49-F238E27FC236}">
                <a16:creationId xmlns:a16="http://schemas.microsoft.com/office/drawing/2014/main" id="{7ED9FD3B-BF71-1F01-68AB-59AFDB9F6E13}"/>
              </a:ext>
            </a:extLst>
          </p:cNvPr>
          <p:cNvPicPr>
            <a:picLocks noChangeAspect="1"/>
          </p:cNvPicPr>
          <p:nvPr/>
        </p:nvPicPr>
        <p:blipFill>
          <a:blip r:embed="rId3"/>
          <a:srcRect l="19697" t="11989" r="19837" b="59340"/>
          <a:stretch>
            <a:fillRect/>
          </a:stretch>
        </p:blipFill>
        <p:spPr>
          <a:xfrm>
            <a:off x="9252096" y="3156476"/>
            <a:ext cx="1497452" cy="568036"/>
          </a:xfrm>
          <a:prstGeom prst="rect">
            <a:avLst/>
          </a:prstGeom>
        </p:spPr>
      </p:pic>
      <p:pic>
        <p:nvPicPr>
          <p:cNvPr id="43" name="図 42">
            <a:extLst>
              <a:ext uri="{FF2B5EF4-FFF2-40B4-BE49-F238E27FC236}">
                <a16:creationId xmlns:a16="http://schemas.microsoft.com/office/drawing/2014/main" id="{3F7DCCCF-CB31-9AFB-1592-CBD65AB60721}"/>
              </a:ext>
            </a:extLst>
          </p:cNvPr>
          <p:cNvPicPr>
            <a:picLocks noChangeAspect="1"/>
          </p:cNvPicPr>
          <p:nvPr/>
        </p:nvPicPr>
        <p:blipFill>
          <a:blip r:embed="rId3"/>
          <a:srcRect l="19697" t="11989" r="19837" b="59340"/>
          <a:stretch>
            <a:fillRect/>
          </a:stretch>
        </p:blipFill>
        <p:spPr>
          <a:xfrm>
            <a:off x="9252096" y="5054058"/>
            <a:ext cx="1497452" cy="568036"/>
          </a:xfrm>
          <a:prstGeom prst="rect">
            <a:avLst/>
          </a:prstGeom>
        </p:spPr>
      </p:pic>
      <p:pic>
        <p:nvPicPr>
          <p:cNvPr id="44" name="図 43">
            <a:extLst>
              <a:ext uri="{FF2B5EF4-FFF2-40B4-BE49-F238E27FC236}">
                <a16:creationId xmlns:a16="http://schemas.microsoft.com/office/drawing/2014/main" id="{94BF07BB-52A3-3437-43FD-08EA057D8FEA}"/>
              </a:ext>
            </a:extLst>
          </p:cNvPr>
          <p:cNvPicPr>
            <a:picLocks noChangeAspect="1"/>
          </p:cNvPicPr>
          <p:nvPr/>
        </p:nvPicPr>
        <p:blipFill>
          <a:blip r:embed="rId3"/>
          <a:srcRect l="19697" t="11989" r="19837" b="59340"/>
          <a:stretch>
            <a:fillRect/>
          </a:stretch>
        </p:blipFill>
        <p:spPr>
          <a:xfrm>
            <a:off x="6791528" y="5054058"/>
            <a:ext cx="1497452" cy="568036"/>
          </a:xfrm>
          <a:prstGeom prst="rect">
            <a:avLst/>
          </a:prstGeom>
        </p:spPr>
      </p:pic>
      <p:pic>
        <p:nvPicPr>
          <p:cNvPr id="41" name="図 40">
            <a:extLst>
              <a:ext uri="{FF2B5EF4-FFF2-40B4-BE49-F238E27FC236}">
                <a16:creationId xmlns:a16="http://schemas.microsoft.com/office/drawing/2014/main" id="{83622360-638E-D3BD-1420-4F6E9CBDD263}"/>
              </a:ext>
            </a:extLst>
          </p:cNvPr>
          <p:cNvPicPr>
            <a:picLocks noChangeAspect="1"/>
          </p:cNvPicPr>
          <p:nvPr/>
        </p:nvPicPr>
        <p:blipFill>
          <a:blip r:embed="rId3"/>
          <a:srcRect l="19697" t="11989" r="19837" b="59340"/>
          <a:stretch>
            <a:fillRect/>
          </a:stretch>
        </p:blipFill>
        <p:spPr>
          <a:xfrm>
            <a:off x="6791528" y="3156476"/>
            <a:ext cx="1497452" cy="568036"/>
          </a:xfrm>
          <a:prstGeom prst="rect">
            <a:avLst/>
          </a:prstGeom>
        </p:spPr>
      </p:pic>
    </p:spTree>
    <p:extLst>
      <p:ext uri="{BB962C8B-B14F-4D97-AF65-F5344CB8AC3E}">
        <p14:creationId xmlns:p14="http://schemas.microsoft.com/office/powerpoint/2010/main" val="2579171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78ACED5-B2B3-001E-3F41-A24F890BCB44}"/>
              </a:ext>
            </a:extLst>
          </p:cNvPr>
          <p:cNvSpPr>
            <a:spLocks noGrp="1"/>
          </p:cNvSpPr>
          <p:nvPr>
            <p:ph type="title"/>
          </p:nvPr>
        </p:nvSpPr>
        <p:spPr/>
        <p:txBody>
          <a:bodyPr vert="horz" lIns="91440" tIns="72000" rIns="91440" bIns="45720" rtlCol="0" anchor="ctr">
            <a:normAutofit/>
          </a:bodyPr>
          <a:lstStyle/>
          <a:p>
            <a:r>
              <a:rPr lang="ja-JP" altLang="en-US"/>
              <a:t>サービス概要</a:t>
            </a:r>
          </a:p>
        </p:txBody>
      </p:sp>
      <p:sp>
        <p:nvSpPr>
          <p:cNvPr id="3" name="コンテンツ プレースホルダー 2">
            <a:extLst>
              <a:ext uri="{FF2B5EF4-FFF2-40B4-BE49-F238E27FC236}">
                <a16:creationId xmlns:a16="http://schemas.microsoft.com/office/drawing/2014/main" id="{6ED83EAD-FF5C-A039-D805-6DCA7671DA1D}"/>
              </a:ext>
            </a:extLst>
          </p:cNvPr>
          <p:cNvSpPr>
            <a:spLocks noGrp="1"/>
          </p:cNvSpPr>
          <p:nvPr>
            <p:ph idx="1"/>
          </p:nvPr>
        </p:nvSpPr>
        <p:spPr/>
        <p:txBody>
          <a:bodyPr vert="horz" lIns="91440" tIns="144000" rIns="91440" bIns="45720" rtlCol="0">
            <a:normAutofit/>
          </a:bodyPr>
          <a:lstStyle/>
          <a:p>
            <a:r>
              <a:rPr lang="ja-JP" altLang="en-US"/>
              <a:t>「サービス名」は、多くの企業が抱える〇〇を解決する〇〇サービスです。</a:t>
            </a:r>
            <a:endParaRPr lang="en-US" altLang="ja-JP" dirty="0"/>
          </a:p>
          <a:p>
            <a:r>
              <a:rPr lang="ja-JP" altLang="en-US"/>
              <a:t>〇〇独自のナレッジを活かし、一気通貫での支援を通して〇〇スキルの標準化と底上げを実現します。</a:t>
            </a:r>
          </a:p>
        </p:txBody>
      </p:sp>
      <p:sp>
        <p:nvSpPr>
          <p:cNvPr id="4" name="日付プレースホルダー 3">
            <a:extLst>
              <a:ext uri="{FF2B5EF4-FFF2-40B4-BE49-F238E27FC236}">
                <a16:creationId xmlns:a16="http://schemas.microsoft.com/office/drawing/2014/main" id="{59D32345-377B-D711-FF1C-95E2F593EDF1}"/>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8029BE42-B4BD-0301-A7DF-C29D9271C5D6}"/>
              </a:ext>
            </a:extLst>
          </p:cNvPr>
          <p:cNvSpPr>
            <a:spLocks noGrp="1"/>
          </p:cNvSpPr>
          <p:nvPr>
            <p:ph type="sldNum" sz="quarter" idx="12"/>
          </p:nvPr>
        </p:nvSpPr>
        <p:spPr/>
        <p:txBody>
          <a:bodyPr/>
          <a:lstStyle/>
          <a:p>
            <a:fld id="{E310EA0D-2252-9045-A82C-BA460C3629D0}" type="slidenum">
              <a:rPr lang="ja-JP" altLang="en-US" smtClean="0"/>
              <a:pPr/>
              <a:t>6</a:t>
            </a:fld>
            <a:endParaRPr lang="ja-JP" altLang="en-US">
              <a:latin typeface="Montserrat Medium" pitchFamily="2" charset="0"/>
            </a:endParaRPr>
          </a:p>
        </p:txBody>
      </p:sp>
      <p:pic>
        <p:nvPicPr>
          <p:cNvPr id="6" name="図 5" descr="コンピューターの画面&#10;&#10;自動的に生成された説明">
            <a:extLst>
              <a:ext uri="{FF2B5EF4-FFF2-40B4-BE49-F238E27FC236}">
                <a16:creationId xmlns:a16="http://schemas.microsoft.com/office/drawing/2014/main" id="{BADDC495-D815-F207-71D0-56A6299AF775}"/>
              </a:ext>
            </a:extLst>
          </p:cNvPr>
          <p:cNvPicPr>
            <a:picLocks noChangeAspect="1"/>
          </p:cNvPicPr>
          <p:nvPr/>
        </p:nvPicPr>
        <p:blipFill>
          <a:blip r:embed="rId2"/>
          <a:stretch>
            <a:fillRect/>
          </a:stretch>
        </p:blipFill>
        <p:spPr>
          <a:xfrm>
            <a:off x="-1547449" y="1951088"/>
            <a:ext cx="7402127" cy="5450803"/>
          </a:xfrm>
          <a:prstGeom prst="rect">
            <a:avLst/>
          </a:prstGeom>
        </p:spPr>
      </p:pic>
      <p:pic>
        <p:nvPicPr>
          <p:cNvPr id="7" name="図 6">
            <a:extLst>
              <a:ext uri="{FF2B5EF4-FFF2-40B4-BE49-F238E27FC236}">
                <a16:creationId xmlns:a16="http://schemas.microsoft.com/office/drawing/2014/main" id="{78009E63-BB96-37BB-613E-1D4351058664}"/>
              </a:ext>
            </a:extLst>
          </p:cNvPr>
          <p:cNvPicPr>
            <a:picLocks noChangeAspect="1"/>
          </p:cNvPicPr>
          <p:nvPr/>
        </p:nvPicPr>
        <p:blipFill>
          <a:blip r:embed="rId3">
            <a:clrChange>
              <a:clrFrom>
                <a:srgbClr val="FFFFFF"/>
              </a:clrFrom>
              <a:clrTo>
                <a:srgbClr val="FFFFFF">
                  <a:alpha val="0"/>
                </a:srgbClr>
              </a:clrTo>
            </a:clrChange>
          </a:blip>
          <a:srcRect t="33805" b="33333"/>
          <a:stretch>
            <a:fillRect/>
          </a:stretch>
        </p:blipFill>
        <p:spPr>
          <a:xfrm>
            <a:off x="338208" y="2152699"/>
            <a:ext cx="2084743" cy="685093"/>
          </a:xfrm>
          <a:prstGeom prst="rect">
            <a:avLst/>
          </a:prstGeom>
        </p:spPr>
      </p:pic>
      <p:sp>
        <p:nvSpPr>
          <p:cNvPr id="8" name="角丸四角形 7">
            <a:extLst>
              <a:ext uri="{FF2B5EF4-FFF2-40B4-BE49-F238E27FC236}">
                <a16:creationId xmlns:a16="http://schemas.microsoft.com/office/drawing/2014/main" id="{5778CF1C-29E1-010B-E4DD-D85FAB8BA414}"/>
              </a:ext>
            </a:extLst>
          </p:cNvPr>
          <p:cNvSpPr/>
          <p:nvPr/>
        </p:nvSpPr>
        <p:spPr>
          <a:xfrm>
            <a:off x="5372100" y="2168525"/>
            <a:ext cx="6360142" cy="1946275"/>
          </a:xfrm>
          <a:prstGeom prst="roundRect">
            <a:avLst>
              <a:gd name="adj" fmla="val 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600"/>
              </a:spcBef>
            </a:pPr>
            <a:r>
              <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〇〇サービス「サービス名」</a:t>
            </a:r>
            <a:endParaRPr kumimoji="1" lang="en-US" altLang="ja-JP" sz="16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spcBef>
                <a:spcPts val="1800"/>
              </a:spcBef>
            </a:pPr>
            <a:r>
              <a:rPr lang="ja-JP" altLang="en-US" sz="3200" b="1">
                <a:solidFill>
                  <a:srgbClr val="1A96F0"/>
                </a:solidFill>
                <a:latin typeface="FUTURA MEDIUM" panose="020B0602020204020303" pitchFamily="34" charset="-79"/>
                <a:ea typeface="Yu Gothic" panose="020B0400000000000000" pitchFamily="34" charset="-128"/>
                <a:cs typeface="FUTURA MEDIUM" panose="020B0602020204020303" pitchFamily="34" charset="-79"/>
              </a:rPr>
              <a:t>〇〇によって、</a:t>
            </a:r>
            <a:endParaRPr lang="en-US" altLang="ja-JP" sz="3200" b="1" dirty="0">
              <a:solidFill>
                <a:srgbClr val="1A96F0"/>
              </a:solidFill>
              <a:latin typeface="FUTURA MEDIUM" panose="020B0602020204020303" pitchFamily="34" charset="-79"/>
              <a:ea typeface="Yu Gothic" panose="020B0400000000000000" pitchFamily="34" charset="-128"/>
              <a:cs typeface="FUTURA MEDIUM" panose="020B0602020204020303" pitchFamily="34" charset="-79"/>
            </a:endParaRPr>
          </a:p>
          <a:p>
            <a:pPr>
              <a:spcBef>
                <a:spcPts val="600"/>
              </a:spcBef>
            </a:pPr>
            <a:r>
              <a:rPr lang="ja-JP" altLang="en-US" sz="3200" b="1">
                <a:solidFill>
                  <a:srgbClr val="1A96F0"/>
                </a:solidFill>
                <a:latin typeface="FUTURA MEDIUM" panose="020B0602020204020303" pitchFamily="34" charset="-79"/>
                <a:ea typeface="Yu Gothic" panose="020B0400000000000000" pitchFamily="34" charset="-128"/>
                <a:cs typeface="FUTURA MEDIUM" panose="020B0602020204020303" pitchFamily="34" charset="-79"/>
              </a:rPr>
              <a:t>✕ ✕ ✕ の△ △ △ △を解決する。</a:t>
            </a:r>
            <a:endParaRPr kumimoji="1" lang="ja-JP" altLang="en-US" sz="3200" b="1">
              <a:solidFill>
                <a:srgbClr val="1A96F0"/>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9" name="角丸四角形 8">
            <a:extLst>
              <a:ext uri="{FF2B5EF4-FFF2-40B4-BE49-F238E27FC236}">
                <a16:creationId xmlns:a16="http://schemas.microsoft.com/office/drawing/2014/main" id="{605E5E52-67C2-22B1-F483-75705F210673}"/>
              </a:ext>
            </a:extLst>
          </p:cNvPr>
          <p:cNvSpPr/>
          <p:nvPr/>
        </p:nvSpPr>
        <p:spPr>
          <a:xfrm>
            <a:off x="5372100" y="4205394"/>
            <a:ext cx="6376988" cy="607686"/>
          </a:xfrm>
          <a:prstGeom prst="roundRect">
            <a:avLst>
              <a:gd name="adj" fmla="val 5339"/>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0" tIns="36000" rIns="72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サービスが課題をどのように解決するかの概要を記載。</a:t>
            </a:r>
          </a:p>
        </p:txBody>
      </p:sp>
      <p:sp>
        <p:nvSpPr>
          <p:cNvPr id="15" name="角丸四角形 14">
            <a:extLst>
              <a:ext uri="{FF2B5EF4-FFF2-40B4-BE49-F238E27FC236}">
                <a16:creationId xmlns:a16="http://schemas.microsoft.com/office/drawing/2014/main" id="{0CED9713-0DFF-6813-058C-02DE9044338E}"/>
              </a:ext>
            </a:extLst>
          </p:cNvPr>
          <p:cNvSpPr/>
          <p:nvPr/>
        </p:nvSpPr>
        <p:spPr>
          <a:xfrm>
            <a:off x="5372100" y="4951706"/>
            <a:ext cx="6376988" cy="607686"/>
          </a:xfrm>
          <a:prstGeom prst="roundRect">
            <a:avLst>
              <a:gd name="adj" fmla="val 5339"/>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0" tIns="36000" rIns="72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サービスが課題をどのように解決するかの概要を記載。</a:t>
            </a:r>
          </a:p>
        </p:txBody>
      </p:sp>
      <p:sp>
        <p:nvSpPr>
          <p:cNvPr id="16" name="角丸四角形 15">
            <a:extLst>
              <a:ext uri="{FF2B5EF4-FFF2-40B4-BE49-F238E27FC236}">
                <a16:creationId xmlns:a16="http://schemas.microsoft.com/office/drawing/2014/main" id="{56FFF8E8-4BDA-6C1D-C950-1F721B5172E7}"/>
              </a:ext>
            </a:extLst>
          </p:cNvPr>
          <p:cNvSpPr/>
          <p:nvPr/>
        </p:nvSpPr>
        <p:spPr>
          <a:xfrm>
            <a:off x="5372100" y="5698018"/>
            <a:ext cx="6376988" cy="607686"/>
          </a:xfrm>
          <a:prstGeom prst="roundRect">
            <a:avLst>
              <a:gd name="adj" fmla="val 5339"/>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0" tIns="36000" rIns="72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サービスが課題をどのように解決するかの概要を記載。</a:t>
            </a:r>
          </a:p>
        </p:txBody>
      </p:sp>
      <p:pic>
        <p:nvPicPr>
          <p:cNvPr id="18" name="グラフィックス 17" descr="バッジ: チェックマーク 1 単色塗りつぶし">
            <a:extLst>
              <a:ext uri="{FF2B5EF4-FFF2-40B4-BE49-F238E27FC236}">
                <a16:creationId xmlns:a16="http://schemas.microsoft.com/office/drawing/2014/main" id="{FD5CC158-C99D-9923-CD24-DE5077A37CD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39814" y="4295950"/>
            <a:ext cx="426575" cy="426575"/>
          </a:xfrm>
          <a:prstGeom prst="rect">
            <a:avLst/>
          </a:prstGeom>
        </p:spPr>
      </p:pic>
      <p:pic>
        <p:nvPicPr>
          <p:cNvPr id="19" name="グラフィックス 18" descr="バッジ: チェックマーク 1 単色塗りつぶし">
            <a:extLst>
              <a:ext uri="{FF2B5EF4-FFF2-40B4-BE49-F238E27FC236}">
                <a16:creationId xmlns:a16="http://schemas.microsoft.com/office/drawing/2014/main" id="{B9ED6E20-F7AA-CF9D-E014-A548BA1BFEA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39814" y="5042261"/>
            <a:ext cx="426575" cy="426575"/>
          </a:xfrm>
          <a:prstGeom prst="rect">
            <a:avLst/>
          </a:prstGeom>
        </p:spPr>
      </p:pic>
      <p:pic>
        <p:nvPicPr>
          <p:cNvPr id="20" name="グラフィックス 19" descr="バッジ: チェックマーク 1 単色塗りつぶし">
            <a:extLst>
              <a:ext uri="{FF2B5EF4-FFF2-40B4-BE49-F238E27FC236}">
                <a16:creationId xmlns:a16="http://schemas.microsoft.com/office/drawing/2014/main" id="{F6BCA3EA-8366-28DE-CE7F-4C45A72E1EC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39814" y="5788572"/>
            <a:ext cx="426575" cy="426575"/>
          </a:xfrm>
          <a:prstGeom prst="rect">
            <a:avLst/>
          </a:prstGeom>
        </p:spPr>
      </p:pic>
    </p:spTree>
    <p:extLst>
      <p:ext uri="{BB962C8B-B14F-4D97-AF65-F5344CB8AC3E}">
        <p14:creationId xmlns:p14="http://schemas.microsoft.com/office/powerpoint/2010/main" val="2528564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148901D-21AB-D7D7-81EE-46306C817FDD}"/>
              </a:ext>
            </a:extLst>
          </p:cNvPr>
          <p:cNvSpPr>
            <a:spLocks noGrp="1"/>
          </p:cNvSpPr>
          <p:nvPr>
            <p:ph type="title"/>
          </p:nvPr>
        </p:nvSpPr>
        <p:spPr/>
        <p:txBody>
          <a:bodyPr/>
          <a:lstStyle/>
          <a:p>
            <a:r>
              <a:rPr kumimoji="1" lang="ja-JP" altLang="en-US"/>
              <a:t>〇〇が解決する課題</a:t>
            </a:r>
          </a:p>
        </p:txBody>
      </p:sp>
      <p:sp>
        <p:nvSpPr>
          <p:cNvPr id="3" name="コンテンツ プレースホルダー 2">
            <a:extLst>
              <a:ext uri="{FF2B5EF4-FFF2-40B4-BE49-F238E27FC236}">
                <a16:creationId xmlns:a16="http://schemas.microsoft.com/office/drawing/2014/main" id="{055DFB22-8D1F-4B55-8A01-E7E9CFDEAB19}"/>
              </a:ext>
            </a:extLst>
          </p:cNvPr>
          <p:cNvSpPr>
            <a:spLocks noGrp="1"/>
          </p:cNvSpPr>
          <p:nvPr>
            <p:ph idx="1"/>
          </p:nvPr>
        </p:nvSpPr>
        <p:spPr/>
        <p:txBody>
          <a:bodyPr vert="horz" lIns="91440" tIns="144000" rIns="91440" bIns="45720" rtlCol="0">
            <a:normAutofit/>
          </a:bodyPr>
          <a:lstStyle/>
          <a:p>
            <a:r>
              <a:rPr lang="ja-JP" altLang="en-US"/>
              <a:t>サービスが解決しようとしている課題、会社や事業、業務担当者が直面している課題を挙げる。</a:t>
            </a:r>
            <a:endParaRPr lang="en-US" altLang="ja-JP" dirty="0"/>
          </a:p>
          <a:p>
            <a:r>
              <a:rPr lang="ja-JP" altLang="en-US"/>
              <a:t>ここではより具体的に「どんな課題」「どんな状況」などを説明する。</a:t>
            </a:r>
            <a:endParaRPr lang="en-US" altLang="ja-JP" dirty="0"/>
          </a:p>
        </p:txBody>
      </p:sp>
      <p:sp>
        <p:nvSpPr>
          <p:cNvPr id="4" name="日付プレースホルダー 3">
            <a:extLst>
              <a:ext uri="{FF2B5EF4-FFF2-40B4-BE49-F238E27FC236}">
                <a16:creationId xmlns:a16="http://schemas.microsoft.com/office/drawing/2014/main" id="{4D323AEE-5DFF-D893-7C5A-61D3A5827024}"/>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6589FF50-A103-4127-37E1-17C075102C79}"/>
              </a:ext>
            </a:extLst>
          </p:cNvPr>
          <p:cNvSpPr>
            <a:spLocks noGrp="1"/>
          </p:cNvSpPr>
          <p:nvPr>
            <p:ph type="sldNum" sz="quarter" idx="12"/>
          </p:nvPr>
        </p:nvSpPr>
        <p:spPr/>
        <p:txBody>
          <a:bodyPr/>
          <a:lstStyle/>
          <a:p>
            <a:fld id="{E310EA0D-2252-9045-A82C-BA460C3629D0}" type="slidenum">
              <a:rPr lang="ja-JP" altLang="en-US" smtClean="0"/>
              <a:pPr/>
              <a:t>7</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51CD2525-0D54-ACB9-EDF6-B0A9D9AD8799}"/>
              </a:ext>
            </a:extLst>
          </p:cNvPr>
          <p:cNvSpPr/>
          <p:nvPr/>
        </p:nvSpPr>
        <p:spPr>
          <a:xfrm>
            <a:off x="4368378" y="2547947"/>
            <a:ext cx="3472090" cy="2656519"/>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88000" rtlCol="0" anchor="b"/>
          <a:lstStyle/>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〇〇によって</a:t>
            </a:r>
            <a:endParaRPr lang="en-US" altLang="ja-JP" sz="16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各人に任せきりで生産性が悪い</a:t>
            </a:r>
          </a:p>
        </p:txBody>
      </p:sp>
      <p:sp>
        <p:nvSpPr>
          <p:cNvPr id="7" name="角丸四角形 6">
            <a:extLst>
              <a:ext uri="{FF2B5EF4-FFF2-40B4-BE49-F238E27FC236}">
                <a16:creationId xmlns:a16="http://schemas.microsoft.com/office/drawing/2014/main" id="{F71E1475-B275-CE49-B8EE-9EDDCE2F725A}"/>
              </a:ext>
            </a:extLst>
          </p:cNvPr>
          <p:cNvSpPr/>
          <p:nvPr/>
        </p:nvSpPr>
        <p:spPr>
          <a:xfrm>
            <a:off x="442912" y="2547947"/>
            <a:ext cx="3472090" cy="2656519"/>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88000" rtlCol="0" anchor="b"/>
          <a:lstStyle/>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〇〇によって</a:t>
            </a:r>
            <a:endParaRPr lang="en-US" altLang="ja-JP" sz="16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コストがかかってしまっている</a:t>
            </a:r>
          </a:p>
        </p:txBody>
      </p:sp>
      <p:sp>
        <p:nvSpPr>
          <p:cNvPr id="8" name="角丸四角形 7">
            <a:extLst>
              <a:ext uri="{FF2B5EF4-FFF2-40B4-BE49-F238E27FC236}">
                <a16:creationId xmlns:a16="http://schemas.microsoft.com/office/drawing/2014/main" id="{EFB0DAB5-628F-EC03-8D71-DE981BA623FF}"/>
              </a:ext>
            </a:extLst>
          </p:cNvPr>
          <p:cNvSpPr/>
          <p:nvPr/>
        </p:nvSpPr>
        <p:spPr>
          <a:xfrm>
            <a:off x="8276998" y="2547947"/>
            <a:ext cx="3472090" cy="2656519"/>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88000" rtlCol="0" anchor="b"/>
          <a:lstStyle/>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〇〇によって</a:t>
            </a:r>
            <a:endParaRPr lang="en-US" altLang="ja-JP" sz="16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受注率が低くなっている</a:t>
            </a:r>
            <a:endParaRPr lang="en-US" altLang="ja-JP" sz="16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pic>
        <p:nvPicPr>
          <p:cNvPr id="9" name="グラフィックス 8" descr="挙手 単色塗りつぶし">
            <a:extLst>
              <a:ext uri="{FF2B5EF4-FFF2-40B4-BE49-F238E27FC236}">
                <a16:creationId xmlns:a16="http://schemas.microsoft.com/office/drawing/2014/main" id="{F475FCE9-DBC7-47BA-AD6E-758C075613F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459831" y="2900216"/>
            <a:ext cx="1106424" cy="1106424"/>
          </a:xfrm>
          <a:prstGeom prst="rect">
            <a:avLst/>
          </a:prstGeom>
        </p:spPr>
      </p:pic>
      <p:pic>
        <p:nvPicPr>
          <p:cNvPr id="10" name="グラフィックス 9" descr="歯車付きの頭 単色塗りつぶし">
            <a:extLst>
              <a:ext uri="{FF2B5EF4-FFF2-40B4-BE49-F238E27FC236}">
                <a16:creationId xmlns:a16="http://schemas.microsoft.com/office/drawing/2014/main" id="{830BEF31-5BDE-7772-AC25-73337C1AB18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788" y="2900216"/>
            <a:ext cx="1106424" cy="1106424"/>
          </a:xfrm>
          <a:prstGeom prst="rect">
            <a:avLst/>
          </a:prstGeom>
        </p:spPr>
      </p:pic>
      <p:pic>
        <p:nvPicPr>
          <p:cNvPr id="11" name="グラフィックス 10" descr="会議 単色塗りつぶし">
            <a:extLst>
              <a:ext uri="{FF2B5EF4-FFF2-40B4-BE49-F238E27FC236}">
                <a16:creationId xmlns:a16="http://schemas.microsoft.com/office/drawing/2014/main" id="{324CB2ED-643F-8663-33E7-AEC796117A1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570424" y="2844895"/>
            <a:ext cx="1217066" cy="1217066"/>
          </a:xfrm>
          <a:prstGeom prst="rect">
            <a:avLst/>
          </a:prstGeom>
        </p:spPr>
      </p:pic>
      <p:sp>
        <p:nvSpPr>
          <p:cNvPr id="12" name="角丸四角形 11">
            <a:extLst>
              <a:ext uri="{FF2B5EF4-FFF2-40B4-BE49-F238E27FC236}">
                <a16:creationId xmlns:a16="http://schemas.microsoft.com/office/drawing/2014/main" id="{562BB29F-6938-A233-B134-8A61DE1C0839}"/>
              </a:ext>
            </a:extLst>
          </p:cNvPr>
          <p:cNvSpPr/>
          <p:nvPr/>
        </p:nvSpPr>
        <p:spPr>
          <a:xfrm>
            <a:off x="4376802" y="5588507"/>
            <a:ext cx="3455243" cy="828168"/>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endParaRPr lang="en-US" altLang="ja-JP" sz="14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p>
        </p:txBody>
      </p:sp>
      <p:sp>
        <p:nvSpPr>
          <p:cNvPr id="13" name="角丸四角形 12">
            <a:extLst>
              <a:ext uri="{FF2B5EF4-FFF2-40B4-BE49-F238E27FC236}">
                <a16:creationId xmlns:a16="http://schemas.microsoft.com/office/drawing/2014/main" id="{4396B090-2E1C-ED7C-F6A0-B5F54B4C8711}"/>
              </a:ext>
            </a:extLst>
          </p:cNvPr>
          <p:cNvSpPr/>
          <p:nvPr/>
        </p:nvSpPr>
        <p:spPr>
          <a:xfrm>
            <a:off x="8276998" y="5588507"/>
            <a:ext cx="3455243" cy="828168"/>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endParaRPr lang="en-US" altLang="ja-JP" sz="14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p>
        </p:txBody>
      </p:sp>
      <p:sp>
        <p:nvSpPr>
          <p:cNvPr id="14" name="フリーフォーム 13">
            <a:extLst>
              <a:ext uri="{FF2B5EF4-FFF2-40B4-BE49-F238E27FC236}">
                <a16:creationId xmlns:a16="http://schemas.microsoft.com/office/drawing/2014/main" id="{974DB22D-DA98-BD59-E5DF-D9EE24859469}"/>
              </a:ext>
            </a:extLst>
          </p:cNvPr>
          <p:cNvSpPr/>
          <p:nvPr/>
        </p:nvSpPr>
        <p:spPr>
          <a:xfrm>
            <a:off x="459758" y="5432853"/>
            <a:ext cx="3455243" cy="983822"/>
          </a:xfrm>
          <a:custGeom>
            <a:avLst/>
            <a:gdLst>
              <a:gd name="connsiteX0" fmla="*/ 1719199 w 3455243"/>
              <a:gd name="connsiteY0" fmla="*/ 0 h 983822"/>
              <a:gd name="connsiteX1" fmla="*/ 1833866 w 3455243"/>
              <a:gd name="connsiteY1" fmla="*/ 155654 h 983822"/>
              <a:gd name="connsiteX2" fmla="*/ 3418655 w 3455243"/>
              <a:gd name="connsiteY2" fmla="*/ 155654 h 983822"/>
              <a:gd name="connsiteX3" fmla="*/ 3455243 w 3455243"/>
              <a:gd name="connsiteY3" fmla="*/ 192242 h 983822"/>
              <a:gd name="connsiteX4" fmla="*/ 3455243 w 3455243"/>
              <a:gd name="connsiteY4" fmla="*/ 947234 h 983822"/>
              <a:gd name="connsiteX5" fmla="*/ 3418655 w 3455243"/>
              <a:gd name="connsiteY5" fmla="*/ 983822 h 983822"/>
              <a:gd name="connsiteX6" fmla="*/ 36588 w 3455243"/>
              <a:gd name="connsiteY6" fmla="*/ 983822 h 983822"/>
              <a:gd name="connsiteX7" fmla="*/ 0 w 3455243"/>
              <a:gd name="connsiteY7" fmla="*/ 947234 h 983822"/>
              <a:gd name="connsiteX8" fmla="*/ 0 w 3455243"/>
              <a:gd name="connsiteY8" fmla="*/ 192242 h 983822"/>
              <a:gd name="connsiteX9" fmla="*/ 36588 w 3455243"/>
              <a:gd name="connsiteY9" fmla="*/ 155654 h 983822"/>
              <a:gd name="connsiteX10" fmla="*/ 1604532 w 3455243"/>
              <a:gd name="connsiteY10" fmla="*/ 155654 h 983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55243" h="983822">
                <a:moveTo>
                  <a:pt x="1719199" y="0"/>
                </a:moveTo>
                <a:lnTo>
                  <a:pt x="1833866" y="155654"/>
                </a:lnTo>
                <a:lnTo>
                  <a:pt x="3418655" y="155654"/>
                </a:lnTo>
                <a:cubicBezTo>
                  <a:pt x="3438862" y="155654"/>
                  <a:pt x="3455243" y="172035"/>
                  <a:pt x="3455243" y="192242"/>
                </a:cubicBezTo>
                <a:lnTo>
                  <a:pt x="3455243" y="947234"/>
                </a:lnTo>
                <a:cubicBezTo>
                  <a:pt x="3455243" y="967441"/>
                  <a:pt x="3438862" y="983822"/>
                  <a:pt x="3418655" y="983822"/>
                </a:cubicBezTo>
                <a:lnTo>
                  <a:pt x="36588" y="983822"/>
                </a:lnTo>
                <a:cubicBezTo>
                  <a:pt x="16381" y="983822"/>
                  <a:pt x="0" y="967441"/>
                  <a:pt x="0" y="947234"/>
                </a:cubicBezTo>
                <a:lnTo>
                  <a:pt x="0" y="192242"/>
                </a:lnTo>
                <a:cubicBezTo>
                  <a:pt x="0" y="172035"/>
                  <a:pt x="16381" y="155654"/>
                  <a:pt x="36588" y="155654"/>
                </a:cubicBezTo>
                <a:lnTo>
                  <a:pt x="1604532" y="155654"/>
                </a:lnTo>
                <a:close/>
              </a:path>
            </a:pathLst>
          </a:cu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5" name="角丸四角形 14">
            <a:extLst>
              <a:ext uri="{FF2B5EF4-FFF2-40B4-BE49-F238E27FC236}">
                <a16:creationId xmlns:a16="http://schemas.microsoft.com/office/drawing/2014/main" id="{BEC8529E-5826-7408-402C-8B3B55E9A84B}"/>
              </a:ext>
            </a:extLst>
          </p:cNvPr>
          <p:cNvSpPr/>
          <p:nvPr/>
        </p:nvSpPr>
        <p:spPr>
          <a:xfrm>
            <a:off x="459758" y="5588507"/>
            <a:ext cx="3455243" cy="828168"/>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endParaRPr lang="en-US" altLang="ja-JP" sz="14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p>
        </p:txBody>
      </p:sp>
      <p:sp>
        <p:nvSpPr>
          <p:cNvPr id="16" name="フリーフォーム 15">
            <a:extLst>
              <a:ext uri="{FF2B5EF4-FFF2-40B4-BE49-F238E27FC236}">
                <a16:creationId xmlns:a16="http://schemas.microsoft.com/office/drawing/2014/main" id="{2443C2F4-F7D0-919C-DCF0-7AADAECCE829}"/>
              </a:ext>
            </a:extLst>
          </p:cNvPr>
          <p:cNvSpPr/>
          <p:nvPr/>
        </p:nvSpPr>
        <p:spPr>
          <a:xfrm>
            <a:off x="4376801" y="5432853"/>
            <a:ext cx="3455243" cy="983822"/>
          </a:xfrm>
          <a:custGeom>
            <a:avLst/>
            <a:gdLst>
              <a:gd name="connsiteX0" fmla="*/ 1719199 w 3455243"/>
              <a:gd name="connsiteY0" fmla="*/ 0 h 983822"/>
              <a:gd name="connsiteX1" fmla="*/ 1833866 w 3455243"/>
              <a:gd name="connsiteY1" fmla="*/ 155654 h 983822"/>
              <a:gd name="connsiteX2" fmla="*/ 3418655 w 3455243"/>
              <a:gd name="connsiteY2" fmla="*/ 155654 h 983822"/>
              <a:gd name="connsiteX3" fmla="*/ 3455243 w 3455243"/>
              <a:gd name="connsiteY3" fmla="*/ 192242 h 983822"/>
              <a:gd name="connsiteX4" fmla="*/ 3455243 w 3455243"/>
              <a:gd name="connsiteY4" fmla="*/ 947234 h 983822"/>
              <a:gd name="connsiteX5" fmla="*/ 3418655 w 3455243"/>
              <a:gd name="connsiteY5" fmla="*/ 983822 h 983822"/>
              <a:gd name="connsiteX6" fmla="*/ 36588 w 3455243"/>
              <a:gd name="connsiteY6" fmla="*/ 983822 h 983822"/>
              <a:gd name="connsiteX7" fmla="*/ 0 w 3455243"/>
              <a:gd name="connsiteY7" fmla="*/ 947234 h 983822"/>
              <a:gd name="connsiteX8" fmla="*/ 0 w 3455243"/>
              <a:gd name="connsiteY8" fmla="*/ 192242 h 983822"/>
              <a:gd name="connsiteX9" fmla="*/ 36588 w 3455243"/>
              <a:gd name="connsiteY9" fmla="*/ 155654 h 983822"/>
              <a:gd name="connsiteX10" fmla="*/ 1604532 w 3455243"/>
              <a:gd name="connsiteY10" fmla="*/ 155654 h 983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55243" h="983822">
                <a:moveTo>
                  <a:pt x="1719199" y="0"/>
                </a:moveTo>
                <a:lnTo>
                  <a:pt x="1833866" y="155654"/>
                </a:lnTo>
                <a:lnTo>
                  <a:pt x="3418655" y="155654"/>
                </a:lnTo>
                <a:cubicBezTo>
                  <a:pt x="3438862" y="155654"/>
                  <a:pt x="3455243" y="172035"/>
                  <a:pt x="3455243" y="192242"/>
                </a:cubicBezTo>
                <a:lnTo>
                  <a:pt x="3455243" y="947234"/>
                </a:lnTo>
                <a:cubicBezTo>
                  <a:pt x="3455243" y="967441"/>
                  <a:pt x="3438862" y="983822"/>
                  <a:pt x="3418655" y="983822"/>
                </a:cubicBezTo>
                <a:lnTo>
                  <a:pt x="36588" y="983822"/>
                </a:lnTo>
                <a:cubicBezTo>
                  <a:pt x="16381" y="983822"/>
                  <a:pt x="0" y="967441"/>
                  <a:pt x="0" y="947234"/>
                </a:cubicBezTo>
                <a:lnTo>
                  <a:pt x="0" y="192242"/>
                </a:lnTo>
                <a:cubicBezTo>
                  <a:pt x="0" y="172035"/>
                  <a:pt x="16381" y="155654"/>
                  <a:pt x="36588" y="155654"/>
                </a:cubicBezTo>
                <a:lnTo>
                  <a:pt x="1604532" y="155654"/>
                </a:lnTo>
                <a:close/>
              </a:path>
            </a:pathLst>
          </a:cu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7" name="フリーフォーム 16">
            <a:extLst>
              <a:ext uri="{FF2B5EF4-FFF2-40B4-BE49-F238E27FC236}">
                <a16:creationId xmlns:a16="http://schemas.microsoft.com/office/drawing/2014/main" id="{2190C1B6-7DF9-62BB-5A5D-EA60B374B6CF}"/>
              </a:ext>
            </a:extLst>
          </p:cNvPr>
          <p:cNvSpPr/>
          <p:nvPr/>
        </p:nvSpPr>
        <p:spPr>
          <a:xfrm>
            <a:off x="8276997" y="5432853"/>
            <a:ext cx="3455243" cy="983822"/>
          </a:xfrm>
          <a:custGeom>
            <a:avLst/>
            <a:gdLst>
              <a:gd name="connsiteX0" fmla="*/ 1719199 w 3455243"/>
              <a:gd name="connsiteY0" fmla="*/ 0 h 983822"/>
              <a:gd name="connsiteX1" fmla="*/ 1833866 w 3455243"/>
              <a:gd name="connsiteY1" fmla="*/ 155654 h 983822"/>
              <a:gd name="connsiteX2" fmla="*/ 3418655 w 3455243"/>
              <a:gd name="connsiteY2" fmla="*/ 155654 h 983822"/>
              <a:gd name="connsiteX3" fmla="*/ 3455243 w 3455243"/>
              <a:gd name="connsiteY3" fmla="*/ 192242 h 983822"/>
              <a:gd name="connsiteX4" fmla="*/ 3455243 w 3455243"/>
              <a:gd name="connsiteY4" fmla="*/ 947234 h 983822"/>
              <a:gd name="connsiteX5" fmla="*/ 3418655 w 3455243"/>
              <a:gd name="connsiteY5" fmla="*/ 983822 h 983822"/>
              <a:gd name="connsiteX6" fmla="*/ 36588 w 3455243"/>
              <a:gd name="connsiteY6" fmla="*/ 983822 h 983822"/>
              <a:gd name="connsiteX7" fmla="*/ 0 w 3455243"/>
              <a:gd name="connsiteY7" fmla="*/ 947234 h 983822"/>
              <a:gd name="connsiteX8" fmla="*/ 0 w 3455243"/>
              <a:gd name="connsiteY8" fmla="*/ 192242 h 983822"/>
              <a:gd name="connsiteX9" fmla="*/ 36588 w 3455243"/>
              <a:gd name="connsiteY9" fmla="*/ 155654 h 983822"/>
              <a:gd name="connsiteX10" fmla="*/ 1604532 w 3455243"/>
              <a:gd name="connsiteY10" fmla="*/ 155654 h 983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55243" h="983822">
                <a:moveTo>
                  <a:pt x="1719199" y="0"/>
                </a:moveTo>
                <a:lnTo>
                  <a:pt x="1833866" y="155654"/>
                </a:lnTo>
                <a:lnTo>
                  <a:pt x="3418655" y="155654"/>
                </a:lnTo>
                <a:cubicBezTo>
                  <a:pt x="3438862" y="155654"/>
                  <a:pt x="3455243" y="172035"/>
                  <a:pt x="3455243" y="192242"/>
                </a:cubicBezTo>
                <a:lnTo>
                  <a:pt x="3455243" y="947234"/>
                </a:lnTo>
                <a:cubicBezTo>
                  <a:pt x="3455243" y="967441"/>
                  <a:pt x="3438862" y="983822"/>
                  <a:pt x="3418655" y="983822"/>
                </a:cubicBezTo>
                <a:lnTo>
                  <a:pt x="36588" y="983822"/>
                </a:lnTo>
                <a:cubicBezTo>
                  <a:pt x="16381" y="983822"/>
                  <a:pt x="0" y="967441"/>
                  <a:pt x="0" y="947234"/>
                </a:cubicBezTo>
                <a:lnTo>
                  <a:pt x="0" y="192242"/>
                </a:lnTo>
                <a:cubicBezTo>
                  <a:pt x="0" y="172035"/>
                  <a:pt x="16381" y="155654"/>
                  <a:pt x="36588" y="155654"/>
                </a:cubicBezTo>
                <a:lnTo>
                  <a:pt x="1604532" y="155654"/>
                </a:lnTo>
                <a:close/>
              </a:path>
            </a:pathLst>
          </a:cu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8" name="角丸四角形 17">
            <a:extLst>
              <a:ext uri="{FF2B5EF4-FFF2-40B4-BE49-F238E27FC236}">
                <a16:creationId xmlns:a16="http://schemas.microsoft.com/office/drawing/2014/main" id="{EA25F568-37EB-6DB0-DC5B-929C28810AF1}"/>
              </a:ext>
            </a:extLst>
          </p:cNvPr>
          <p:cNvSpPr/>
          <p:nvPr/>
        </p:nvSpPr>
        <p:spPr>
          <a:xfrm>
            <a:off x="442912" y="2168526"/>
            <a:ext cx="3472089" cy="573026"/>
          </a:xfrm>
          <a:prstGeom prst="roundRect">
            <a:avLst>
              <a:gd name="adj" fmla="val 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216000" tIns="36000" rIns="90000" bIns="36000" rtlCol="0" anchor="ctr"/>
          <a:lstStyle/>
          <a:p>
            <a:pPr>
              <a:spcBef>
                <a:spcPts val="600"/>
              </a:spcBef>
            </a:pPr>
            <a:r>
              <a:rPr kumimoji="1" lang="en-US" altLang="ja-JP" sz="4000" b="1" dirty="0">
                <a:solidFill>
                  <a:schemeClr val="bg1">
                    <a:lumMod val="85000"/>
                  </a:schemeClr>
                </a:solidFill>
                <a:latin typeface="Montserrat SemiBold" pitchFamily="2" charset="0"/>
                <a:ea typeface="Yu Gothic" panose="020B0400000000000000" pitchFamily="34" charset="-128"/>
                <a:cs typeface="FUTURA MEDIUM" panose="020B0602020204020303" pitchFamily="34" charset="-79"/>
              </a:rPr>
              <a:t>01</a:t>
            </a:r>
            <a:endParaRPr kumimoji="1" lang="ja-JP" altLang="en-US" sz="6600" b="1">
              <a:solidFill>
                <a:schemeClr val="bg1">
                  <a:lumMod val="8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0" name="角丸四角形 19">
            <a:extLst>
              <a:ext uri="{FF2B5EF4-FFF2-40B4-BE49-F238E27FC236}">
                <a16:creationId xmlns:a16="http://schemas.microsoft.com/office/drawing/2014/main" id="{D2B59304-D521-AC7E-65F2-CB1D27B63626}"/>
              </a:ext>
            </a:extLst>
          </p:cNvPr>
          <p:cNvSpPr/>
          <p:nvPr/>
        </p:nvSpPr>
        <p:spPr>
          <a:xfrm>
            <a:off x="4369933" y="2168526"/>
            <a:ext cx="3472089" cy="573026"/>
          </a:xfrm>
          <a:prstGeom prst="roundRect">
            <a:avLst>
              <a:gd name="adj" fmla="val 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216000" tIns="36000" rIns="90000" bIns="36000" rtlCol="0" anchor="ctr"/>
          <a:lstStyle/>
          <a:p>
            <a:pPr>
              <a:spcBef>
                <a:spcPts val="600"/>
              </a:spcBef>
            </a:pPr>
            <a:r>
              <a:rPr kumimoji="1" lang="en-US" altLang="ja-JP" sz="4000" b="1" dirty="0">
                <a:solidFill>
                  <a:schemeClr val="bg1">
                    <a:lumMod val="85000"/>
                  </a:schemeClr>
                </a:solidFill>
                <a:latin typeface="Montserrat SemiBold" pitchFamily="2" charset="0"/>
                <a:ea typeface="Yu Gothic" panose="020B0400000000000000" pitchFamily="34" charset="-128"/>
                <a:cs typeface="FUTURA MEDIUM" panose="020B0602020204020303" pitchFamily="34" charset="-79"/>
              </a:rPr>
              <a:t>02</a:t>
            </a:r>
            <a:endParaRPr kumimoji="1" lang="ja-JP" altLang="en-US" sz="6600" b="1">
              <a:solidFill>
                <a:schemeClr val="bg1">
                  <a:lumMod val="8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1" name="角丸四角形 20">
            <a:extLst>
              <a:ext uri="{FF2B5EF4-FFF2-40B4-BE49-F238E27FC236}">
                <a16:creationId xmlns:a16="http://schemas.microsoft.com/office/drawing/2014/main" id="{7266A74A-55CA-0AF9-6BD1-CBEF12818689}"/>
              </a:ext>
            </a:extLst>
          </p:cNvPr>
          <p:cNvSpPr/>
          <p:nvPr/>
        </p:nvSpPr>
        <p:spPr>
          <a:xfrm>
            <a:off x="8296954" y="2168526"/>
            <a:ext cx="3472089" cy="573026"/>
          </a:xfrm>
          <a:prstGeom prst="roundRect">
            <a:avLst>
              <a:gd name="adj" fmla="val 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216000" tIns="36000" rIns="90000" bIns="36000" rtlCol="0" anchor="ctr"/>
          <a:lstStyle/>
          <a:p>
            <a:pPr>
              <a:spcBef>
                <a:spcPts val="600"/>
              </a:spcBef>
            </a:pPr>
            <a:r>
              <a:rPr kumimoji="1" lang="en-US" altLang="ja-JP" sz="4000" b="1" dirty="0">
                <a:solidFill>
                  <a:schemeClr val="bg1">
                    <a:lumMod val="85000"/>
                  </a:schemeClr>
                </a:solidFill>
                <a:latin typeface="Montserrat SemiBold" pitchFamily="2" charset="0"/>
                <a:ea typeface="Yu Gothic" panose="020B0400000000000000" pitchFamily="34" charset="-128"/>
                <a:cs typeface="FUTURA MEDIUM" panose="020B0602020204020303" pitchFamily="34" charset="-79"/>
              </a:rPr>
              <a:t>03</a:t>
            </a:r>
            <a:endParaRPr kumimoji="1" lang="ja-JP" altLang="en-US" sz="6600" b="1">
              <a:solidFill>
                <a:schemeClr val="bg1">
                  <a:lumMod val="85000"/>
                </a:schemeClr>
              </a:solidFill>
              <a:latin typeface="Montserrat SemiBold" pitchFamily="2" charset="0"/>
              <a:ea typeface="Yu Gothic" panose="020B0400000000000000" pitchFamily="34" charset="-128"/>
              <a:cs typeface="FUTURA MEDIUM" panose="020B0602020204020303" pitchFamily="34" charset="-79"/>
            </a:endParaRPr>
          </a:p>
        </p:txBody>
      </p:sp>
    </p:spTree>
    <p:extLst>
      <p:ext uri="{BB962C8B-B14F-4D97-AF65-F5344CB8AC3E}">
        <p14:creationId xmlns:p14="http://schemas.microsoft.com/office/powerpoint/2010/main" val="1534371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B68343A-D830-67B6-3405-146D1AD1578A}"/>
              </a:ext>
            </a:extLst>
          </p:cNvPr>
          <p:cNvSpPr>
            <a:spLocks noGrp="1"/>
          </p:cNvSpPr>
          <p:nvPr>
            <p:ph type="title"/>
          </p:nvPr>
        </p:nvSpPr>
        <p:spPr/>
        <p:txBody>
          <a:bodyPr/>
          <a:lstStyle/>
          <a:p>
            <a:r>
              <a:rPr kumimoji="1" lang="ja-JP" altLang="en-US"/>
              <a:t>課題</a:t>
            </a:r>
            <a:r>
              <a:rPr kumimoji="1" lang="en-US" altLang="ja-JP" dirty="0"/>
              <a:t>①</a:t>
            </a:r>
            <a:r>
              <a:rPr kumimoji="1" lang="ja-JP" altLang="en-US"/>
              <a:t>　｜　〇〇〇〇</a:t>
            </a:r>
          </a:p>
        </p:txBody>
      </p:sp>
      <p:sp>
        <p:nvSpPr>
          <p:cNvPr id="3" name="コンテンツ プレースホルダー 2">
            <a:extLst>
              <a:ext uri="{FF2B5EF4-FFF2-40B4-BE49-F238E27FC236}">
                <a16:creationId xmlns:a16="http://schemas.microsoft.com/office/drawing/2014/main" id="{7187C2BE-E79C-95F2-43F4-DDB8A0140724}"/>
              </a:ext>
            </a:extLst>
          </p:cNvPr>
          <p:cNvSpPr>
            <a:spLocks noGrp="1"/>
          </p:cNvSpPr>
          <p:nvPr>
            <p:ph idx="1"/>
          </p:nvPr>
        </p:nvSpPr>
        <p:spPr/>
        <p:txBody>
          <a:bodyPr vert="horz" lIns="91440" tIns="144000" rIns="91440" bIns="45720" rtlCol="0">
            <a:normAutofit/>
          </a:bodyPr>
          <a:lstStyle/>
          <a:p>
            <a:r>
              <a:rPr lang="ja-JP" altLang="en-US"/>
              <a:t>前ページの課題の原因・背景を説明する調査データや文献を引用し、課題をより深く理解してもらう。</a:t>
            </a:r>
            <a:endParaRPr lang="en-US" altLang="ja-JP" dirty="0"/>
          </a:p>
          <a:p>
            <a:r>
              <a:rPr lang="ja-JP" altLang="en-US"/>
              <a:t>以降、課題の数に合わせてそれぞれの課題の深堀りページを挿入していく。（デザインは参考ダミー）</a:t>
            </a:r>
            <a:endParaRPr lang="en-US" altLang="ja-JP" dirty="0"/>
          </a:p>
        </p:txBody>
      </p:sp>
      <p:sp>
        <p:nvSpPr>
          <p:cNvPr id="4" name="日付プレースホルダー 3">
            <a:extLst>
              <a:ext uri="{FF2B5EF4-FFF2-40B4-BE49-F238E27FC236}">
                <a16:creationId xmlns:a16="http://schemas.microsoft.com/office/drawing/2014/main" id="{5598A351-DD76-C95A-5F68-2702FFB8F97C}"/>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7D83B04A-E6C9-4B2F-4E20-CBB88F180195}"/>
              </a:ext>
            </a:extLst>
          </p:cNvPr>
          <p:cNvSpPr>
            <a:spLocks noGrp="1"/>
          </p:cNvSpPr>
          <p:nvPr>
            <p:ph type="sldNum" sz="quarter" idx="12"/>
          </p:nvPr>
        </p:nvSpPr>
        <p:spPr/>
        <p:txBody>
          <a:bodyPr/>
          <a:lstStyle/>
          <a:p>
            <a:fld id="{E310EA0D-2252-9045-A82C-BA460C3629D0}" type="slidenum">
              <a:rPr lang="ja-JP" altLang="en-US" smtClean="0"/>
              <a:pPr/>
              <a:t>8</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F840030E-8C86-57FF-7556-A42DCB1C0668}"/>
              </a:ext>
            </a:extLst>
          </p:cNvPr>
          <p:cNvSpPr/>
          <p:nvPr/>
        </p:nvSpPr>
        <p:spPr>
          <a:xfrm>
            <a:off x="7006950" y="2609240"/>
            <a:ext cx="2503610"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〇〇〇〇〇〇（回答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graphicFrame>
        <p:nvGraphicFramePr>
          <p:cNvPr id="7" name="グラフ 6">
            <a:extLst>
              <a:ext uri="{FF2B5EF4-FFF2-40B4-BE49-F238E27FC236}">
                <a16:creationId xmlns:a16="http://schemas.microsoft.com/office/drawing/2014/main" id="{C966FD0C-3697-7376-480B-7F4AAC9047C7}"/>
              </a:ext>
            </a:extLst>
          </p:cNvPr>
          <p:cNvGraphicFramePr>
            <a:graphicFrameLocks/>
          </p:cNvGraphicFramePr>
          <p:nvPr/>
        </p:nvGraphicFramePr>
        <p:xfrm>
          <a:off x="2958017" y="2470217"/>
          <a:ext cx="4213021" cy="3905633"/>
        </p:xfrm>
        <a:graphic>
          <a:graphicData uri="http://schemas.openxmlformats.org/drawingml/2006/chart">
            <c:chart xmlns:c="http://schemas.openxmlformats.org/drawingml/2006/chart" xmlns:r="http://schemas.openxmlformats.org/officeDocument/2006/relationships" r:id="rId2"/>
          </a:graphicData>
        </a:graphic>
      </p:graphicFrame>
      <p:sp>
        <p:nvSpPr>
          <p:cNvPr id="8" name="角丸四角形 7">
            <a:extLst>
              <a:ext uri="{FF2B5EF4-FFF2-40B4-BE49-F238E27FC236}">
                <a16:creationId xmlns:a16="http://schemas.microsoft.com/office/drawing/2014/main" id="{92F27D28-A13E-9EF9-E8FA-14AC02A177A8}"/>
              </a:ext>
            </a:extLst>
          </p:cNvPr>
          <p:cNvSpPr/>
          <p:nvPr/>
        </p:nvSpPr>
        <p:spPr>
          <a:xfrm>
            <a:off x="5174007" y="3110650"/>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3600" b="1" dirty="0">
                <a:solidFill>
                  <a:schemeClr val="bg1"/>
                </a:solidFill>
                <a:latin typeface="Montserrat SemiBold" pitchFamily="2" charset="0"/>
                <a:ea typeface="Yu Gothic" panose="020B0400000000000000" pitchFamily="34" charset="-128"/>
                <a:cs typeface="FUTURA MEDIUM" panose="020B0602020204020303" pitchFamily="34" charset="-79"/>
              </a:rPr>
              <a:t>27</a:t>
            </a:r>
            <a:r>
              <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3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9" name="角丸四角形 8">
            <a:extLst>
              <a:ext uri="{FF2B5EF4-FFF2-40B4-BE49-F238E27FC236}">
                <a16:creationId xmlns:a16="http://schemas.microsoft.com/office/drawing/2014/main" id="{202152B9-84C6-DDE7-A01E-CC0A289041EA}"/>
              </a:ext>
            </a:extLst>
          </p:cNvPr>
          <p:cNvSpPr/>
          <p:nvPr/>
        </p:nvSpPr>
        <p:spPr>
          <a:xfrm>
            <a:off x="5291994" y="4614985"/>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4000" b="1" dirty="0">
                <a:solidFill>
                  <a:schemeClr val="bg1"/>
                </a:solidFill>
                <a:latin typeface="Montserrat SemiBold" pitchFamily="2" charset="0"/>
                <a:ea typeface="Yu Gothic" panose="020B0400000000000000" pitchFamily="34" charset="-128"/>
                <a:cs typeface="FUTURA MEDIUM" panose="020B0602020204020303" pitchFamily="34" charset="-79"/>
              </a:rPr>
              <a:t>25</a:t>
            </a:r>
            <a:r>
              <a:rPr lang="en-US" altLang="ja-JP" sz="24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40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0" name="角丸四角形 9">
            <a:extLst>
              <a:ext uri="{FF2B5EF4-FFF2-40B4-BE49-F238E27FC236}">
                <a16:creationId xmlns:a16="http://schemas.microsoft.com/office/drawing/2014/main" id="{42A1D5B2-2E52-CC4B-9F76-03213F05C559}"/>
              </a:ext>
            </a:extLst>
          </p:cNvPr>
          <p:cNvSpPr/>
          <p:nvPr/>
        </p:nvSpPr>
        <p:spPr>
          <a:xfrm>
            <a:off x="3890898" y="4880457"/>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3600" b="1" dirty="0">
                <a:solidFill>
                  <a:schemeClr val="bg1"/>
                </a:solidFill>
                <a:latin typeface="Montserrat SemiBold" pitchFamily="2" charset="0"/>
                <a:ea typeface="Yu Gothic" panose="020B0400000000000000" pitchFamily="34" charset="-128"/>
                <a:cs typeface="FUTURA MEDIUM" panose="020B0602020204020303" pitchFamily="34" charset="-79"/>
              </a:rPr>
              <a:t>22</a:t>
            </a:r>
            <a:r>
              <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3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927BC582-3C2C-5ED2-D5CF-95A7F8112948}"/>
              </a:ext>
            </a:extLst>
          </p:cNvPr>
          <p:cNvSpPr/>
          <p:nvPr/>
        </p:nvSpPr>
        <p:spPr>
          <a:xfrm>
            <a:off x="3234916" y="3747396"/>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800" b="1" dirty="0">
                <a:solidFill>
                  <a:schemeClr val="bg1"/>
                </a:solidFill>
                <a:latin typeface="Montserrat SemiBold" pitchFamily="2" charset="0"/>
                <a:ea typeface="Yu Gothic" panose="020B0400000000000000" pitchFamily="34" charset="-128"/>
                <a:cs typeface="FUTURA MEDIUM" panose="020B0602020204020303" pitchFamily="34" charset="-79"/>
              </a:rPr>
              <a:t>18</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28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2" name="角丸四角形 11">
            <a:extLst>
              <a:ext uri="{FF2B5EF4-FFF2-40B4-BE49-F238E27FC236}">
                <a16:creationId xmlns:a16="http://schemas.microsoft.com/office/drawing/2014/main" id="{CAA365B8-8823-A699-FC48-3E566D80515C}"/>
              </a:ext>
            </a:extLst>
          </p:cNvPr>
          <p:cNvSpPr/>
          <p:nvPr/>
        </p:nvSpPr>
        <p:spPr>
          <a:xfrm>
            <a:off x="3880960" y="2803178"/>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800" b="1" dirty="0">
                <a:solidFill>
                  <a:schemeClr val="bg1"/>
                </a:solidFill>
                <a:latin typeface="Montserrat SemiBold" pitchFamily="2" charset="0"/>
                <a:ea typeface="Yu Gothic" panose="020B0400000000000000" pitchFamily="34" charset="-128"/>
                <a:cs typeface="FUTURA MEDIUM" panose="020B0602020204020303" pitchFamily="34" charset="-79"/>
              </a:rPr>
              <a:t>16</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28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cxnSp>
        <p:nvCxnSpPr>
          <p:cNvPr id="13" name="直線コネクタ 12">
            <a:extLst>
              <a:ext uri="{FF2B5EF4-FFF2-40B4-BE49-F238E27FC236}">
                <a16:creationId xmlns:a16="http://schemas.microsoft.com/office/drawing/2014/main" id="{2611A224-5C4D-EC8E-2A40-D8963F12D76C}"/>
              </a:ext>
            </a:extLst>
          </p:cNvPr>
          <p:cNvCxnSpPr/>
          <p:nvPr/>
        </p:nvCxnSpPr>
        <p:spPr>
          <a:xfrm flipV="1">
            <a:off x="6726771" y="3110650"/>
            <a:ext cx="273133" cy="225632"/>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 name="直線コネクタ 13">
            <a:extLst>
              <a:ext uri="{FF2B5EF4-FFF2-40B4-BE49-F238E27FC236}">
                <a16:creationId xmlns:a16="http://schemas.microsoft.com/office/drawing/2014/main" id="{DDDDE432-B7B6-2A26-B764-133975E7F36E}"/>
              </a:ext>
            </a:extLst>
          </p:cNvPr>
          <p:cNvCxnSpPr>
            <a:cxnSpLocks/>
          </p:cNvCxnSpPr>
          <p:nvPr/>
        </p:nvCxnSpPr>
        <p:spPr>
          <a:xfrm>
            <a:off x="7006950" y="3110650"/>
            <a:ext cx="2503610"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5" name="直線コネクタ 14">
            <a:extLst>
              <a:ext uri="{FF2B5EF4-FFF2-40B4-BE49-F238E27FC236}">
                <a16:creationId xmlns:a16="http://schemas.microsoft.com/office/drawing/2014/main" id="{5467D6C9-9F10-7A81-441E-6647A5D87A4C}"/>
              </a:ext>
            </a:extLst>
          </p:cNvPr>
          <p:cNvCxnSpPr>
            <a:cxnSpLocks/>
          </p:cNvCxnSpPr>
          <p:nvPr/>
        </p:nvCxnSpPr>
        <p:spPr>
          <a:xfrm>
            <a:off x="6547083" y="5869638"/>
            <a:ext cx="273133" cy="225632"/>
          </a:xfrm>
          <a:prstGeom prst="line">
            <a:avLst/>
          </a:prstGeom>
          <a:ln w="19050" cap="rnd">
            <a:solidFill>
              <a:srgbClr val="1A96F0"/>
            </a:solidFill>
            <a:headEnd type="ova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B3A79898-DCB6-673E-4258-27EC3F22B127}"/>
              </a:ext>
            </a:extLst>
          </p:cNvPr>
          <p:cNvCxnSpPr>
            <a:cxnSpLocks/>
          </p:cNvCxnSpPr>
          <p:nvPr/>
        </p:nvCxnSpPr>
        <p:spPr>
          <a:xfrm>
            <a:off x="6820216" y="6095270"/>
            <a:ext cx="1790022" cy="0"/>
          </a:xfrm>
          <a:prstGeom prst="line">
            <a:avLst/>
          </a:prstGeom>
          <a:ln w="19050" cap="rnd">
            <a:solidFill>
              <a:srgbClr val="1A96F0"/>
            </a:solidFill>
          </a:ln>
        </p:spPr>
        <p:style>
          <a:lnRef idx="1">
            <a:schemeClr val="accent1"/>
          </a:lnRef>
          <a:fillRef idx="0">
            <a:schemeClr val="accent1"/>
          </a:fillRef>
          <a:effectRef idx="0">
            <a:schemeClr val="accent1"/>
          </a:effectRef>
          <a:fontRef idx="minor">
            <a:schemeClr val="tx1"/>
          </a:fontRef>
        </p:style>
      </p:cxnSp>
      <p:sp>
        <p:nvSpPr>
          <p:cNvPr id="17" name="角丸四角形 16">
            <a:extLst>
              <a:ext uri="{FF2B5EF4-FFF2-40B4-BE49-F238E27FC236}">
                <a16:creationId xmlns:a16="http://schemas.microsoft.com/office/drawing/2014/main" id="{BA41A2ED-0CAB-8CC9-A7FD-6B9411CE13A3}"/>
              </a:ext>
            </a:extLst>
          </p:cNvPr>
          <p:cNvSpPr/>
          <p:nvPr/>
        </p:nvSpPr>
        <p:spPr>
          <a:xfrm>
            <a:off x="6721359" y="5450643"/>
            <a:ext cx="2413767" cy="643864"/>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〇〇（回答</a:t>
            </a:r>
            <a:r>
              <a:rPr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rPr>
              <a:t>B</a:t>
            </a: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a:t>
            </a:r>
          </a:p>
        </p:txBody>
      </p:sp>
      <p:cxnSp>
        <p:nvCxnSpPr>
          <p:cNvPr id="18" name="直線コネクタ 17">
            <a:extLst>
              <a:ext uri="{FF2B5EF4-FFF2-40B4-BE49-F238E27FC236}">
                <a16:creationId xmlns:a16="http://schemas.microsoft.com/office/drawing/2014/main" id="{55934520-1B2B-28FF-C2D0-CBF91F8712C5}"/>
              </a:ext>
            </a:extLst>
          </p:cNvPr>
          <p:cNvCxnSpPr>
            <a:cxnSpLocks/>
          </p:cNvCxnSpPr>
          <p:nvPr/>
        </p:nvCxnSpPr>
        <p:spPr>
          <a:xfrm flipH="1">
            <a:off x="3369980" y="2757939"/>
            <a:ext cx="375916" cy="138415"/>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 name="直線コネクタ 18">
            <a:extLst>
              <a:ext uri="{FF2B5EF4-FFF2-40B4-BE49-F238E27FC236}">
                <a16:creationId xmlns:a16="http://schemas.microsoft.com/office/drawing/2014/main" id="{C7197240-13C7-5079-C766-0FC36B185037}"/>
              </a:ext>
            </a:extLst>
          </p:cNvPr>
          <p:cNvCxnSpPr>
            <a:cxnSpLocks/>
          </p:cNvCxnSpPr>
          <p:nvPr/>
        </p:nvCxnSpPr>
        <p:spPr>
          <a:xfrm flipH="1">
            <a:off x="2372928" y="2896354"/>
            <a:ext cx="997052"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 name="角丸四角形 19">
            <a:extLst>
              <a:ext uri="{FF2B5EF4-FFF2-40B4-BE49-F238E27FC236}">
                <a16:creationId xmlns:a16="http://schemas.microsoft.com/office/drawing/2014/main" id="{CD0E8BC3-B1FB-6ED5-A6DD-7D3132219046}"/>
              </a:ext>
            </a:extLst>
          </p:cNvPr>
          <p:cNvSpPr/>
          <p:nvPr/>
        </p:nvSpPr>
        <p:spPr>
          <a:xfrm flipH="1">
            <a:off x="2320174" y="2394944"/>
            <a:ext cx="1049806"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その他</a:t>
            </a:r>
          </a:p>
        </p:txBody>
      </p:sp>
      <p:cxnSp>
        <p:nvCxnSpPr>
          <p:cNvPr id="21" name="直線コネクタ 20">
            <a:extLst>
              <a:ext uri="{FF2B5EF4-FFF2-40B4-BE49-F238E27FC236}">
                <a16:creationId xmlns:a16="http://schemas.microsoft.com/office/drawing/2014/main" id="{F711BD93-FA63-7FE0-CA12-B735135C10EC}"/>
              </a:ext>
            </a:extLst>
          </p:cNvPr>
          <p:cNvCxnSpPr>
            <a:cxnSpLocks/>
          </p:cNvCxnSpPr>
          <p:nvPr/>
        </p:nvCxnSpPr>
        <p:spPr>
          <a:xfrm flipH="1" flipV="1">
            <a:off x="2746139" y="3961646"/>
            <a:ext cx="261242" cy="266228"/>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2" name="直線コネクタ 21">
            <a:extLst>
              <a:ext uri="{FF2B5EF4-FFF2-40B4-BE49-F238E27FC236}">
                <a16:creationId xmlns:a16="http://schemas.microsoft.com/office/drawing/2014/main" id="{49BCCE68-935B-B792-D47F-B56160F8B97E}"/>
              </a:ext>
            </a:extLst>
          </p:cNvPr>
          <p:cNvCxnSpPr>
            <a:cxnSpLocks/>
          </p:cNvCxnSpPr>
          <p:nvPr/>
        </p:nvCxnSpPr>
        <p:spPr>
          <a:xfrm flipH="1">
            <a:off x="532563" y="3962408"/>
            <a:ext cx="2202146"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3" name="角丸四角形 22">
            <a:extLst>
              <a:ext uri="{FF2B5EF4-FFF2-40B4-BE49-F238E27FC236}">
                <a16:creationId xmlns:a16="http://schemas.microsoft.com/office/drawing/2014/main" id="{F69B241A-45C5-F6A3-1034-876556103815}"/>
              </a:ext>
            </a:extLst>
          </p:cNvPr>
          <p:cNvSpPr/>
          <p:nvPr/>
        </p:nvSpPr>
        <p:spPr>
          <a:xfrm flipH="1">
            <a:off x="430961" y="3460998"/>
            <a:ext cx="2303745"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〇〇〇〇〇（回答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D</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cxnSp>
        <p:nvCxnSpPr>
          <p:cNvPr id="24" name="直線コネクタ 23">
            <a:extLst>
              <a:ext uri="{FF2B5EF4-FFF2-40B4-BE49-F238E27FC236}">
                <a16:creationId xmlns:a16="http://schemas.microsoft.com/office/drawing/2014/main" id="{A97B23AC-B326-CB27-3E7C-2514A5ECEBF8}"/>
              </a:ext>
            </a:extLst>
          </p:cNvPr>
          <p:cNvCxnSpPr>
            <a:cxnSpLocks/>
          </p:cNvCxnSpPr>
          <p:nvPr/>
        </p:nvCxnSpPr>
        <p:spPr>
          <a:xfrm flipH="1">
            <a:off x="3234916" y="5869638"/>
            <a:ext cx="273133" cy="189485"/>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線コネクタ 24">
            <a:extLst>
              <a:ext uri="{FF2B5EF4-FFF2-40B4-BE49-F238E27FC236}">
                <a16:creationId xmlns:a16="http://schemas.microsoft.com/office/drawing/2014/main" id="{3E21D847-CB2F-B09B-02F5-F0978D0E1E6D}"/>
              </a:ext>
            </a:extLst>
          </p:cNvPr>
          <p:cNvCxnSpPr>
            <a:cxnSpLocks/>
          </p:cNvCxnSpPr>
          <p:nvPr/>
        </p:nvCxnSpPr>
        <p:spPr>
          <a:xfrm flipH="1">
            <a:off x="1857200" y="6059123"/>
            <a:ext cx="1377716"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6" name="角丸四角形 25">
            <a:extLst>
              <a:ext uri="{FF2B5EF4-FFF2-40B4-BE49-F238E27FC236}">
                <a16:creationId xmlns:a16="http://schemas.microsoft.com/office/drawing/2014/main" id="{833CDB29-BC30-DF2D-D10B-050213FA1336}"/>
              </a:ext>
            </a:extLst>
          </p:cNvPr>
          <p:cNvSpPr/>
          <p:nvPr/>
        </p:nvSpPr>
        <p:spPr>
          <a:xfrm flipH="1">
            <a:off x="1784012" y="5557713"/>
            <a:ext cx="1595220"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C</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sp>
        <p:nvSpPr>
          <p:cNvPr id="27" name="フリーフォーム 26">
            <a:extLst>
              <a:ext uri="{FF2B5EF4-FFF2-40B4-BE49-F238E27FC236}">
                <a16:creationId xmlns:a16="http://schemas.microsoft.com/office/drawing/2014/main" id="{ABA13B13-4344-8CFA-A311-A65F79606215}"/>
              </a:ext>
            </a:extLst>
          </p:cNvPr>
          <p:cNvSpPr/>
          <p:nvPr/>
        </p:nvSpPr>
        <p:spPr>
          <a:xfrm rot="15276589">
            <a:off x="8441624" y="2185996"/>
            <a:ext cx="2217893" cy="4487673"/>
          </a:xfrm>
          <a:custGeom>
            <a:avLst/>
            <a:gdLst>
              <a:gd name="connsiteX0" fmla="*/ 2214317 w 2217893"/>
              <a:gd name="connsiteY0" fmla="*/ 543923 h 4487673"/>
              <a:gd name="connsiteX1" fmla="*/ 1148788 w 2217893"/>
              <a:gd name="connsiteY1" fmla="*/ 4414893 h 4487673"/>
              <a:gd name="connsiteX2" fmla="*/ 1027016 w 2217893"/>
              <a:gd name="connsiteY2" fmla="*/ 4484097 h 4487673"/>
              <a:gd name="connsiteX3" fmla="*/ 72779 w 2217893"/>
              <a:gd name="connsiteY3" fmla="*/ 4221432 h 4487673"/>
              <a:gd name="connsiteX4" fmla="*/ 3576 w 2217893"/>
              <a:gd name="connsiteY4" fmla="*/ 4099660 h 4487673"/>
              <a:gd name="connsiteX5" fmla="*/ 1069105 w 2217893"/>
              <a:gd name="connsiteY5" fmla="*/ 228690 h 4487673"/>
              <a:gd name="connsiteX6" fmla="*/ 1190877 w 2217893"/>
              <a:gd name="connsiteY6" fmla="*/ 159486 h 4487673"/>
              <a:gd name="connsiteX7" fmla="*/ 1370380 w 2217893"/>
              <a:gd name="connsiteY7" fmla="*/ 208897 h 4487673"/>
              <a:gd name="connsiteX8" fmla="*/ 1470045 w 2217893"/>
              <a:gd name="connsiteY8" fmla="*/ 0 h 4487673"/>
              <a:gd name="connsiteX9" fmla="*/ 1599845 w 2217893"/>
              <a:gd name="connsiteY9" fmla="*/ 272059 h 4487673"/>
              <a:gd name="connsiteX10" fmla="*/ 2145114 w 2217893"/>
              <a:gd name="connsiteY10" fmla="*/ 422151 h 4487673"/>
              <a:gd name="connsiteX11" fmla="*/ 2214317 w 2217893"/>
              <a:gd name="connsiteY11" fmla="*/ 543923 h 4487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17893" h="4487673">
                <a:moveTo>
                  <a:pt x="2214317" y="543923"/>
                </a:moveTo>
                <a:lnTo>
                  <a:pt x="1148788" y="4414893"/>
                </a:lnTo>
                <a:cubicBezTo>
                  <a:pt x="1134272" y="4467630"/>
                  <a:pt x="1079753" y="4498613"/>
                  <a:pt x="1027016" y="4484097"/>
                </a:cubicBezTo>
                <a:lnTo>
                  <a:pt x="72779" y="4221432"/>
                </a:lnTo>
                <a:cubicBezTo>
                  <a:pt x="20042" y="4206916"/>
                  <a:pt x="-10941" y="4152397"/>
                  <a:pt x="3576" y="4099660"/>
                </a:cubicBezTo>
                <a:lnTo>
                  <a:pt x="1069105" y="228690"/>
                </a:lnTo>
                <a:cubicBezTo>
                  <a:pt x="1083621" y="175953"/>
                  <a:pt x="1138140" y="144970"/>
                  <a:pt x="1190877" y="159486"/>
                </a:cubicBezTo>
                <a:lnTo>
                  <a:pt x="1370380" y="208897"/>
                </a:lnTo>
                <a:lnTo>
                  <a:pt x="1470045" y="0"/>
                </a:lnTo>
                <a:lnTo>
                  <a:pt x="1599845" y="272059"/>
                </a:lnTo>
                <a:lnTo>
                  <a:pt x="2145114" y="422151"/>
                </a:lnTo>
                <a:cubicBezTo>
                  <a:pt x="2197850" y="436667"/>
                  <a:pt x="2228834" y="491186"/>
                  <a:pt x="2214317" y="543923"/>
                </a:cubicBezTo>
                <a:close/>
              </a:path>
            </a:pathLst>
          </a:custGeom>
          <a:noFill/>
          <a:ln w="254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28" name="角丸四角形 27">
            <a:extLst>
              <a:ext uri="{FF2B5EF4-FFF2-40B4-BE49-F238E27FC236}">
                <a16:creationId xmlns:a16="http://schemas.microsoft.com/office/drawing/2014/main" id="{89CBBF79-A5F0-B131-85DE-F9DFF0186DBD}"/>
              </a:ext>
            </a:extLst>
          </p:cNvPr>
          <p:cNvSpPr/>
          <p:nvPr/>
        </p:nvSpPr>
        <p:spPr>
          <a:xfrm>
            <a:off x="7519220" y="3815241"/>
            <a:ext cx="4213021" cy="1187806"/>
          </a:xfrm>
          <a:prstGeom prst="roundRect">
            <a:avLst>
              <a:gd name="adj" fmla="val 8338"/>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アンケート／調査結果を</a:t>
            </a:r>
            <a:endPar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補足する文章を記載。</a:t>
            </a:r>
          </a:p>
        </p:txBody>
      </p:sp>
    </p:spTree>
    <p:extLst>
      <p:ext uri="{BB962C8B-B14F-4D97-AF65-F5344CB8AC3E}">
        <p14:creationId xmlns:p14="http://schemas.microsoft.com/office/powerpoint/2010/main" val="9186529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D1F9E-6C7B-E159-8A39-FEA85623085D}"/>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B0B6F839-1466-5B10-6C3B-2992C43D4B92}"/>
              </a:ext>
            </a:extLst>
          </p:cNvPr>
          <p:cNvSpPr>
            <a:spLocks noGrp="1"/>
          </p:cNvSpPr>
          <p:nvPr>
            <p:ph type="title"/>
          </p:nvPr>
        </p:nvSpPr>
        <p:spPr/>
        <p:txBody>
          <a:bodyPr/>
          <a:lstStyle/>
          <a:p>
            <a:r>
              <a:rPr kumimoji="1" lang="ja-JP" altLang="en-US"/>
              <a:t>課題</a:t>
            </a:r>
            <a:r>
              <a:rPr kumimoji="1" lang="en-US" altLang="ja-JP" dirty="0"/>
              <a:t>②</a:t>
            </a:r>
            <a:r>
              <a:rPr kumimoji="1" lang="ja-JP" altLang="en-US"/>
              <a:t>　｜　〇〇〇〇</a:t>
            </a:r>
          </a:p>
        </p:txBody>
      </p:sp>
      <p:sp>
        <p:nvSpPr>
          <p:cNvPr id="3" name="コンテンツ プレースホルダー 2">
            <a:extLst>
              <a:ext uri="{FF2B5EF4-FFF2-40B4-BE49-F238E27FC236}">
                <a16:creationId xmlns:a16="http://schemas.microsoft.com/office/drawing/2014/main" id="{BA449782-D966-F392-E38D-152EEBEBDB86}"/>
              </a:ext>
            </a:extLst>
          </p:cNvPr>
          <p:cNvSpPr>
            <a:spLocks noGrp="1"/>
          </p:cNvSpPr>
          <p:nvPr>
            <p:ph idx="1"/>
          </p:nvPr>
        </p:nvSpPr>
        <p:spPr/>
        <p:txBody>
          <a:bodyPr vert="horz" lIns="91440" tIns="144000" rIns="91440" bIns="45720" rtlCol="0">
            <a:normAutofit/>
          </a:bodyPr>
          <a:lstStyle/>
          <a:p>
            <a:r>
              <a:rPr lang="ja-JP" altLang="en-US"/>
              <a:t>前ページの課題の原因・背景を説明する調査データや文献を引用し、課題をより深く理解してもらう。</a:t>
            </a:r>
            <a:endParaRPr lang="en-US" altLang="ja-JP" dirty="0"/>
          </a:p>
          <a:p>
            <a:r>
              <a:rPr lang="ja-JP" altLang="en-US"/>
              <a:t>以降、課題の数に合わせてそれぞれの課題の深堀りページを挿入していく。（デザインは参考ダミー）</a:t>
            </a:r>
            <a:endParaRPr lang="en-US" altLang="ja-JP" dirty="0"/>
          </a:p>
        </p:txBody>
      </p:sp>
      <p:sp>
        <p:nvSpPr>
          <p:cNvPr id="4" name="日付プレースホルダー 3">
            <a:extLst>
              <a:ext uri="{FF2B5EF4-FFF2-40B4-BE49-F238E27FC236}">
                <a16:creationId xmlns:a16="http://schemas.microsoft.com/office/drawing/2014/main" id="{C49D3FEE-4AC4-D733-0C96-D5A606DD114E}"/>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49550D73-8C78-9A93-65CC-ECB6753C7335}"/>
              </a:ext>
            </a:extLst>
          </p:cNvPr>
          <p:cNvSpPr>
            <a:spLocks noGrp="1"/>
          </p:cNvSpPr>
          <p:nvPr>
            <p:ph type="sldNum" sz="quarter" idx="12"/>
          </p:nvPr>
        </p:nvSpPr>
        <p:spPr/>
        <p:txBody>
          <a:bodyPr/>
          <a:lstStyle/>
          <a:p>
            <a:fld id="{E310EA0D-2252-9045-A82C-BA460C3629D0}" type="slidenum">
              <a:rPr lang="ja-JP" altLang="en-US" smtClean="0"/>
              <a:pPr/>
              <a:t>9</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3D4D4E77-1AA0-2974-817E-DE90C734CC3C}"/>
              </a:ext>
            </a:extLst>
          </p:cNvPr>
          <p:cNvSpPr/>
          <p:nvPr/>
        </p:nvSpPr>
        <p:spPr>
          <a:xfrm>
            <a:off x="7006950" y="2609240"/>
            <a:ext cx="2503610"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〇〇〇〇〇〇（回答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graphicFrame>
        <p:nvGraphicFramePr>
          <p:cNvPr id="7" name="グラフ 6">
            <a:extLst>
              <a:ext uri="{FF2B5EF4-FFF2-40B4-BE49-F238E27FC236}">
                <a16:creationId xmlns:a16="http://schemas.microsoft.com/office/drawing/2014/main" id="{0D1DE4F1-6F3E-D1C1-9217-B57B16AC46D1}"/>
              </a:ext>
            </a:extLst>
          </p:cNvPr>
          <p:cNvGraphicFramePr>
            <a:graphicFrameLocks/>
          </p:cNvGraphicFramePr>
          <p:nvPr/>
        </p:nvGraphicFramePr>
        <p:xfrm>
          <a:off x="2958017" y="2470217"/>
          <a:ext cx="4213021" cy="3905633"/>
        </p:xfrm>
        <a:graphic>
          <a:graphicData uri="http://schemas.openxmlformats.org/drawingml/2006/chart">
            <c:chart xmlns:c="http://schemas.openxmlformats.org/drawingml/2006/chart" xmlns:r="http://schemas.openxmlformats.org/officeDocument/2006/relationships" r:id="rId2"/>
          </a:graphicData>
        </a:graphic>
      </p:graphicFrame>
      <p:sp>
        <p:nvSpPr>
          <p:cNvPr id="8" name="角丸四角形 7">
            <a:extLst>
              <a:ext uri="{FF2B5EF4-FFF2-40B4-BE49-F238E27FC236}">
                <a16:creationId xmlns:a16="http://schemas.microsoft.com/office/drawing/2014/main" id="{5089FC8A-3A27-282C-6BB7-5BD85D0E237B}"/>
              </a:ext>
            </a:extLst>
          </p:cNvPr>
          <p:cNvSpPr/>
          <p:nvPr/>
        </p:nvSpPr>
        <p:spPr>
          <a:xfrm>
            <a:off x="5174007" y="3110650"/>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3600" b="1" dirty="0">
                <a:solidFill>
                  <a:schemeClr val="bg1"/>
                </a:solidFill>
                <a:latin typeface="Montserrat SemiBold" pitchFamily="2" charset="0"/>
                <a:ea typeface="Yu Gothic" panose="020B0400000000000000" pitchFamily="34" charset="-128"/>
                <a:cs typeface="FUTURA MEDIUM" panose="020B0602020204020303" pitchFamily="34" charset="-79"/>
              </a:rPr>
              <a:t>27</a:t>
            </a:r>
            <a:r>
              <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3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9" name="角丸四角形 8">
            <a:extLst>
              <a:ext uri="{FF2B5EF4-FFF2-40B4-BE49-F238E27FC236}">
                <a16:creationId xmlns:a16="http://schemas.microsoft.com/office/drawing/2014/main" id="{E0C16834-847B-6B80-30F7-AC9A1C05AECA}"/>
              </a:ext>
            </a:extLst>
          </p:cNvPr>
          <p:cNvSpPr/>
          <p:nvPr/>
        </p:nvSpPr>
        <p:spPr>
          <a:xfrm>
            <a:off x="5291994" y="4614985"/>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4000" b="1" dirty="0">
                <a:solidFill>
                  <a:schemeClr val="bg1"/>
                </a:solidFill>
                <a:latin typeface="Montserrat SemiBold" pitchFamily="2" charset="0"/>
                <a:ea typeface="Yu Gothic" panose="020B0400000000000000" pitchFamily="34" charset="-128"/>
                <a:cs typeface="FUTURA MEDIUM" panose="020B0602020204020303" pitchFamily="34" charset="-79"/>
              </a:rPr>
              <a:t>25</a:t>
            </a:r>
            <a:r>
              <a:rPr lang="en-US" altLang="ja-JP" sz="24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40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0" name="角丸四角形 9">
            <a:extLst>
              <a:ext uri="{FF2B5EF4-FFF2-40B4-BE49-F238E27FC236}">
                <a16:creationId xmlns:a16="http://schemas.microsoft.com/office/drawing/2014/main" id="{B75AAFE4-E73B-5E7B-8C80-015D9CC624A0}"/>
              </a:ext>
            </a:extLst>
          </p:cNvPr>
          <p:cNvSpPr/>
          <p:nvPr/>
        </p:nvSpPr>
        <p:spPr>
          <a:xfrm>
            <a:off x="3890898" y="4880457"/>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3600" b="1" dirty="0">
                <a:solidFill>
                  <a:schemeClr val="bg1"/>
                </a:solidFill>
                <a:latin typeface="Montserrat SemiBold" pitchFamily="2" charset="0"/>
                <a:ea typeface="Yu Gothic" panose="020B0400000000000000" pitchFamily="34" charset="-128"/>
                <a:cs typeface="FUTURA MEDIUM" panose="020B0602020204020303" pitchFamily="34" charset="-79"/>
              </a:rPr>
              <a:t>22</a:t>
            </a:r>
            <a:r>
              <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3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05B08D50-D414-3C47-38B6-8C2077C04A9C}"/>
              </a:ext>
            </a:extLst>
          </p:cNvPr>
          <p:cNvSpPr/>
          <p:nvPr/>
        </p:nvSpPr>
        <p:spPr>
          <a:xfrm>
            <a:off x="3234916" y="3747396"/>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800" b="1" dirty="0">
                <a:solidFill>
                  <a:schemeClr val="bg1"/>
                </a:solidFill>
                <a:latin typeface="Montserrat SemiBold" pitchFamily="2" charset="0"/>
                <a:ea typeface="Yu Gothic" panose="020B0400000000000000" pitchFamily="34" charset="-128"/>
                <a:cs typeface="FUTURA MEDIUM" panose="020B0602020204020303" pitchFamily="34" charset="-79"/>
              </a:rPr>
              <a:t>18</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28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2" name="角丸四角形 11">
            <a:extLst>
              <a:ext uri="{FF2B5EF4-FFF2-40B4-BE49-F238E27FC236}">
                <a16:creationId xmlns:a16="http://schemas.microsoft.com/office/drawing/2014/main" id="{6012E150-57FA-977B-8366-30863CF754BD}"/>
              </a:ext>
            </a:extLst>
          </p:cNvPr>
          <p:cNvSpPr/>
          <p:nvPr/>
        </p:nvSpPr>
        <p:spPr>
          <a:xfrm>
            <a:off x="3880960" y="2803178"/>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800" b="1" dirty="0">
                <a:solidFill>
                  <a:schemeClr val="bg1"/>
                </a:solidFill>
                <a:latin typeface="Montserrat SemiBold" pitchFamily="2" charset="0"/>
                <a:ea typeface="Yu Gothic" panose="020B0400000000000000" pitchFamily="34" charset="-128"/>
                <a:cs typeface="FUTURA MEDIUM" panose="020B0602020204020303" pitchFamily="34" charset="-79"/>
              </a:rPr>
              <a:t>16</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28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cxnSp>
        <p:nvCxnSpPr>
          <p:cNvPr id="13" name="直線コネクタ 12">
            <a:extLst>
              <a:ext uri="{FF2B5EF4-FFF2-40B4-BE49-F238E27FC236}">
                <a16:creationId xmlns:a16="http://schemas.microsoft.com/office/drawing/2014/main" id="{74D4C79E-BDA0-DC41-29C5-7B9188425241}"/>
              </a:ext>
            </a:extLst>
          </p:cNvPr>
          <p:cNvCxnSpPr/>
          <p:nvPr/>
        </p:nvCxnSpPr>
        <p:spPr>
          <a:xfrm flipV="1">
            <a:off x="6726771" y="3110650"/>
            <a:ext cx="273133" cy="225632"/>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 name="直線コネクタ 13">
            <a:extLst>
              <a:ext uri="{FF2B5EF4-FFF2-40B4-BE49-F238E27FC236}">
                <a16:creationId xmlns:a16="http://schemas.microsoft.com/office/drawing/2014/main" id="{F6435CCD-CFAB-B5A9-3006-33CC25A98D83}"/>
              </a:ext>
            </a:extLst>
          </p:cNvPr>
          <p:cNvCxnSpPr>
            <a:cxnSpLocks/>
          </p:cNvCxnSpPr>
          <p:nvPr/>
        </p:nvCxnSpPr>
        <p:spPr>
          <a:xfrm>
            <a:off x="7006950" y="3110650"/>
            <a:ext cx="2503610"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5" name="直線コネクタ 14">
            <a:extLst>
              <a:ext uri="{FF2B5EF4-FFF2-40B4-BE49-F238E27FC236}">
                <a16:creationId xmlns:a16="http://schemas.microsoft.com/office/drawing/2014/main" id="{CE3514EA-D955-B479-8CD9-153FF7A42D7A}"/>
              </a:ext>
            </a:extLst>
          </p:cNvPr>
          <p:cNvCxnSpPr>
            <a:cxnSpLocks/>
          </p:cNvCxnSpPr>
          <p:nvPr/>
        </p:nvCxnSpPr>
        <p:spPr>
          <a:xfrm>
            <a:off x="6547083" y="5869638"/>
            <a:ext cx="273133" cy="225632"/>
          </a:xfrm>
          <a:prstGeom prst="line">
            <a:avLst/>
          </a:prstGeom>
          <a:ln w="19050" cap="rnd">
            <a:solidFill>
              <a:srgbClr val="1A96F0"/>
            </a:solidFill>
            <a:headEnd type="ova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2C3916CB-E2FD-84FF-1585-D69AC6B1A7FB}"/>
              </a:ext>
            </a:extLst>
          </p:cNvPr>
          <p:cNvCxnSpPr>
            <a:cxnSpLocks/>
          </p:cNvCxnSpPr>
          <p:nvPr/>
        </p:nvCxnSpPr>
        <p:spPr>
          <a:xfrm>
            <a:off x="6820216" y="6095270"/>
            <a:ext cx="1790022" cy="0"/>
          </a:xfrm>
          <a:prstGeom prst="line">
            <a:avLst/>
          </a:prstGeom>
          <a:ln w="19050" cap="rnd">
            <a:solidFill>
              <a:srgbClr val="1A96F0"/>
            </a:solidFill>
          </a:ln>
        </p:spPr>
        <p:style>
          <a:lnRef idx="1">
            <a:schemeClr val="accent1"/>
          </a:lnRef>
          <a:fillRef idx="0">
            <a:schemeClr val="accent1"/>
          </a:fillRef>
          <a:effectRef idx="0">
            <a:schemeClr val="accent1"/>
          </a:effectRef>
          <a:fontRef idx="minor">
            <a:schemeClr val="tx1"/>
          </a:fontRef>
        </p:style>
      </p:cxnSp>
      <p:sp>
        <p:nvSpPr>
          <p:cNvPr id="17" name="角丸四角形 16">
            <a:extLst>
              <a:ext uri="{FF2B5EF4-FFF2-40B4-BE49-F238E27FC236}">
                <a16:creationId xmlns:a16="http://schemas.microsoft.com/office/drawing/2014/main" id="{2696C8DF-8EC4-CC75-C073-C66EA64A09D4}"/>
              </a:ext>
            </a:extLst>
          </p:cNvPr>
          <p:cNvSpPr/>
          <p:nvPr/>
        </p:nvSpPr>
        <p:spPr>
          <a:xfrm>
            <a:off x="6721359" y="5450643"/>
            <a:ext cx="2413767" cy="643864"/>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〇〇（回答</a:t>
            </a:r>
            <a:r>
              <a:rPr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rPr>
              <a:t>B</a:t>
            </a: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a:t>
            </a:r>
          </a:p>
        </p:txBody>
      </p:sp>
      <p:cxnSp>
        <p:nvCxnSpPr>
          <p:cNvPr id="18" name="直線コネクタ 17">
            <a:extLst>
              <a:ext uri="{FF2B5EF4-FFF2-40B4-BE49-F238E27FC236}">
                <a16:creationId xmlns:a16="http://schemas.microsoft.com/office/drawing/2014/main" id="{AA0908C7-4605-AF10-B6C6-730AC0356611}"/>
              </a:ext>
            </a:extLst>
          </p:cNvPr>
          <p:cNvCxnSpPr>
            <a:cxnSpLocks/>
          </p:cNvCxnSpPr>
          <p:nvPr/>
        </p:nvCxnSpPr>
        <p:spPr>
          <a:xfrm flipH="1">
            <a:off x="3369980" y="2757939"/>
            <a:ext cx="375916" cy="138415"/>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 name="直線コネクタ 18">
            <a:extLst>
              <a:ext uri="{FF2B5EF4-FFF2-40B4-BE49-F238E27FC236}">
                <a16:creationId xmlns:a16="http://schemas.microsoft.com/office/drawing/2014/main" id="{063EE178-ABE4-6FDD-4775-0295C30E94E2}"/>
              </a:ext>
            </a:extLst>
          </p:cNvPr>
          <p:cNvCxnSpPr>
            <a:cxnSpLocks/>
          </p:cNvCxnSpPr>
          <p:nvPr/>
        </p:nvCxnSpPr>
        <p:spPr>
          <a:xfrm flipH="1">
            <a:off x="2372928" y="2896354"/>
            <a:ext cx="997052"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 name="角丸四角形 19">
            <a:extLst>
              <a:ext uri="{FF2B5EF4-FFF2-40B4-BE49-F238E27FC236}">
                <a16:creationId xmlns:a16="http://schemas.microsoft.com/office/drawing/2014/main" id="{49716C12-7FCF-9970-F787-9DDE9D6FD933}"/>
              </a:ext>
            </a:extLst>
          </p:cNvPr>
          <p:cNvSpPr/>
          <p:nvPr/>
        </p:nvSpPr>
        <p:spPr>
          <a:xfrm flipH="1">
            <a:off x="2320174" y="2394944"/>
            <a:ext cx="1049806"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その他</a:t>
            </a:r>
          </a:p>
        </p:txBody>
      </p:sp>
      <p:cxnSp>
        <p:nvCxnSpPr>
          <p:cNvPr id="21" name="直線コネクタ 20">
            <a:extLst>
              <a:ext uri="{FF2B5EF4-FFF2-40B4-BE49-F238E27FC236}">
                <a16:creationId xmlns:a16="http://schemas.microsoft.com/office/drawing/2014/main" id="{C6C77EB6-01F8-D2A0-A60E-9827138461EE}"/>
              </a:ext>
            </a:extLst>
          </p:cNvPr>
          <p:cNvCxnSpPr>
            <a:cxnSpLocks/>
          </p:cNvCxnSpPr>
          <p:nvPr/>
        </p:nvCxnSpPr>
        <p:spPr>
          <a:xfrm flipH="1" flipV="1">
            <a:off x="2746139" y="3961646"/>
            <a:ext cx="261242" cy="266228"/>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2" name="直線コネクタ 21">
            <a:extLst>
              <a:ext uri="{FF2B5EF4-FFF2-40B4-BE49-F238E27FC236}">
                <a16:creationId xmlns:a16="http://schemas.microsoft.com/office/drawing/2014/main" id="{EF463483-B7D2-F03C-9878-60C7691A0651}"/>
              </a:ext>
            </a:extLst>
          </p:cNvPr>
          <p:cNvCxnSpPr>
            <a:cxnSpLocks/>
          </p:cNvCxnSpPr>
          <p:nvPr/>
        </p:nvCxnSpPr>
        <p:spPr>
          <a:xfrm flipH="1">
            <a:off x="532563" y="3962408"/>
            <a:ext cx="2202146"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3" name="角丸四角形 22">
            <a:extLst>
              <a:ext uri="{FF2B5EF4-FFF2-40B4-BE49-F238E27FC236}">
                <a16:creationId xmlns:a16="http://schemas.microsoft.com/office/drawing/2014/main" id="{1FCB834B-EA21-6F26-68C4-FFEB1B2A4902}"/>
              </a:ext>
            </a:extLst>
          </p:cNvPr>
          <p:cNvSpPr/>
          <p:nvPr/>
        </p:nvSpPr>
        <p:spPr>
          <a:xfrm flipH="1">
            <a:off x="430961" y="3460998"/>
            <a:ext cx="2303745"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〇〇〇〇〇（回答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D</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cxnSp>
        <p:nvCxnSpPr>
          <p:cNvPr id="24" name="直線コネクタ 23">
            <a:extLst>
              <a:ext uri="{FF2B5EF4-FFF2-40B4-BE49-F238E27FC236}">
                <a16:creationId xmlns:a16="http://schemas.microsoft.com/office/drawing/2014/main" id="{307D5A97-E57D-9C9C-8B70-8B56C47644D7}"/>
              </a:ext>
            </a:extLst>
          </p:cNvPr>
          <p:cNvCxnSpPr>
            <a:cxnSpLocks/>
          </p:cNvCxnSpPr>
          <p:nvPr/>
        </p:nvCxnSpPr>
        <p:spPr>
          <a:xfrm flipH="1">
            <a:off x="3234916" y="5869638"/>
            <a:ext cx="273133" cy="189485"/>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線コネクタ 24">
            <a:extLst>
              <a:ext uri="{FF2B5EF4-FFF2-40B4-BE49-F238E27FC236}">
                <a16:creationId xmlns:a16="http://schemas.microsoft.com/office/drawing/2014/main" id="{0391C45D-18C3-F504-B58A-118DD2EC028A}"/>
              </a:ext>
            </a:extLst>
          </p:cNvPr>
          <p:cNvCxnSpPr>
            <a:cxnSpLocks/>
          </p:cNvCxnSpPr>
          <p:nvPr/>
        </p:nvCxnSpPr>
        <p:spPr>
          <a:xfrm flipH="1">
            <a:off x="1857200" y="6059123"/>
            <a:ext cx="1377716"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6" name="角丸四角形 25">
            <a:extLst>
              <a:ext uri="{FF2B5EF4-FFF2-40B4-BE49-F238E27FC236}">
                <a16:creationId xmlns:a16="http://schemas.microsoft.com/office/drawing/2014/main" id="{377F7B09-4030-BA8E-C84B-D1F6B29982D1}"/>
              </a:ext>
            </a:extLst>
          </p:cNvPr>
          <p:cNvSpPr/>
          <p:nvPr/>
        </p:nvSpPr>
        <p:spPr>
          <a:xfrm flipH="1">
            <a:off x="1784012" y="5557713"/>
            <a:ext cx="1595220"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C</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sp>
        <p:nvSpPr>
          <p:cNvPr id="27" name="フリーフォーム 26">
            <a:extLst>
              <a:ext uri="{FF2B5EF4-FFF2-40B4-BE49-F238E27FC236}">
                <a16:creationId xmlns:a16="http://schemas.microsoft.com/office/drawing/2014/main" id="{13C4610A-5D5A-572C-4D3F-2DAFEF22BE3B}"/>
              </a:ext>
            </a:extLst>
          </p:cNvPr>
          <p:cNvSpPr/>
          <p:nvPr/>
        </p:nvSpPr>
        <p:spPr>
          <a:xfrm rot="15276589">
            <a:off x="8441624" y="2185996"/>
            <a:ext cx="2217893" cy="4487673"/>
          </a:xfrm>
          <a:custGeom>
            <a:avLst/>
            <a:gdLst>
              <a:gd name="connsiteX0" fmla="*/ 2214317 w 2217893"/>
              <a:gd name="connsiteY0" fmla="*/ 543923 h 4487673"/>
              <a:gd name="connsiteX1" fmla="*/ 1148788 w 2217893"/>
              <a:gd name="connsiteY1" fmla="*/ 4414893 h 4487673"/>
              <a:gd name="connsiteX2" fmla="*/ 1027016 w 2217893"/>
              <a:gd name="connsiteY2" fmla="*/ 4484097 h 4487673"/>
              <a:gd name="connsiteX3" fmla="*/ 72779 w 2217893"/>
              <a:gd name="connsiteY3" fmla="*/ 4221432 h 4487673"/>
              <a:gd name="connsiteX4" fmla="*/ 3576 w 2217893"/>
              <a:gd name="connsiteY4" fmla="*/ 4099660 h 4487673"/>
              <a:gd name="connsiteX5" fmla="*/ 1069105 w 2217893"/>
              <a:gd name="connsiteY5" fmla="*/ 228690 h 4487673"/>
              <a:gd name="connsiteX6" fmla="*/ 1190877 w 2217893"/>
              <a:gd name="connsiteY6" fmla="*/ 159486 h 4487673"/>
              <a:gd name="connsiteX7" fmla="*/ 1370380 w 2217893"/>
              <a:gd name="connsiteY7" fmla="*/ 208897 h 4487673"/>
              <a:gd name="connsiteX8" fmla="*/ 1470045 w 2217893"/>
              <a:gd name="connsiteY8" fmla="*/ 0 h 4487673"/>
              <a:gd name="connsiteX9" fmla="*/ 1599845 w 2217893"/>
              <a:gd name="connsiteY9" fmla="*/ 272059 h 4487673"/>
              <a:gd name="connsiteX10" fmla="*/ 2145114 w 2217893"/>
              <a:gd name="connsiteY10" fmla="*/ 422151 h 4487673"/>
              <a:gd name="connsiteX11" fmla="*/ 2214317 w 2217893"/>
              <a:gd name="connsiteY11" fmla="*/ 543923 h 4487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17893" h="4487673">
                <a:moveTo>
                  <a:pt x="2214317" y="543923"/>
                </a:moveTo>
                <a:lnTo>
                  <a:pt x="1148788" y="4414893"/>
                </a:lnTo>
                <a:cubicBezTo>
                  <a:pt x="1134272" y="4467630"/>
                  <a:pt x="1079753" y="4498613"/>
                  <a:pt x="1027016" y="4484097"/>
                </a:cubicBezTo>
                <a:lnTo>
                  <a:pt x="72779" y="4221432"/>
                </a:lnTo>
                <a:cubicBezTo>
                  <a:pt x="20042" y="4206916"/>
                  <a:pt x="-10941" y="4152397"/>
                  <a:pt x="3576" y="4099660"/>
                </a:cubicBezTo>
                <a:lnTo>
                  <a:pt x="1069105" y="228690"/>
                </a:lnTo>
                <a:cubicBezTo>
                  <a:pt x="1083621" y="175953"/>
                  <a:pt x="1138140" y="144970"/>
                  <a:pt x="1190877" y="159486"/>
                </a:cubicBezTo>
                <a:lnTo>
                  <a:pt x="1370380" y="208897"/>
                </a:lnTo>
                <a:lnTo>
                  <a:pt x="1470045" y="0"/>
                </a:lnTo>
                <a:lnTo>
                  <a:pt x="1599845" y="272059"/>
                </a:lnTo>
                <a:lnTo>
                  <a:pt x="2145114" y="422151"/>
                </a:lnTo>
                <a:cubicBezTo>
                  <a:pt x="2197850" y="436667"/>
                  <a:pt x="2228834" y="491186"/>
                  <a:pt x="2214317" y="543923"/>
                </a:cubicBezTo>
                <a:close/>
              </a:path>
            </a:pathLst>
          </a:custGeom>
          <a:noFill/>
          <a:ln w="254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28" name="角丸四角形 27">
            <a:extLst>
              <a:ext uri="{FF2B5EF4-FFF2-40B4-BE49-F238E27FC236}">
                <a16:creationId xmlns:a16="http://schemas.microsoft.com/office/drawing/2014/main" id="{CCC22EF2-261F-9795-AE47-14035412CC1C}"/>
              </a:ext>
            </a:extLst>
          </p:cNvPr>
          <p:cNvSpPr/>
          <p:nvPr/>
        </p:nvSpPr>
        <p:spPr>
          <a:xfrm>
            <a:off x="7519220" y="3815241"/>
            <a:ext cx="4213021" cy="1187806"/>
          </a:xfrm>
          <a:prstGeom prst="roundRect">
            <a:avLst>
              <a:gd name="adj" fmla="val 8338"/>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アンケート／調査結果を</a:t>
            </a:r>
            <a:endPar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補足する文章を記載。</a:t>
            </a:r>
          </a:p>
        </p:txBody>
      </p:sp>
    </p:spTree>
    <p:extLst>
      <p:ext uri="{BB962C8B-B14F-4D97-AF65-F5344CB8AC3E}">
        <p14:creationId xmlns:p14="http://schemas.microsoft.com/office/powerpoint/2010/main" val="7105111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94DEB-2E66-C6FF-13B9-2F4AD5FFE500}"/>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2FABCF8A-8F1E-BA93-60C8-A6DFA8B59BE3}"/>
              </a:ext>
            </a:extLst>
          </p:cNvPr>
          <p:cNvSpPr>
            <a:spLocks noGrp="1"/>
          </p:cNvSpPr>
          <p:nvPr>
            <p:ph type="title"/>
          </p:nvPr>
        </p:nvSpPr>
        <p:spPr/>
        <p:txBody>
          <a:bodyPr/>
          <a:lstStyle/>
          <a:p>
            <a:r>
              <a:rPr kumimoji="1" lang="ja-JP" altLang="en-US"/>
              <a:t>課題</a:t>
            </a:r>
            <a:r>
              <a:rPr lang="en-US" altLang="ja-JP" dirty="0"/>
              <a:t>③</a:t>
            </a:r>
            <a:r>
              <a:rPr kumimoji="1" lang="ja-JP" altLang="en-US"/>
              <a:t>　｜　〇〇〇〇</a:t>
            </a:r>
          </a:p>
        </p:txBody>
      </p:sp>
      <p:sp>
        <p:nvSpPr>
          <p:cNvPr id="3" name="コンテンツ プレースホルダー 2">
            <a:extLst>
              <a:ext uri="{FF2B5EF4-FFF2-40B4-BE49-F238E27FC236}">
                <a16:creationId xmlns:a16="http://schemas.microsoft.com/office/drawing/2014/main" id="{516EA457-D131-5764-DAEC-AB4358677ED7}"/>
              </a:ext>
            </a:extLst>
          </p:cNvPr>
          <p:cNvSpPr>
            <a:spLocks noGrp="1"/>
          </p:cNvSpPr>
          <p:nvPr>
            <p:ph idx="1"/>
          </p:nvPr>
        </p:nvSpPr>
        <p:spPr/>
        <p:txBody>
          <a:bodyPr vert="horz" lIns="91440" tIns="144000" rIns="91440" bIns="45720" rtlCol="0">
            <a:normAutofit/>
          </a:bodyPr>
          <a:lstStyle/>
          <a:p>
            <a:r>
              <a:rPr lang="ja-JP" altLang="en-US"/>
              <a:t>前ページの課題の原因・背景を説明する調査データや文献を引用し、課題をより深く理解してもらう。</a:t>
            </a:r>
            <a:endParaRPr lang="en-US" altLang="ja-JP" dirty="0"/>
          </a:p>
          <a:p>
            <a:r>
              <a:rPr lang="ja-JP" altLang="en-US"/>
              <a:t>以降、課題の数に合わせてそれぞれの課題の深堀りページを挿入していく。（デザインは参考ダミー）</a:t>
            </a:r>
            <a:endParaRPr lang="en-US" altLang="ja-JP" dirty="0"/>
          </a:p>
        </p:txBody>
      </p:sp>
      <p:sp>
        <p:nvSpPr>
          <p:cNvPr id="4" name="日付プレースホルダー 3">
            <a:extLst>
              <a:ext uri="{FF2B5EF4-FFF2-40B4-BE49-F238E27FC236}">
                <a16:creationId xmlns:a16="http://schemas.microsoft.com/office/drawing/2014/main" id="{D623339D-CF28-0503-6229-A735AC7434F4}"/>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B138DBA8-B464-F4A8-656A-81001339F334}"/>
              </a:ext>
            </a:extLst>
          </p:cNvPr>
          <p:cNvSpPr>
            <a:spLocks noGrp="1"/>
          </p:cNvSpPr>
          <p:nvPr>
            <p:ph type="sldNum" sz="quarter" idx="12"/>
          </p:nvPr>
        </p:nvSpPr>
        <p:spPr/>
        <p:txBody>
          <a:bodyPr/>
          <a:lstStyle/>
          <a:p>
            <a:fld id="{E310EA0D-2252-9045-A82C-BA460C3629D0}" type="slidenum">
              <a:rPr lang="ja-JP" altLang="en-US" smtClean="0"/>
              <a:pPr/>
              <a:t>10</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797585CD-D466-B177-BB18-74829905E33A}"/>
              </a:ext>
            </a:extLst>
          </p:cNvPr>
          <p:cNvSpPr/>
          <p:nvPr/>
        </p:nvSpPr>
        <p:spPr>
          <a:xfrm>
            <a:off x="7006950" y="2609240"/>
            <a:ext cx="2503610"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〇〇〇〇〇〇（回答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graphicFrame>
        <p:nvGraphicFramePr>
          <p:cNvPr id="7" name="グラフ 6">
            <a:extLst>
              <a:ext uri="{FF2B5EF4-FFF2-40B4-BE49-F238E27FC236}">
                <a16:creationId xmlns:a16="http://schemas.microsoft.com/office/drawing/2014/main" id="{C657ADD0-2DC0-1078-37F8-8690FC405297}"/>
              </a:ext>
            </a:extLst>
          </p:cNvPr>
          <p:cNvGraphicFramePr>
            <a:graphicFrameLocks/>
          </p:cNvGraphicFramePr>
          <p:nvPr/>
        </p:nvGraphicFramePr>
        <p:xfrm>
          <a:off x="2958017" y="2470217"/>
          <a:ext cx="4213021" cy="3905633"/>
        </p:xfrm>
        <a:graphic>
          <a:graphicData uri="http://schemas.openxmlformats.org/drawingml/2006/chart">
            <c:chart xmlns:c="http://schemas.openxmlformats.org/drawingml/2006/chart" xmlns:r="http://schemas.openxmlformats.org/officeDocument/2006/relationships" r:id="rId2"/>
          </a:graphicData>
        </a:graphic>
      </p:graphicFrame>
      <p:sp>
        <p:nvSpPr>
          <p:cNvPr id="8" name="角丸四角形 7">
            <a:extLst>
              <a:ext uri="{FF2B5EF4-FFF2-40B4-BE49-F238E27FC236}">
                <a16:creationId xmlns:a16="http://schemas.microsoft.com/office/drawing/2014/main" id="{A3559683-25AC-B42E-D1CF-3286FA4F4688}"/>
              </a:ext>
            </a:extLst>
          </p:cNvPr>
          <p:cNvSpPr/>
          <p:nvPr/>
        </p:nvSpPr>
        <p:spPr>
          <a:xfrm>
            <a:off x="5174007" y="3110650"/>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3600" b="1" dirty="0">
                <a:solidFill>
                  <a:schemeClr val="bg1"/>
                </a:solidFill>
                <a:latin typeface="Montserrat SemiBold" pitchFamily="2" charset="0"/>
                <a:ea typeface="Yu Gothic" panose="020B0400000000000000" pitchFamily="34" charset="-128"/>
                <a:cs typeface="FUTURA MEDIUM" panose="020B0602020204020303" pitchFamily="34" charset="-79"/>
              </a:rPr>
              <a:t>27</a:t>
            </a:r>
            <a:r>
              <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3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9" name="角丸四角形 8">
            <a:extLst>
              <a:ext uri="{FF2B5EF4-FFF2-40B4-BE49-F238E27FC236}">
                <a16:creationId xmlns:a16="http://schemas.microsoft.com/office/drawing/2014/main" id="{BA6C6E2F-862E-E331-D2DD-ECD388772AE7}"/>
              </a:ext>
            </a:extLst>
          </p:cNvPr>
          <p:cNvSpPr/>
          <p:nvPr/>
        </p:nvSpPr>
        <p:spPr>
          <a:xfrm>
            <a:off x="5291994" y="4614985"/>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4000" b="1" dirty="0">
                <a:solidFill>
                  <a:schemeClr val="bg1"/>
                </a:solidFill>
                <a:latin typeface="Montserrat SemiBold" pitchFamily="2" charset="0"/>
                <a:ea typeface="Yu Gothic" panose="020B0400000000000000" pitchFamily="34" charset="-128"/>
                <a:cs typeface="FUTURA MEDIUM" panose="020B0602020204020303" pitchFamily="34" charset="-79"/>
              </a:rPr>
              <a:t>25</a:t>
            </a:r>
            <a:r>
              <a:rPr lang="en-US" altLang="ja-JP" sz="24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40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0" name="角丸四角形 9">
            <a:extLst>
              <a:ext uri="{FF2B5EF4-FFF2-40B4-BE49-F238E27FC236}">
                <a16:creationId xmlns:a16="http://schemas.microsoft.com/office/drawing/2014/main" id="{7169D0E8-9801-99D3-D516-20AD9E6537B7}"/>
              </a:ext>
            </a:extLst>
          </p:cNvPr>
          <p:cNvSpPr/>
          <p:nvPr/>
        </p:nvSpPr>
        <p:spPr>
          <a:xfrm>
            <a:off x="3890898" y="4880457"/>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3600" b="1" dirty="0">
                <a:solidFill>
                  <a:schemeClr val="bg1"/>
                </a:solidFill>
                <a:latin typeface="Montserrat SemiBold" pitchFamily="2" charset="0"/>
                <a:ea typeface="Yu Gothic" panose="020B0400000000000000" pitchFamily="34" charset="-128"/>
                <a:cs typeface="FUTURA MEDIUM" panose="020B0602020204020303" pitchFamily="34" charset="-79"/>
              </a:rPr>
              <a:t>22</a:t>
            </a:r>
            <a:r>
              <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3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B26C34F2-4BFA-2194-3EEA-14632BA2D49B}"/>
              </a:ext>
            </a:extLst>
          </p:cNvPr>
          <p:cNvSpPr/>
          <p:nvPr/>
        </p:nvSpPr>
        <p:spPr>
          <a:xfrm>
            <a:off x="3234916" y="3747396"/>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800" b="1" dirty="0">
                <a:solidFill>
                  <a:schemeClr val="bg1"/>
                </a:solidFill>
                <a:latin typeface="Montserrat SemiBold" pitchFamily="2" charset="0"/>
                <a:ea typeface="Yu Gothic" panose="020B0400000000000000" pitchFamily="34" charset="-128"/>
                <a:cs typeface="FUTURA MEDIUM" panose="020B0602020204020303" pitchFamily="34" charset="-79"/>
              </a:rPr>
              <a:t>18</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28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2" name="角丸四角形 11">
            <a:extLst>
              <a:ext uri="{FF2B5EF4-FFF2-40B4-BE49-F238E27FC236}">
                <a16:creationId xmlns:a16="http://schemas.microsoft.com/office/drawing/2014/main" id="{653ECDDA-E759-A23D-6C87-E97C52DFF99D}"/>
              </a:ext>
            </a:extLst>
          </p:cNvPr>
          <p:cNvSpPr/>
          <p:nvPr/>
        </p:nvSpPr>
        <p:spPr>
          <a:xfrm>
            <a:off x="3880960" y="2803178"/>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800" b="1" dirty="0">
                <a:solidFill>
                  <a:schemeClr val="bg1"/>
                </a:solidFill>
                <a:latin typeface="Montserrat SemiBold" pitchFamily="2" charset="0"/>
                <a:ea typeface="Yu Gothic" panose="020B0400000000000000" pitchFamily="34" charset="-128"/>
                <a:cs typeface="FUTURA MEDIUM" panose="020B0602020204020303" pitchFamily="34" charset="-79"/>
              </a:rPr>
              <a:t>16</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28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cxnSp>
        <p:nvCxnSpPr>
          <p:cNvPr id="13" name="直線コネクタ 12">
            <a:extLst>
              <a:ext uri="{FF2B5EF4-FFF2-40B4-BE49-F238E27FC236}">
                <a16:creationId xmlns:a16="http://schemas.microsoft.com/office/drawing/2014/main" id="{1A666056-09B5-0D46-72D7-45ECF2CD2564}"/>
              </a:ext>
            </a:extLst>
          </p:cNvPr>
          <p:cNvCxnSpPr/>
          <p:nvPr/>
        </p:nvCxnSpPr>
        <p:spPr>
          <a:xfrm flipV="1">
            <a:off x="6726771" y="3110650"/>
            <a:ext cx="273133" cy="225632"/>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 name="直線コネクタ 13">
            <a:extLst>
              <a:ext uri="{FF2B5EF4-FFF2-40B4-BE49-F238E27FC236}">
                <a16:creationId xmlns:a16="http://schemas.microsoft.com/office/drawing/2014/main" id="{ACC44087-7BC5-946B-7CF0-9BE7DF4D68C9}"/>
              </a:ext>
            </a:extLst>
          </p:cNvPr>
          <p:cNvCxnSpPr>
            <a:cxnSpLocks/>
          </p:cNvCxnSpPr>
          <p:nvPr/>
        </p:nvCxnSpPr>
        <p:spPr>
          <a:xfrm>
            <a:off x="7006950" y="3110650"/>
            <a:ext cx="2503610"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5" name="直線コネクタ 14">
            <a:extLst>
              <a:ext uri="{FF2B5EF4-FFF2-40B4-BE49-F238E27FC236}">
                <a16:creationId xmlns:a16="http://schemas.microsoft.com/office/drawing/2014/main" id="{4728CC62-0054-E4C0-5246-443C26F5E369}"/>
              </a:ext>
            </a:extLst>
          </p:cNvPr>
          <p:cNvCxnSpPr>
            <a:cxnSpLocks/>
          </p:cNvCxnSpPr>
          <p:nvPr/>
        </p:nvCxnSpPr>
        <p:spPr>
          <a:xfrm>
            <a:off x="6547083" y="5869638"/>
            <a:ext cx="273133" cy="225632"/>
          </a:xfrm>
          <a:prstGeom prst="line">
            <a:avLst/>
          </a:prstGeom>
          <a:ln w="19050" cap="rnd">
            <a:solidFill>
              <a:srgbClr val="1A96F0"/>
            </a:solidFill>
            <a:headEnd type="ova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A371CACC-5D64-F168-8860-D903C8F1F132}"/>
              </a:ext>
            </a:extLst>
          </p:cNvPr>
          <p:cNvCxnSpPr>
            <a:cxnSpLocks/>
          </p:cNvCxnSpPr>
          <p:nvPr/>
        </p:nvCxnSpPr>
        <p:spPr>
          <a:xfrm>
            <a:off x="6820216" y="6095270"/>
            <a:ext cx="1790022" cy="0"/>
          </a:xfrm>
          <a:prstGeom prst="line">
            <a:avLst/>
          </a:prstGeom>
          <a:ln w="19050" cap="rnd">
            <a:solidFill>
              <a:srgbClr val="1A96F0"/>
            </a:solidFill>
          </a:ln>
        </p:spPr>
        <p:style>
          <a:lnRef idx="1">
            <a:schemeClr val="accent1"/>
          </a:lnRef>
          <a:fillRef idx="0">
            <a:schemeClr val="accent1"/>
          </a:fillRef>
          <a:effectRef idx="0">
            <a:schemeClr val="accent1"/>
          </a:effectRef>
          <a:fontRef idx="minor">
            <a:schemeClr val="tx1"/>
          </a:fontRef>
        </p:style>
      </p:cxnSp>
      <p:sp>
        <p:nvSpPr>
          <p:cNvPr id="17" name="角丸四角形 16">
            <a:extLst>
              <a:ext uri="{FF2B5EF4-FFF2-40B4-BE49-F238E27FC236}">
                <a16:creationId xmlns:a16="http://schemas.microsoft.com/office/drawing/2014/main" id="{DB7A7799-BCE3-912A-0A47-44973E4C4D19}"/>
              </a:ext>
            </a:extLst>
          </p:cNvPr>
          <p:cNvSpPr/>
          <p:nvPr/>
        </p:nvSpPr>
        <p:spPr>
          <a:xfrm>
            <a:off x="6721359" y="5450643"/>
            <a:ext cx="2413767" cy="643864"/>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〇〇（回答</a:t>
            </a:r>
            <a:r>
              <a:rPr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rPr>
              <a:t>B</a:t>
            </a: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a:t>
            </a:r>
          </a:p>
        </p:txBody>
      </p:sp>
      <p:cxnSp>
        <p:nvCxnSpPr>
          <p:cNvPr id="18" name="直線コネクタ 17">
            <a:extLst>
              <a:ext uri="{FF2B5EF4-FFF2-40B4-BE49-F238E27FC236}">
                <a16:creationId xmlns:a16="http://schemas.microsoft.com/office/drawing/2014/main" id="{59A6445A-7993-3BF8-68E9-F6BD74D679D2}"/>
              </a:ext>
            </a:extLst>
          </p:cNvPr>
          <p:cNvCxnSpPr>
            <a:cxnSpLocks/>
          </p:cNvCxnSpPr>
          <p:nvPr/>
        </p:nvCxnSpPr>
        <p:spPr>
          <a:xfrm flipH="1">
            <a:off x="3369980" y="2757939"/>
            <a:ext cx="375916" cy="138415"/>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 name="直線コネクタ 18">
            <a:extLst>
              <a:ext uri="{FF2B5EF4-FFF2-40B4-BE49-F238E27FC236}">
                <a16:creationId xmlns:a16="http://schemas.microsoft.com/office/drawing/2014/main" id="{1F66B113-8523-201C-1AA4-E0B51A1037FE}"/>
              </a:ext>
            </a:extLst>
          </p:cNvPr>
          <p:cNvCxnSpPr>
            <a:cxnSpLocks/>
          </p:cNvCxnSpPr>
          <p:nvPr/>
        </p:nvCxnSpPr>
        <p:spPr>
          <a:xfrm flipH="1">
            <a:off x="2372928" y="2896354"/>
            <a:ext cx="997052"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 name="角丸四角形 19">
            <a:extLst>
              <a:ext uri="{FF2B5EF4-FFF2-40B4-BE49-F238E27FC236}">
                <a16:creationId xmlns:a16="http://schemas.microsoft.com/office/drawing/2014/main" id="{30862C0C-720D-2A31-3D8B-1D758C0E0625}"/>
              </a:ext>
            </a:extLst>
          </p:cNvPr>
          <p:cNvSpPr/>
          <p:nvPr/>
        </p:nvSpPr>
        <p:spPr>
          <a:xfrm flipH="1">
            <a:off x="2320174" y="2394944"/>
            <a:ext cx="1049806"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その他</a:t>
            </a:r>
          </a:p>
        </p:txBody>
      </p:sp>
      <p:cxnSp>
        <p:nvCxnSpPr>
          <p:cNvPr id="21" name="直線コネクタ 20">
            <a:extLst>
              <a:ext uri="{FF2B5EF4-FFF2-40B4-BE49-F238E27FC236}">
                <a16:creationId xmlns:a16="http://schemas.microsoft.com/office/drawing/2014/main" id="{8AD7ADA7-69C0-81A0-EF46-71DC4CFA7D79}"/>
              </a:ext>
            </a:extLst>
          </p:cNvPr>
          <p:cNvCxnSpPr>
            <a:cxnSpLocks/>
          </p:cNvCxnSpPr>
          <p:nvPr/>
        </p:nvCxnSpPr>
        <p:spPr>
          <a:xfrm flipH="1" flipV="1">
            <a:off x="2746139" y="3961646"/>
            <a:ext cx="261242" cy="266228"/>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2" name="直線コネクタ 21">
            <a:extLst>
              <a:ext uri="{FF2B5EF4-FFF2-40B4-BE49-F238E27FC236}">
                <a16:creationId xmlns:a16="http://schemas.microsoft.com/office/drawing/2014/main" id="{75D1AB58-02FD-C824-8D05-F170FDE9B9FD}"/>
              </a:ext>
            </a:extLst>
          </p:cNvPr>
          <p:cNvCxnSpPr>
            <a:cxnSpLocks/>
          </p:cNvCxnSpPr>
          <p:nvPr/>
        </p:nvCxnSpPr>
        <p:spPr>
          <a:xfrm flipH="1">
            <a:off x="532563" y="3962408"/>
            <a:ext cx="2202146"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3" name="角丸四角形 22">
            <a:extLst>
              <a:ext uri="{FF2B5EF4-FFF2-40B4-BE49-F238E27FC236}">
                <a16:creationId xmlns:a16="http://schemas.microsoft.com/office/drawing/2014/main" id="{D749AD7B-9F3A-FEB1-4826-F07009C19862}"/>
              </a:ext>
            </a:extLst>
          </p:cNvPr>
          <p:cNvSpPr/>
          <p:nvPr/>
        </p:nvSpPr>
        <p:spPr>
          <a:xfrm flipH="1">
            <a:off x="430961" y="3460998"/>
            <a:ext cx="2303745"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〇〇〇〇〇（回答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D</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cxnSp>
        <p:nvCxnSpPr>
          <p:cNvPr id="24" name="直線コネクタ 23">
            <a:extLst>
              <a:ext uri="{FF2B5EF4-FFF2-40B4-BE49-F238E27FC236}">
                <a16:creationId xmlns:a16="http://schemas.microsoft.com/office/drawing/2014/main" id="{8DA6E819-E8FB-8CAA-2EDC-F8FDACDCCFE0}"/>
              </a:ext>
            </a:extLst>
          </p:cNvPr>
          <p:cNvCxnSpPr>
            <a:cxnSpLocks/>
          </p:cNvCxnSpPr>
          <p:nvPr/>
        </p:nvCxnSpPr>
        <p:spPr>
          <a:xfrm flipH="1">
            <a:off x="3234916" y="5869638"/>
            <a:ext cx="273133" cy="189485"/>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線コネクタ 24">
            <a:extLst>
              <a:ext uri="{FF2B5EF4-FFF2-40B4-BE49-F238E27FC236}">
                <a16:creationId xmlns:a16="http://schemas.microsoft.com/office/drawing/2014/main" id="{DB2CE3C5-4ECB-17ED-1DEF-2F0EA2ADF757}"/>
              </a:ext>
            </a:extLst>
          </p:cNvPr>
          <p:cNvCxnSpPr>
            <a:cxnSpLocks/>
          </p:cNvCxnSpPr>
          <p:nvPr/>
        </p:nvCxnSpPr>
        <p:spPr>
          <a:xfrm flipH="1">
            <a:off x="1857200" y="6059123"/>
            <a:ext cx="1377716"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6" name="角丸四角形 25">
            <a:extLst>
              <a:ext uri="{FF2B5EF4-FFF2-40B4-BE49-F238E27FC236}">
                <a16:creationId xmlns:a16="http://schemas.microsoft.com/office/drawing/2014/main" id="{A6DA31FC-75F0-2B60-C98F-C3E22D066105}"/>
              </a:ext>
            </a:extLst>
          </p:cNvPr>
          <p:cNvSpPr/>
          <p:nvPr/>
        </p:nvSpPr>
        <p:spPr>
          <a:xfrm flipH="1">
            <a:off x="1784012" y="5557713"/>
            <a:ext cx="1595220"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C</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sp>
        <p:nvSpPr>
          <p:cNvPr id="27" name="フリーフォーム 26">
            <a:extLst>
              <a:ext uri="{FF2B5EF4-FFF2-40B4-BE49-F238E27FC236}">
                <a16:creationId xmlns:a16="http://schemas.microsoft.com/office/drawing/2014/main" id="{B6AD8AA9-DBD4-74ED-B926-652992C2F2EF}"/>
              </a:ext>
            </a:extLst>
          </p:cNvPr>
          <p:cNvSpPr/>
          <p:nvPr/>
        </p:nvSpPr>
        <p:spPr>
          <a:xfrm rot="15276589">
            <a:off x="8441624" y="2185996"/>
            <a:ext cx="2217893" cy="4487673"/>
          </a:xfrm>
          <a:custGeom>
            <a:avLst/>
            <a:gdLst>
              <a:gd name="connsiteX0" fmla="*/ 2214317 w 2217893"/>
              <a:gd name="connsiteY0" fmla="*/ 543923 h 4487673"/>
              <a:gd name="connsiteX1" fmla="*/ 1148788 w 2217893"/>
              <a:gd name="connsiteY1" fmla="*/ 4414893 h 4487673"/>
              <a:gd name="connsiteX2" fmla="*/ 1027016 w 2217893"/>
              <a:gd name="connsiteY2" fmla="*/ 4484097 h 4487673"/>
              <a:gd name="connsiteX3" fmla="*/ 72779 w 2217893"/>
              <a:gd name="connsiteY3" fmla="*/ 4221432 h 4487673"/>
              <a:gd name="connsiteX4" fmla="*/ 3576 w 2217893"/>
              <a:gd name="connsiteY4" fmla="*/ 4099660 h 4487673"/>
              <a:gd name="connsiteX5" fmla="*/ 1069105 w 2217893"/>
              <a:gd name="connsiteY5" fmla="*/ 228690 h 4487673"/>
              <a:gd name="connsiteX6" fmla="*/ 1190877 w 2217893"/>
              <a:gd name="connsiteY6" fmla="*/ 159486 h 4487673"/>
              <a:gd name="connsiteX7" fmla="*/ 1370380 w 2217893"/>
              <a:gd name="connsiteY7" fmla="*/ 208897 h 4487673"/>
              <a:gd name="connsiteX8" fmla="*/ 1470045 w 2217893"/>
              <a:gd name="connsiteY8" fmla="*/ 0 h 4487673"/>
              <a:gd name="connsiteX9" fmla="*/ 1599845 w 2217893"/>
              <a:gd name="connsiteY9" fmla="*/ 272059 h 4487673"/>
              <a:gd name="connsiteX10" fmla="*/ 2145114 w 2217893"/>
              <a:gd name="connsiteY10" fmla="*/ 422151 h 4487673"/>
              <a:gd name="connsiteX11" fmla="*/ 2214317 w 2217893"/>
              <a:gd name="connsiteY11" fmla="*/ 543923 h 4487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17893" h="4487673">
                <a:moveTo>
                  <a:pt x="2214317" y="543923"/>
                </a:moveTo>
                <a:lnTo>
                  <a:pt x="1148788" y="4414893"/>
                </a:lnTo>
                <a:cubicBezTo>
                  <a:pt x="1134272" y="4467630"/>
                  <a:pt x="1079753" y="4498613"/>
                  <a:pt x="1027016" y="4484097"/>
                </a:cubicBezTo>
                <a:lnTo>
                  <a:pt x="72779" y="4221432"/>
                </a:lnTo>
                <a:cubicBezTo>
                  <a:pt x="20042" y="4206916"/>
                  <a:pt x="-10941" y="4152397"/>
                  <a:pt x="3576" y="4099660"/>
                </a:cubicBezTo>
                <a:lnTo>
                  <a:pt x="1069105" y="228690"/>
                </a:lnTo>
                <a:cubicBezTo>
                  <a:pt x="1083621" y="175953"/>
                  <a:pt x="1138140" y="144970"/>
                  <a:pt x="1190877" y="159486"/>
                </a:cubicBezTo>
                <a:lnTo>
                  <a:pt x="1370380" y="208897"/>
                </a:lnTo>
                <a:lnTo>
                  <a:pt x="1470045" y="0"/>
                </a:lnTo>
                <a:lnTo>
                  <a:pt x="1599845" y="272059"/>
                </a:lnTo>
                <a:lnTo>
                  <a:pt x="2145114" y="422151"/>
                </a:lnTo>
                <a:cubicBezTo>
                  <a:pt x="2197850" y="436667"/>
                  <a:pt x="2228834" y="491186"/>
                  <a:pt x="2214317" y="543923"/>
                </a:cubicBezTo>
                <a:close/>
              </a:path>
            </a:pathLst>
          </a:custGeom>
          <a:noFill/>
          <a:ln w="254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28" name="角丸四角形 27">
            <a:extLst>
              <a:ext uri="{FF2B5EF4-FFF2-40B4-BE49-F238E27FC236}">
                <a16:creationId xmlns:a16="http://schemas.microsoft.com/office/drawing/2014/main" id="{2CAFD4F9-9FC6-F6A4-737C-186B24512CBB}"/>
              </a:ext>
            </a:extLst>
          </p:cNvPr>
          <p:cNvSpPr/>
          <p:nvPr/>
        </p:nvSpPr>
        <p:spPr>
          <a:xfrm>
            <a:off x="7519220" y="3815241"/>
            <a:ext cx="4213021" cy="1187806"/>
          </a:xfrm>
          <a:prstGeom prst="roundRect">
            <a:avLst>
              <a:gd name="adj" fmla="val 8338"/>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アンケート／調査結果を</a:t>
            </a:r>
            <a:endPar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補足する文章を記載。</a:t>
            </a:r>
          </a:p>
        </p:txBody>
      </p:sp>
    </p:spTree>
    <p:extLst>
      <p:ext uri="{BB962C8B-B14F-4D97-AF65-F5344CB8AC3E}">
        <p14:creationId xmlns:p14="http://schemas.microsoft.com/office/powerpoint/2010/main" val="9006401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4847B26-F9D5-5BF8-AF4C-FB2114A3792B}"/>
              </a:ext>
            </a:extLst>
          </p:cNvPr>
          <p:cNvSpPr>
            <a:spLocks noGrp="1"/>
          </p:cNvSpPr>
          <p:nvPr>
            <p:ph type="title"/>
          </p:nvPr>
        </p:nvSpPr>
        <p:spPr/>
        <p:txBody>
          <a:bodyPr/>
          <a:lstStyle/>
          <a:p>
            <a:r>
              <a:rPr kumimoji="1" lang="ja-JP" altLang="en-US"/>
              <a:t>〇〇の強み・特徴</a:t>
            </a:r>
          </a:p>
        </p:txBody>
      </p:sp>
      <p:sp>
        <p:nvSpPr>
          <p:cNvPr id="3" name="コンテンツ プレースホルダー 2">
            <a:extLst>
              <a:ext uri="{FF2B5EF4-FFF2-40B4-BE49-F238E27FC236}">
                <a16:creationId xmlns:a16="http://schemas.microsoft.com/office/drawing/2014/main" id="{ADA3176E-3A77-EEB9-6FDA-8A2AD46A5B41}"/>
              </a:ext>
            </a:extLst>
          </p:cNvPr>
          <p:cNvSpPr>
            <a:spLocks noGrp="1"/>
          </p:cNvSpPr>
          <p:nvPr>
            <p:ph idx="1"/>
          </p:nvPr>
        </p:nvSpPr>
        <p:spPr/>
        <p:txBody>
          <a:bodyPr vert="horz" lIns="91440" tIns="144000" rIns="91440" bIns="45720" rtlCol="0">
            <a:normAutofit/>
          </a:bodyPr>
          <a:lstStyle/>
          <a:p>
            <a:r>
              <a:rPr lang="ja-JP" altLang="en-US"/>
              <a:t>「サービス名」は、〇〇〇〇によってコスト削減を行い、〇〇〇〇との相乗効果により生産性を向上。</a:t>
            </a:r>
            <a:endParaRPr lang="en-US" altLang="ja-JP" dirty="0"/>
          </a:p>
          <a:p>
            <a:r>
              <a:rPr lang="ja-JP" altLang="en-US"/>
              <a:t>さらに、〇〇〇〇により受注率まで向上させ、売上の最大化を図ります。</a:t>
            </a:r>
          </a:p>
        </p:txBody>
      </p:sp>
      <p:sp>
        <p:nvSpPr>
          <p:cNvPr id="4" name="日付プレースホルダー 3">
            <a:extLst>
              <a:ext uri="{FF2B5EF4-FFF2-40B4-BE49-F238E27FC236}">
                <a16:creationId xmlns:a16="http://schemas.microsoft.com/office/drawing/2014/main" id="{0CB359BB-B8EF-046C-5C22-DF935C4BC262}"/>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3BC96B45-15EE-6E13-4891-446726AA845F}"/>
              </a:ext>
            </a:extLst>
          </p:cNvPr>
          <p:cNvSpPr>
            <a:spLocks noGrp="1"/>
          </p:cNvSpPr>
          <p:nvPr>
            <p:ph type="sldNum" sz="quarter" idx="12"/>
          </p:nvPr>
        </p:nvSpPr>
        <p:spPr/>
        <p:txBody>
          <a:bodyPr/>
          <a:lstStyle/>
          <a:p>
            <a:fld id="{E310EA0D-2252-9045-A82C-BA460C3629D0}" type="slidenum">
              <a:rPr lang="ja-JP" altLang="en-US" smtClean="0"/>
              <a:pPr/>
              <a:t>11</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FBF94374-7AE9-E914-B4E6-D2C1F7F26BA7}"/>
              </a:ext>
            </a:extLst>
          </p:cNvPr>
          <p:cNvSpPr/>
          <p:nvPr/>
        </p:nvSpPr>
        <p:spPr>
          <a:xfrm>
            <a:off x="442912" y="2156660"/>
            <a:ext cx="3472090" cy="426001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〇〇〇〇による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コスト削減</a:t>
            </a:r>
          </a:p>
        </p:txBody>
      </p:sp>
      <p:sp>
        <p:nvSpPr>
          <p:cNvPr id="7" name="角丸四角形 6">
            <a:extLst>
              <a:ext uri="{FF2B5EF4-FFF2-40B4-BE49-F238E27FC236}">
                <a16:creationId xmlns:a16="http://schemas.microsoft.com/office/drawing/2014/main" id="{90322B5A-2AF6-43B3-F392-CE00D9ACCD28}"/>
              </a:ext>
            </a:extLst>
          </p:cNvPr>
          <p:cNvSpPr/>
          <p:nvPr/>
        </p:nvSpPr>
        <p:spPr>
          <a:xfrm>
            <a:off x="452641" y="5214259"/>
            <a:ext cx="3438397" cy="119946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24000" rtlCol="0" anchor="t"/>
          <a:lstStyle/>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上記、サービスの特徴の詳細の説明を</a:t>
            </a:r>
            <a:br>
              <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b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ここに記載する。</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商談で説明する補足説明を簡単に示す。</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cxnSp>
        <p:nvCxnSpPr>
          <p:cNvPr id="8" name="直線コネクタ 7">
            <a:extLst>
              <a:ext uri="{FF2B5EF4-FFF2-40B4-BE49-F238E27FC236}">
                <a16:creationId xmlns:a16="http://schemas.microsoft.com/office/drawing/2014/main" id="{C1D6A8F0-82AA-A3DB-F53B-4FABD154C257}"/>
              </a:ext>
            </a:extLst>
          </p:cNvPr>
          <p:cNvCxnSpPr>
            <a:cxnSpLocks/>
          </p:cNvCxnSpPr>
          <p:nvPr/>
        </p:nvCxnSpPr>
        <p:spPr>
          <a:xfrm>
            <a:off x="738390" y="4882655"/>
            <a:ext cx="2881134" cy="0"/>
          </a:xfrm>
          <a:prstGeom prst="line">
            <a:avLst/>
          </a:prstGeom>
          <a:ln w="158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9" name="グラフィックス 8" descr="クラウドからダウンロード 単色塗りつぶし">
            <a:extLst>
              <a:ext uri="{FF2B5EF4-FFF2-40B4-BE49-F238E27FC236}">
                <a16:creationId xmlns:a16="http://schemas.microsoft.com/office/drawing/2014/main" id="{C4E822AA-C45A-A95B-3381-2E54BDF3CBF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625744" y="2452664"/>
            <a:ext cx="1106424" cy="1106424"/>
          </a:xfrm>
          <a:prstGeom prst="rect">
            <a:avLst/>
          </a:prstGeom>
        </p:spPr>
      </p:pic>
      <p:sp>
        <p:nvSpPr>
          <p:cNvPr id="11" name="角丸四角形 10">
            <a:extLst>
              <a:ext uri="{FF2B5EF4-FFF2-40B4-BE49-F238E27FC236}">
                <a16:creationId xmlns:a16="http://schemas.microsoft.com/office/drawing/2014/main" id="{92886586-0F98-309C-711A-298C24C3FF6C}"/>
              </a:ext>
            </a:extLst>
          </p:cNvPr>
          <p:cNvSpPr/>
          <p:nvPr/>
        </p:nvSpPr>
        <p:spPr>
          <a:xfrm>
            <a:off x="4368378" y="2156660"/>
            <a:ext cx="3472090" cy="426001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〇〇〇〇による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生産性向上</a:t>
            </a:r>
            <a:endParaRPr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2" name="角丸四角形 11">
            <a:extLst>
              <a:ext uri="{FF2B5EF4-FFF2-40B4-BE49-F238E27FC236}">
                <a16:creationId xmlns:a16="http://schemas.microsoft.com/office/drawing/2014/main" id="{B57DE1BC-D8FB-C84F-550E-0F9BA1B62130}"/>
              </a:ext>
            </a:extLst>
          </p:cNvPr>
          <p:cNvSpPr/>
          <p:nvPr/>
        </p:nvSpPr>
        <p:spPr>
          <a:xfrm>
            <a:off x="8276998" y="2156660"/>
            <a:ext cx="3472090" cy="426001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〇〇〇〇による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受注率向上</a:t>
            </a:r>
            <a:endParaRPr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3" name="角丸四角形 12">
            <a:extLst>
              <a:ext uri="{FF2B5EF4-FFF2-40B4-BE49-F238E27FC236}">
                <a16:creationId xmlns:a16="http://schemas.microsoft.com/office/drawing/2014/main" id="{C6746CEA-541A-06E0-5D9D-E38119B2FCAC}"/>
              </a:ext>
            </a:extLst>
          </p:cNvPr>
          <p:cNvSpPr/>
          <p:nvPr/>
        </p:nvSpPr>
        <p:spPr>
          <a:xfrm>
            <a:off x="8293844" y="5214259"/>
            <a:ext cx="3438397" cy="119946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24000" rtlCol="0" anchor="t"/>
          <a:lstStyle/>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上記、サービスの特徴の詳細の説明を</a:t>
            </a:r>
            <a:br>
              <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b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ここに記載する。</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商談で説明する補足説明を簡単に示す。</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4" name="角丸四角形 13">
            <a:extLst>
              <a:ext uri="{FF2B5EF4-FFF2-40B4-BE49-F238E27FC236}">
                <a16:creationId xmlns:a16="http://schemas.microsoft.com/office/drawing/2014/main" id="{782A73E5-44A4-5F5C-270D-28731DD2EB9C}"/>
              </a:ext>
            </a:extLst>
          </p:cNvPr>
          <p:cNvSpPr/>
          <p:nvPr/>
        </p:nvSpPr>
        <p:spPr>
          <a:xfrm>
            <a:off x="4351531" y="5214259"/>
            <a:ext cx="3488937" cy="119946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24000" rtlCol="0" anchor="t"/>
          <a:lstStyle/>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上記、サービスの特徴の詳細の説明を</a:t>
            </a:r>
            <a:br>
              <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b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ここに記載する。</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商談で説明する補足説明を簡単に示す。</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cxnSp>
        <p:nvCxnSpPr>
          <p:cNvPr id="15" name="直線コネクタ 14">
            <a:extLst>
              <a:ext uri="{FF2B5EF4-FFF2-40B4-BE49-F238E27FC236}">
                <a16:creationId xmlns:a16="http://schemas.microsoft.com/office/drawing/2014/main" id="{A0FB3A3C-A95C-A3F5-713C-846234A6A6C3}"/>
              </a:ext>
            </a:extLst>
          </p:cNvPr>
          <p:cNvCxnSpPr>
            <a:cxnSpLocks/>
          </p:cNvCxnSpPr>
          <p:nvPr/>
        </p:nvCxnSpPr>
        <p:spPr>
          <a:xfrm>
            <a:off x="4663856" y="4882655"/>
            <a:ext cx="2881134" cy="0"/>
          </a:xfrm>
          <a:prstGeom prst="line">
            <a:avLst/>
          </a:prstGeom>
          <a:ln w="158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84C597A7-420C-6EEC-7546-AFB191F08FA0}"/>
              </a:ext>
            </a:extLst>
          </p:cNvPr>
          <p:cNvCxnSpPr>
            <a:cxnSpLocks/>
          </p:cNvCxnSpPr>
          <p:nvPr/>
        </p:nvCxnSpPr>
        <p:spPr>
          <a:xfrm>
            <a:off x="8572476" y="4882655"/>
            <a:ext cx="2881134" cy="0"/>
          </a:xfrm>
          <a:prstGeom prst="line">
            <a:avLst/>
          </a:prstGeom>
          <a:ln w="158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17" name="グラフィックス 16" descr="握手 単色塗りつぶし">
            <a:extLst>
              <a:ext uri="{FF2B5EF4-FFF2-40B4-BE49-F238E27FC236}">
                <a16:creationId xmlns:a16="http://schemas.microsoft.com/office/drawing/2014/main" id="{C7D27596-17A4-0428-E525-16CD9E5076B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404509" y="2397343"/>
            <a:ext cx="1217066" cy="1217066"/>
          </a:xfrm>
          <a:prstGeom prst="rect">
            <a:avLst/>
          </a:prstGeom>
        </p:spPr>
      </p:pic>
      <p:pic>
        <p:nvPicPr>
          <p:cNvPr id="18" name="グラフィックス 17" descr="会議 単色塗りつぶし">
            <a:extLst>
              <a:ext uri="{FF2B5EF4-FFF2-40B4-BE49-F238E27FC236}">
                <a16:creationId xmlns:a16="http://schemas.microsoft.com/office/drawing/2014/main" id="{7172EB64-B689-93B8-54F9-6A58472B0D0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51210" y="2452664"/>
            <a:ext cx="1106424" cy="1106424"/>
          </a:xfrm>
          <a:prstGeom prst="rect">
            <a:avLst/>
          </a:prstGeom>
        </p:spPr>
      </p:pic>
    </p:spTree>
    <p:extLst>
      <p:ext uri="{BB962C8B-B14F-4D97-AF65-F5344CB8AC3E}">
        <p14:creationId xmlns:p14="http://schemas.microsoft.com/office/powerpoint/2010/main" val="14942668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0AE620E-2633-1ED4-34C5-BAF3161EDCED}"/>
              </a:ext>
            </a:extLst>
          </p:cNvPr>
          <p:cNvSpPr>
            <a:spLocks noGrp="1"/>
          </p:cNvSpPr>
          <p:nvPr>
            <p:ph type="title"/>
          </p:nvPr>
        </p:nvSpPr>
        <p:spPr/>
        <p:txBody>
          <a:bodyPr/>
          <a:lstStyle/>
          <a:p>
            <a:r>
              <a:rPr kumimoji="1" lang="ja-JP" altLang="en-US"/>
              <a:t>解決策</a:t>
            </a:r>
            <a:r>
              <a:rPr kumimoji="1" lang="en-US" altLang="ja-JP" dirty="0"/>
              <a:t>①</a:t>
            </a:r>
            <a:r>
              <a:rPr kumimoji="1" lang="ja-JP" altLang="en-US"/>
              <a:t>　｜　〇〇〇〇</a:t>
            </a:r>
          </a:p>
        </p:txBody>
      </p:sp>
      <p:sp>
        <p:nvSpPr>
          <p:cNvPr id="4" name="日付プレースホルダー 3">
            <a:extLst>
              <a:ext uri="{FF2B5EF4-FFF2-40B4-BE49-F238E27FC236}">
                <a16:creationId xmlns:a16="http://schemas.microsoft.com/office/drawing/2014/main" id="{9DAE778E-14FC-D9BD-EB5F-380F631D5647}"/>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796F4FF2-0AFD-583A-CF1B-89076A36A022}"/>
              </a:ext>
            </a:extLst>
          </p:cNvPr>
          <p:cNvSpPr>
            <a:spLocks noGrp="1"/>
          </p:cNvSpPr>
          <p:nvPr>
            <p:ph type="sldNum" sz="quarter" idx="12"/>
          </p:nvPr>
        </p:nvSpPr>
        <p:spPr/>
        <p:txBody>
          <a:bodyPr/>
          <a:lstStyle/>
          <a:p>
            <a:fld id="{E310EA0D-2252-9045-A82C-BA460C3629D0}" type="slidenum">
              <a:rPr lang="ja-JP" altLang="en-US" smtClean="0"/>
              <a:pPr/>
              <a:t>12</a:t>
            </a:fld>
            <a:endParaRPr lang="ja-JP" altLang="en-US">
              <a:latin typeface="Montserrat Medium" pitchFamily="2" charset="0"/>
            </a:endParaRPr>
          </a:p>
        </p:txBody>
      </p:sp>
      <p:sp>
        <p:nvSpPr>
          <p:cNvPr id="6" name="コンテンツ プレースホルダー 2">
            <a:extLst>
              <a:ext uri="{FF2B5EF4-FFF2-40B4-BE49-F238E27FC236}">
                <a16:creationId xmlns:a16="http://schemas.microsoft.com/office/drawing/2014/main" id="{B1AE405E-1053-635F-708D-6FAE3EA024B1}"/>
              </a:ext>
            </a:extLst>
          </p:cNvPr>
          <p:cNvSpPr>
            <a:spLocks noGrp="1"/>
          </p:cNvSpPr>
          <p:nvPr>
            <p:ph idx="1"/>
          </p:nvPr>
        </p:nvSpPr>
        <p:spPr/>
        <p:txBody>
          <a:bodyPr/>
          <a:lstStyle/>
          <a:p>
            <a:r>
              <a:rPr lang="ja-JP" altLang="en-US"/>
              <a:t>〇〇〇〇によってコスト削減を図ります。</a:t>
            </a:r>
            <a:endParaRPr lang="en-US" altLang="ja-JP" dirty="0"/>
          </a:p>
          <a:p>
            <a:r>
              <a:rPr lang="ja-JP" altLang="en-US"/>
              <a:t>前項で挙げたサービスの特徴・強みの詳細を説明するスライド。（デザインは参考ダミー）</a:t>
            </a:r>
            <a:endParaRPr lang="en-US" altLang="ja-JP" dirty="0"/>
          </a:p>
        </p:txBody>
      </p:sp>
      <p:sp>
        <p:nvSpPr>
          <p:cNvPr id="9" name="角丸四角形 8">
            <a:extLst>
              <a:ext uri="{FF2B5EF4-FFF2-40B4-BE49-F238E27FC236}">
                <a16:creationId xmlns:a16="http://schemas.microsoft.com/office/drawing/2014/main" id="{6F3FFCD7-171B-B099-FCA5-B59C5A6EB63B}"/>
              </a:ext>
            </a:extLst>
          </p:cNvPr>
          <p:cNvSpPr/>
          <p:nvPr/>
        </p:nvSpPr>
        <p:spPr>
          <a:xfrm>
            <a:off x="442912"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11" name="直線矢印コネクタ 10">
            <a:extLst>
              <a:ext uri="{FF2B5EF4-FFF2-40B4-BE49-F238E27FC236}">
                <a16:creationId xmlns:a16="http://schemas.microsoft.com/office/drawing/2014/main" id="{F7FEC899-B5B8-8021-D4A4-D59FB864F695}"/>
              </a:ext>
            </a:extLst>
          </p:cNvPr>
          <p:cNvCxnSpPr>
            <a:cxnSpLocks/>
          </p:cNvCxnSpPr>
          <p:nvPr/>
        </p:nvCxnSpPr>
        <p:spPr>
          <a:xfrm>
            <a:off x="2543025"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2" name="直線矢印コネクタ 11">
            <a:extLst>
              <a:ext uri="{FF2B5EF4-FFF2-40B4-BE49-F238E27FC236}">
                <a16:creationId xmlns:a16="http://schemas.microsoft.com/office/drawing/2014/main" id="{414CE136-930C-7198-FD18-B9B0018A0C7C}"/>
              </a:ext>
            </a:extLst>
          </p:cNvPr>
          <p:cNvCxnSpPr>
            <a:cxnSpLocks/>
          </p:cNvCxnSpPr>
          <p:nvPr/>
        </p:nvCxnSpPr>
        <p:spPr>
          <a:xfrm>
            <a:off x="2543025"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3" name="直線矢印コネクタ 12">
            <a:extLst>
              <a:ext uri="{FF2B5EF4-FFF2-40B4-BE49-F238E27FC236}">
                <a16:creationId xmlns:a16="http://schemas.microsoft.com/office/drawing/2014/main" id="{B6818327-20B4-12DB-B1DA-C7FB5DB3D391}"/>
              </a:ext>
            </a:extLst>
          </p:cNvPr>
          <p:cNvCxnSpPr>
            <a:cxnSpLocks/>
          </p:cNvCxnSpPr>
          <p:nvPr/>
        </p:nvCxnSpPr>
        <p:spPr>
          <a:xfrm>
            <a:off x="2543025"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4" name="直線矢印コネクタ 13">
            <a:extLst>
              <a:ext uri="{FF2B5EF4-FFF2-40B4-BE49-F238E27FC236}">
                <a16:creationId xmlns:a16="http://schemas.microsoft.com/office/drawing/2014/main" id="{84F01AC9-4349-2F39-26E1-B51560AB2398}"/>
              </a:ext>
            </a:extLst>
          </p:cNvPr>
          <p:cNvCxnSpPr>
            <a:cxnSpLocks/>
          </p:cNvCxnSpPr>
          <p:nvPr/>
        </p:nvCxnSpPr>
        <p:spPr>
          <a:xfrm>
            <a:off x="2543025"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15" name="角丸四角形 14">
            <a:extLst>
              <a:ext uri="{FF2B5EF4-FFF2-40B4-BE49-F238E27FC236}">
                <a16:creationId xmlns:a16="http://schemas.microsoft.com/office/drawing/2014/main" id="{FDB4C412-375A-9845-3D3C-69A1256009BB}"/>
              </a:ext>
            </a:extLst>
          </p:cNvPr>
          <p:cNvSpPr/>
          <p:nvPr/>
        </p:nvSpPr>
        <p:spPr>
          <a:xfrm>
            <a:off x="442912" y="2168525"/>
            <a:ext cx="4200225" cy="491153"/>
          </a:xfrm>
          <a:prstGeom prst="roundRect">
            <a:avLst>
              <a:gd name="adj" fmla="val 50000"/>
            </a:avLst>
          </a:prstGeom>
          <a:solidFill>
            <a:schemeClr val="tx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従来のフロー</a:t>
            </a:r>
          </a:p>
        </p:txBody>
      </p:sp>
      <p:sp>
        <p:nvSpPr>
          <p:cNvPr id="16" name="角丸四角形 15">
            <a:extLst>
              <a:ext uri="{FF2B5EF4-FFF2-40B4-BE49-F238E27FC236}">
                <a16:creationId xmlns:a16="http://schemas.microsoft.com/office/drawing/2014/main" id="{3B8D7580-F428-4174-B228-C8616611687F}"/>
              </a:ext>
            </a:extLst>
          </p:cNvPr>
          <p:cNvSpPr/>
          <p:nvPr/>
        </p:nvSpPr>
        <p:spPr>
          <a:xfrm>
            <a:off x="442912" y="36713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②</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7" name="角丸四角形 16">
            <a:extLst>
              <a:ext uri="{FF2B5EF4-FFF2-40B4-BE49-F238E27FC236}">
                <a16:creationId xmlns:a16="http://schemas.microsoft.com/office/drawing/2014/main" id="{A913BFC0-33FA-0AA9-2922-45F0CF421256}"/>
              </a:ext>
            </a:extLst>
          </p:cNvPr>
          <p:cNvSpPr/>
          <p:nvPr/>
        </p:nvSpPr>
        <p:spPr>
          <a:xfrm>
            <a:off x="442912" y="44227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③</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8" name="角丸四角形 17">
            <a:extLst>
              <a:ext uri="{FF2B5EF4-FFF2-40B4-BE49-F238E27FC236}">
                <a16:creationId xmlns:a16="http://schemas.microsoft.com/office/drawing/2014/main" id="{B70BCBCF-825D-9FBF-D0B1-85637D815B9C}"/>
              </a:ext>
            </a:extLst>
          </p:cNvPr>
          <p:cNvSpPr/>
          <p:nvPr/>
        </p:nvSpPr>
        <p:spPr>
          <a:xfrm>
            <a:off x="442912" y="5174122"/>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④</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9" name="角丸四角形 18">
            <a:extLst>
              <a:ext uri="{FF2B5EF4-FFF2-40B4-BE49-F238E27FC236}">
                <a16:creationId xmlns:a16="http://schemas.microsoft.com/office/drawing/2014/main" id="{37F42DDF-9B71-B100-EF63-402EB1E3B6A5}"/>
              </a:ext>
            </a:extLst>
          </p:cNvPr>
          <p:cNvSpPr/>
          <p:nvPr/>
        </p:nvSpPr>
        <p:spPr>
          <a:xfrm>
            <a:off x="442912"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フロー</a:t>
            </a:r>
            <a:r>
              <a:rPr kumimoji="1"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kumimoji="1"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20" name="グループ化 19">
            <a:extLst>
              <a:ext uri="{FF2B5EF4-FFF2-40B4-BE49-F238E27FC236}">
                <a16:creationId xmlns:a16="http://schemas.microsoft.com/office/drawing/2014/main" id="{D3A0DEB9-50C9-7B8E-0633-901864563AB3}"/>
              </a:ext>
            </a:extLst>
          </p:cNvPr>
          <p:cNvGrpSpPr/>
          <p:nvPr/>
        </p:nvGrpSpPr>
        <p:grpSpPr>
          <a:xfrm rot="16200000">
            <a:off x="5007091" y="4124671"/>
            <a:ext cx="285206" cy="335859"/>
            <a:chOff x="5235627" y="2742425"/>
            <a:chExt cx="163860" cy="229395"/>
          </a:xfrm>
        </p:grpSpPr>
        <p:sp>
          <p:nvSpPr>
            <p:cNvPr id="21" name="三角形 20">
              <a:extLst>
                <a:ext uri="{FF2B5EF4-FFF2-40B4-BE49-F238E27FC236}">
                  <a16:creationId xmlns:a16="http://schemas.microsoft.com/office/drawing/2014/main" id="{070B3EE8-2F92-9F61-99BD-0EBB7428FD8E}"/>
                </a:ext>
              </a:extLst>
            </p:cNvPr>
            <p:cNvSpPr/>
            <p:nvPr/>
          </p:nvSpPr>
          <p:spPr>
            <a:xfrm flipV="1">
              <a:off x="5235627" y="2742425"/>
              <a:ext cx="163860" cy="84181"/>
            </a:xfrm>
            <a:prstGeom prst="triangl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sp>
          <p:nvSpPr>
            <p:cNvPr id="22" name="三角形 21">
              <a:extLst>
                <a:ext uri="{FF2B5EF4-FFF2-40B4-BE49-F238E27FC236}">
                  <a16:creationId xmlns:a16="http://schemas.microsoft.com/office/drawing/2014/main" id="{3ECCCB2A-5A09-3A93-95E4-07639A3F3AAD}"/>
                </a:ext>
              </a:extLst>
            </p:cNvPr>
            <p:cNvSpPr/>
            <p:nvPr/>
          </p:nvSpPr>
          <p:spPr>
            <a:xfrm flipV="1">
              <a:off x="5235627" y="2887639"/>
              <a:ext cx="163860" cy="84181"/>
            </a:xfrm>
            <a:prstGeom prst="triangle">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grpSp>
      <p:sp>
        <p:nvSpPr>
          <p:cNvPr id="24" name="角丸四角形 23">
            <a:extLst>
              <a:ext uri="{FF2B5EF4-FFF2-40B4-BE49-F238E27FC236}">
                <a16:creationId xmlns:a16="http://schemas.microsoft.com/office/drawing/2014/main" id="{63294CF7-2096-8323-164B-8AB4D0A7AA90}"/>
              </a:ext>
            </a:extLst>
          </p:cNvPr>
          <p:cNvSpPr/>
          <p:nvPr/>
        </p:nvSpPr>
        <p:spPr>
          <a:xfrm>
            <a:off x="5656251"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26" name="直線矢印コネクタ 25">
            <a:extLst>
              <a:ext uri="{FF2B5EF4-FFF2-40B4-BE49-F238E27FC236}">
                <a16:creationId xmlns:a16="http://schemas.microsoft.com/office/drawing/2014/main" id="{ED7E3C3E-60B3-5115-6BA3-9E860AB48F4E}"/>
              </a:ext>
            </a:extLst>
          </p:cNvPr>
          <p:cNvCxnSpPr>
            <a:cxnSpLocks/>
          </p:cNvCxnSpPr>
          <p:nvPr/>
        </p:nvCxnSpPr>
        <p:spPr>
          <a:xfrm>
            <a:off x="7756364"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7" name="直線矢印コネクタ 26">
            <a:extLst>
              <a:ext uri="{FF2B5EF4-FFF2-40B4-BE49-F238E27FC236}">
                <a16:creationId xmlns:a16="http://schemas.microsoft.com/office/drawing/2014/main" id="{F1A5E227-7903-110C-41D2-6A78EAC9B38F}"/>
              </a:ext>
            </a:extLst>
          </p:cNvPr>
          <p:cNvCxnSpPr>
            <a:cxnSpLocks/>
          </p:cNvCxnSpPr>
          <p:nvPr/>
        </p:nvCxnSpPr>
        <p:spPr>
          <a:xfrm>
            <a:off x="7756364"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8" name="直線矢印コネクタ 27">
            <a:extLst>
              <a:ext uri="{FF2B5EF4-FFF2-40B4-BE49-F238E27FC236}">
                <a16:creationId xmlns:a16="http://schemas.microsoft.com/office/drawing/2014/main" id="{C68E3AD5-D3CC-5F34-817D-A041044FC45C}"/>
              </a:ext>
            </a:extLst>
          </p:cNvPr>
          <p:cNvCxnSpPr>
            <a:cxnSpLocks/>
          </p:cNvCxnSpPr>
          <p:nvPr/>
        </p:nvCxnSpPr>
        <p:spPr>
          <a:xfrm>
            <a:off x="7756364"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9" name="直線矢印コネクタ 28">
            <a:extLst>
              <a:ext uri="{FF2B5EF4-FFF2-40B4-BE49-F238E27FC236}">
                <a16:creationId xmlns:a16="http://schemas.microsoft.com/office/drawing/2014/main" id="{B915E450-4364-DBC1-8566-8925DE5A7B22}"/>
              </a:ext>
            </a:extLst>
          </p:cNvPr>
          <p:cNvCxnSpPr>
            <a:cxnSpLocks/>
          </p:cNvCxnSpPr>
          <p:nvPr/>
        </p:nvCxnSpPr>
        <p:spPr>
          <a:xfrm>
            <a:off x="7756364"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30" name="角丸四角形 29">
            <a:extLst>
              <a:ext uri="{FF2B5EF4-FFF2-40B4-BE49-F238E27FC236}">
                <a16:creationId xmlns:a16="http://schemas.microsoft.com/office/drawing/2014/main" id="{4322C9DC-8B26-0FF0-168F-E90B03DB8F22}"/>
              </a:ext>
            </a:extLst>
          </p:cNvPr>
          <p:cNvSpPr/>
          <p:nvPr/>
        </p:nvSpPr>
        <p:spPr>
          <a:xfrm>
            <a:off x="5656251" y="2168525"/>
            <a:ext cx="4200225" cy="491153"/>
          </a:xfrm>
          <a:prstGeom prst="roundRect">
            <a:avLst>
              <a:gd name="adj" fmla="val 50000"/>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導入後のフロー</a:t>
            </a:r>
          </a:p>
        </p:txBody>
      </p:sp>
      <p:sp>
        <p:nvSpPr>
          <p:cNvPr id="31" name="角丸四角形 30">
            <a:extLst>
              <a:ext uri="{FF2B5EF4-FFF2-40B4-BE49-F238E27FC236}">
                <a16:creationId xmlns:a16="http://schemas.microsoft.com/office/drawing/2014/main" id="{3946BE2B-EF56-D727-1301-B59446F297A4}"/>
              </a:ext>
            </a:extLst>
          </p:cNvPr>
          <p:cNvSpPr/>
          <p:nvPr/>
        </p:nvSpPr>
        <p:spPr>
          <a:xfrm>
            <a:off x="5656251" y="36713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②</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2" name="角丸四角形 31">
            <a:extLst>
              <a:ext uri="{FF2B5EF4-FFF2-40B4-BE49-F238E27FC236}">
                <a16:creationId xmlns:a16="http://schemas.microsoft.com/office/drawing/2014/main" id="{4D90C1CF-7CE9-996D-DA7E-E6C63E2D3CF1}"/>
              </a:ext>
            </a:extLst>
          </p:cNvPr>
          <p:cNvSpPr/>
          <p:nvPr/>
        </p:nvSpPr>
        <p:spPr>
          <a:xfrm>
            <a:off x="5656251" y="44227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③</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3" name="角丸四角形 32">
            <a:extLst>
              <a:ext uri="{FF2B5EF4-FFF2-40B4-BE49-F238E27FC236}">
                <a16:creationId xmlns:a16="http://schemas.microsoft.com/office/drawing/2014/main" id="{C7D5540C-A1BD-E0A3-36D2-6D565EB52024}"/>
              </a:ext>
            </a:extLst>
          </p:cNvPr>
          <p:cNvSpPr/>
          <p:nvPr/>
        </p:nvSpPr>
        <p:spPr>
          <a:xfrm>
            <a:off x="5656251" y="5174122"/>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④</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4" name="角丸四角形 33">
            <a:extLst>
              <a:ext uri="{FF2B5EF4-FFF2-40B4-BE49-F238E27FC236}">
                <a16:creationId xmlns:a16="http://schemas.microsoft.com/office/drawing/2014/main" id="{D754B210-4761-164F-04FA-F77BBFD7845F}"/>
              </a:ext>
            </a:extLst>
          </p:cNvPr>
          <p:cNvSpPr/>
          <p:nvPr/>
        </p:nvSpPr>
        <p:spPr>
          <a:xfrm>
            <a:off x="5656251"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42" name="グループ化 41">
            <a:extLst>
              <a:ext uri="{FF2B5EF4-FFF2-40B4-BE49-F238E27FC236}">
                <a16:creationId xmlns:a16="http://schemas.microsoft.com/office/drawing/2014/main" id="{80E77EBE-662D-7E46-4DA9-B6A513FFA08A}"/>
              </a:ext>
            </a:extLst>
          </p:cNvPr>
          <p:cNvGrpSpPr/>
          <p:nvPr/>
        </p:nvGrpSpPr>
        <p:grpSpPr>
          <a:xfrm>
            <a:off x="10089232" y="3671323"/>
            <a:ext cx="1659855" cy="1993952"/>
            <a:chOff x="10089232" y="3181158"/>
            <a:chExt cx="1659855" cy="2541557"/>
          </a:xfrm>
        </p:grpSpPr>
        <p:grpSp>
          <p:nvGrpSpPr>
            <p:cNvPr id="35" name="グループ化 34">
              <a:extLst>
                <a:ext uri="{FF2B5EF4-FFF2-40B4-BE49-F238E27FC236}">
                  <a16:creationId xmlns:a16="http://schemas.microsoft.com/office/drawing/2014/main" id="{E918B80C-A78F-37C9-422D-CD09AFA1FF52}"/>
                </a:ext>
              </a:extLst>
            </p:cNvPr>
            <p:cNvGrpSpPr/>
            <p:nvPr/>
          </p:nvGrpSpPr>
          <p:grpSpPr>
            <a:xfrm>
              <a:off x="10195103" y="3181158"/>
              <a:ext cx="112644" cy="2541557"/>
              <a:chOff x="10352156" y="3181158"/>
              <a:chExt cx="112644" cy="2541557"/>
            </a:xfrm>
          </p:grpSpPr>
          <p:cxnSp>
            <p:nvCxnSpPr>
              <p:cNvPr id="36" name="直線コネクタ 35">
                <a:extLst>
                  <a:ext uri="{FF2B5EF4-FFF2-40B4-BE49-F238E27FC236}">
                    <a16:creationId xmlns:a16="http://schemas.microsoft.com/office/drawing/2014/main" id="{B1CB025E-391A-6C92-4643-59073CF68F0D}"/>
                  </a:ext>
                </a:extLst>
              </p:cNvPr>
              <p:cNvCxnSpPr>
                <a:cxnSpLocks/>
              </p:cNvCxnSpPr>
              <p:nvPr/>
            </p:nvCxnSpPr>
            <p:spPr>
              <a:xfrm>
                <a:off x="10464800" y="3181158"/>
                <a:ext cx="0" cy="2540252"/>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7" name="直線コネクタ 36">
                <a:extLst>
                  <a:ext uri="{FF2B5EF4-FFF2-40B4-BE49-F238E27FC236}">
                    <a16:creationId xmlns:a16="http://schemas.microsoft.com/office/drawing/2014/main" id="{840A5739-6EF6-3E8B-29D5-B216D8CAF61C}"/>
                  </a:ext>
                </a:extLst>
              </p:cNvPr>
              <p:cNvCxnSpPr>
                <a:cxnSpLocks/>
              </p:cNvCxnSpPr>
              <p:nvPr/>
            </p:nvCxnSpPr>
            <p:spPr>
              <a:xfrm>
                <a:off x="10352156" y="3181158"/>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8" name="直線コネクタ 37">
                <a:extLst>
                  <a:ext uri="{FF2B5EF4-FFF2-40B4-BE49-F238E27FC236}">
                    <a16:creationId xmlns:a16="http://schemas.microsoft.com/office/drawing/2014/main" id="{44BC9867-70F0-50CD-1152-1F46C73BD383}"/>
                  </a:ext>
                </a:extLst>
              </p:cNvPr>
              <p:cNvCxnSpPr>
                <a:cxnSpLocks/>
              </p:cNvCxnSpPr>
              <p:nvPr/>
            </p:nvCxnSpPr>
            <p:spPr>
              <a:xfrm>
                <a:off x="10352156" y="5722715"/>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grpSp>
        <p:sp>
          <p:nvSpPr>
            <p:cNvPr id="39" name="角丸四角形 38">
              <a:extLst>
                <a:ext uri="{FF2B5EF4-FFF2-40B4-BE49-F238E27FC236}">
                  <a16:creationId xmlns:a16="http://schemas.microsoft.com/office/drawing/2014/main" id="{A72D0E90-AF32-974A-E76D-AAD7111A2DBC}"/>
                </a:ext>
              </a:extLst>
            </p:cNvPr>
            <p:cNvSpPr/>
            <p:nvPr/>
          </p:nvSpPr>
          <p:spPr>
            <a:xfrm>
              <a:off x="10089232" y="3911878"/>
              <a:ext cx="1659855" cy="1071595"/>
            </a:xfrm>
            <a:prstGeom prst="roundRect">
              <a:avLst>
                <a:gd name="adj" fmla="val 374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300" b="1">
                  <a:solidFill>
                    <a:schemeClr val="bg1"/>
                  </a:solidFill>
                  <a:latin typeface="Montserrat SemiBold" pitchFamily="2" charset="0"/>
                  <a:ea typeface="Yu Gothic" panose="020B0400000000000000" pitchFamily="34" charset="-128"/>
                </a:rPr>
                <a:t>対応工数</a:t>
              </a:r>
              <a:endParaRPr kumimoji="1" lang="en-US" altLang="ja-JP" sz="1300" b="1" dirty="0">
                <a:solidFill>
                  <a:schemeClr val="bg1"/>
                </a:solidFill>
                <a:latin typeface="Montserrat SemiBold" pitchFamily="2" charset="0"/>
                <a:ea typeface="Yu Gothic" panose="020B0400000000000000" pitchFamily="34" charset="-128"/>
              </a:endParaRPr>
            </a:p>
            <a:p>
              <a:pPr algn="ctr"/>
              <a:r>
                <a:rPr lang="en-US" altLang="ja-JP" sz="2400" b="1" dirty="0">
                  <a:solidFill>
                    <a:schemeClr val="bg1"/>
                  </a:solidFill>
                  <a:latin typeface="Montserrat SemiBold" pitchFamily="2" charset="0"/>
                  <a:ea typeface="Yu Gothic" panose="020B0400000000000000" pitchFamily="34" charset="-128"/>
                </a:rPr>
                <a:t>80</a:t>
              </a:r>
              <a:r>
                <a:rPr lang="en-US" altLang="ja-JP" sz="1400" b="1" dirty="0">
                  <a:solidFill>
                    <a:schemeClr val="bg1"/>
                  </a:solidFill>
                  <a:latin typeface="Montserrat SemiBold" pitchFamily="2" charset="0"/>
                  <a:ea typeface="Yu Gothic" panose="020B0400000000000000" pitchFamily="34" charset="-128"/>
                </a:rPr>
                <a:t>%</a:t>
              </a:r>
              <a:r>
                <a:rPr lang="ja-JP" altLang="en-US" sz="1300" b="1">
                  <a:solidFill>
                    <a:schemeClr val="bg1"/>
                  </a:solidFill>
                  <a:latin typeface="Montserrat SemiBold" pitchFamily="2" charset="0"/>
                  <a:ea typeface="Yu Gothic" panose="020B0400000000000000" pitchFamily="34" charset="-128"/>
                </a:rPr>
                <a:t>以上削減</a:t>
              </a:r>
              <a:endParaRPr kumimoji="1" lang="ja-JP" altLang="en-US" sz="1300" b="1">
                <a:solidFill>
                  <a:schemeClr val="bg1"/>
                </a:solidFill>
                <a:latin typeface="Montserrat SemiBold" pitchFamily="2" charset="0"/>
                <a:ea typeface="Yu Gothic" panose="020B0400000000000000" pitchFamily="34" charset="-128"/>
              </a:endParaRPr>
            </a:p>
          </p:txBody>
        </p:sp>
      </p:grpSp>
    </p:spTree>
    <p:extLst>
      <p:ext uri="{BB962C8B-B14F-4D97-AF65-F5344CB8AC3E}">
        <p14:creationId xmlns:p14="http://schemas.microsoft.com/office/powerpoint/2010/main" val="8704509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51BC6-1679-59CD-DE5F-985F2E3EB40C}"/>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C7D44831-D598-5725-BA45-6408F3429617}"/>
              </a:ext>
            </a:extLst>
          </p:cNvPr>
          <p:cNvSpPr>
            <a:spLocks noGrp="1"/>
          </p:cNvSpPr>
          <p:nvPr>
            <p:ph type="title"/>
          </p:nvPr>
        </p:nvSpPr>
        <p:spPr/>
        <p:txBody>
          <a:bodyPr/>
          <a:lstStyle/>
          <a:p>
            <a:r>
              <a:rPr kumimoji="1" lang="ja-JP" altLang="en-US"/>
              <a:t>解決策</a:t>
            </a:r>
            <a:r>
              <a:rPr lang="en-US" altLang="ja-JP" dirty="0"/>
              <a:t>②</a:t>
            </a:r>
            <a:r>
              <a:rPr kumimoji="1" lang="ja-JP" altLang="en-US"/>
              <a:t>　｜　〇〇〇〇</a:t>
            </a:r>
          </a:p>
        </p:txBody>
      </p:sp>
      <p:sp>
        <p:nvSpPr>
          <p:cNvPr id="4" name="日付プレースホルダー 3">
            <a:extLst>
              <a:ext uri="{FF2B5EF4-FFF2-40B4-BE49-F238E27FC236}">
                <a16:creationId xmlns:a16="http://schemas.microsoft.com/office/drawing/2014/main" id="{A933CA28-DA57-AF26-DE9F-7F086C20D738}"/>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0413F923-72FD-99EE-A1AD-BCB507EC0BF4}"/>
              </a:ext>
            </a:extLst>
          </p:cNvPr>
          <p:cNvSpPr>
            <a:spLocks noGrp="1"/>
          </p:cNvSpPr>
          <p:nvPr>
            <p:ph type="sldNum" sz="quarter" idx="12"/>
          </p:nvPr>
        </p:nvSpPr>
        <p:spPr/>
        <p:txBody>
          <a:bodyPr/>
          <a:lstStyle/>
          <a:p>
            <a:fld id="{E310EA0D-2252-9045-A82C-BA460C3629D0}" type="slidenum">
              <a:rPr lang="ja-JP" altLang="en-US" smtClean="0"/>
              <a:pPr/>
              <a:t>13</a:t>
            </a:fld>
            <a:endParaRPr lang="ja-JP" altLang="en-US">
              <a:latin typeface="Montserrat Medium" pitchFamily="2" charset="0"/>
            </a:endParaRPr>
          </a:p>
        </p:txBody>
      </p:sp>
      <p:sp>
        <p:nvSpPr>
          <p:cNvPr id="6" name="コンテンツ プレースホルダー 2">
            <a:extLst>
              <a:ext uri="{FF2B5EF4-FFF2-40B4-BE49-F238E27FC236}">
                <a16:creationId xmlns:a16="http://schemas.microsoft.com/office/drawing/2014/main" id="{495DC798-CBE6-7E00-E946-DF846BA6FBEE}"/>
              </a:ext>
            </a:extLst>
          </p:cNvPr>
          <p:cNvSpPr>
            <a:spLocks noGrp="1"/>
          </p:cNvSpPr>
          <p:nvPr>
            <p:ph idx="1"/>
          </p:nvPr>
        </p:nvSpPr>
        <p:spPr/>
        <p:txBody>
          <a:bodyPr/>
          <a:lstStyle/>
          <a:p>
            <a:r>
              <a:rPr lang="ja-JP" altLang="en-US"/>
              <a:t>〇〇〇〇によってコスト削減を図ります。</a:t>
            </a:r>
            <a:endParaRPr lang="en-US" altLang="ja-JP" dirty="0"/>
          </a:p>
          <a:p>
            <a:r>
              <a:rPr lang="ja-JP" altLang="en-US"/>
              <a:t>前項で挙げたサービスの特徴・強みの詳細を説明するスライド。（デザインは参考ダミー）</a:t>
            </a:r>
            <a:endParaRPr lang="en-US" altLang="ja-JP" dirty="0"/>
          </a:p>
        </p:txBody>
      </p:sp>
      <p:sp>
        <p:nvSpPr>
          <p:cNvPr id="9" name="角丸四角形 8">
            <a:extLst>
              <a:ext uri="{FF2B5EF4-FFF2-40B4-BE49-F238E27FC236}">
                <a16:creationId xmlns:a16="http://schemas.microsoft.com/office/drawing/2014/main" id="{70D74870-BDB7-89F2-6103-B85C71CF7243}"/>
              </a:ext>
            </a:extLst>
          </p:cNvPr>
          <p:cNvSpPr/>
          <p:nvPr/>
        </p:nvSpPr>
        <p:spPr>
          <a:xfrm>
            <a:off x="442912"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11" name="直線矢印コネクタ 10">
            <a:extLst>
              <a:ext uri="{FF2B5EF4-FFF2-40B4-BE49-F238E27FC236}">
                <a16:creationId xmlns:a16="http://schemas.microsoft.com/office/drawing/2014/main" id="{D248DD69-CF13-2F29-EA59-E7E1B9B3C422}"/>
              </a:ext>
            </a:extLst>
          </p:cNvPr>
          <p:cNvCxnSpPr>
            <a:cxnSpLocks/>
          </p:cNvCxnSpPr>
          <p:nvPr/>
        </p:nvCxnSpPr>
        <p:spPr>
          <a:xfrm>
            <a:off x="2543025"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2" name="直線矢印コネクタ 11">
            <a:extLst>
              <a:ext uri="{FF2B5EF4-FFF2-40B4-BE49-F238E27FC236}">
                <a16:creationId xmlns:a16="http://schemas.microsoft.com/office/drawing/2014/main" id="{91A28D4A-FBD2-8632-2101-6E4E868C7D7B}"/>
              </a:ext>
            </a:extLst>
          </p:cNvPr>
          <p:cNvCxnSpPr>
            <a:cxnSpLocks/>
          </p:cNvCxnSpPr>
          <p:nvPr/>
        </p:nvCxnSpPr>
        <p:spPr>
          <a:xfrm>
            <a:off x="2543025"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3" name="直線矢印コネクタ 12">
            <a:extLst>
              <a:ext uri="{FF2B5EF4-FFF2-40B4-BE49-F238E27FC236}">
                <a16:creationId xmlns:a16="http://schemas.microsoft.com/office/drawing/2014/main" id="{FADCC088-A4BB-DC6A-29B8-B89E9CEABFA4}"/>
              </a:ext>
            </a:extLst>
          </p:cNvPr>
          <p:cNvCxnSpPr>
            <a:cxnSpLocks/>
          </p:cNvCxnSpPr>
          <p:nvPr/>
        </p:nvCxnSpPr>
        <p:spPr>
          <a:xfrm>
            <a:off x="2543025"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4" name="直線矢印コネクタ 13">
            <a:extLst>
              <a:ext uri="{FF2B5EF4-FFF2-40B4-BE49-F238E27FC236}">
                <a16:creationId xmlns:a16="http://schemas.microsoft.com/office/drawing/2014/main" id="{630EEF45-5B44-FE9A-22D0-316FADECBEA9}"/>
              </a:ext>
            </a:extLst>
          </p:cNvPr>
          <p:cNvCxnSpPr>
            <a:cxnSpLocks/>
          </p:cNvCxnSpPr>
          <p:nvPr/>
        </p:nvCxnSpPr>
        <p:spPr>
          <a:xfrm>
            <a:off x="2543025"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15" name="角丸四角形 14">
            <a:extLst>
              <a:ext uri="{FF2B5EF4-FFF2-40B4-BE49-F238E27FC236}">
                <a16:creationId xmlns:a16="http://schemas.microsoft.com/office/drawing/2014/main" id="{B216B039-BFA5-D30D-B07C-7B58157AB214}"/>
              </a:ext>
            </a:extLst>
          </p:cNvPr>
          <p:cNvSpPr/>
          <p:nvPr/>
        </p:nvSpPr>
        <p:spPr>
          <a:xfrm>
            <a:off x="442912" y="2168525"/>
            <a:ext cx="4200225" cy="491153"/>
          </a:xfrm>
          <a:prstGeom prst="roundRect">
            <a:avLst>
              <a:gd name="adj" fmla="val 50000"/>
            </a:avLst>
          </a:prstGeom>
          <a:solidFill>
            <a:schemeClr val="tx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従来のフロー</a:t>
            </a:r>
          </a:p>
        </p:txBody>
      </p:sp>
      <p:sp>
        <p:nvSpPr>
          <p:cNvPr id="16" name="角丸四角形 15">
            <a:extLst>
              <a:ext uri="{FF2B5EF4-FFF2-40B4-BE49-F238E27FC236}">
                <a16:creationId xmlns:a16="http://schemas.microsoft.com/office/drawing/2014/main" id="{E3CEE1ED-0A39-F69B-F1E2-ED5B0BD4F8C1}"/>
              </a:ext>
            </a:extLst>
          </p:cNvPr>
          <p:cNvSpPr/>
          <p:nvPr/>
        </p:nvSpPr>
        <p:spPr>
          <a:xfrm>
            <a:off x="442912" y="36713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②</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7" name="角丸四角形 16">
            <a:extLst>
              <a:ext uri="{FF2B5EF4-FFF2-40B4-BE49-F238E27FC236}">
                <a16:creationId xmlns:a16="http://schemas.microsoft.com/office/drawing/2014/main" id="{695CE8DB-7927-84EE-6785-592D2CE9E283}"/>
              </a:ext>
            </a:extLst>
          </p:cNvPr>
          <p:cNvSpPr/>
          <p:nvPr/>
        </p:nvSpPr>
        <p:spPr>
          <a:xfrm>
            <a:off x="442912" y="44227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③</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8" name="角丸四角形 17">
            <a:extLst>
              <a:ext uri="{FF2B5EF4-FFF2-40B4-BE49-F238E27FC236}">
                <a16:creationId xmlns:a16="http://schemas.microsoft.com/office/drawing/2014/main" id="{BA7B60C3-2843-4FAC-2403-11D5996F7E13}"/>
              </a:ext>
            </a:extLst>
          </p:cNvPr>
          <p:cNvSpPr/>
          <p:nvPr/>
        </p:nvSpPr>
        <p:spPr>
          <a:xfrm>
            <a:off x="442912" y="5174122"/>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④</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9" name="角丸四角形 18">
            <a:extLst>
              <a:ext uri="{FF2B5EF4-FFF2-40B4-BE49-F238E27FC236}">
                <a16:creationId xmlns:a16="http://schemas.microsoft.com/office/drawing/2014/main" id="{0005A773-CFC7-9E08-8376-DA041A3D5AF1}"/>
              </a:ext>
            </a:extLst>
          </p:cNvPr>
          <p:cNvSpPr/>
          <p:nvPr/>
        </p:nvSpPr>
        <p:spPr>
          <a:xfrm>
            <a:off x="442912"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フロー</a:t>
            </a:r>
            <a:r>
              <a:rPr kumimoji="1"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kumimoji="1"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20" name="グループ化 19">
            <a:extLst>
              <a:ext uri="{FF2B5EF4-FFF2-40B4-BE49-F238E27FC236}">
                <a16:creationId xmlns:a16="http://schemas.microsoft.com/office/drawing/2014/main" id="{6FF72C09-D768-3F8C-4F9C-63F1703BD6FF}"/>
              </a:ext>
            </a:extLst>
          </p:cNvPr>
          <p:cNvGrpSpPr/>
          <p:nvPr/>
        </p:nvGrpSpPr>
        <p:grpSpPr>
          <a:xfrm rot="16200000">
            <a:off x="5007091" y="4124671"/>
            <a:ext cx="285206" cy="335859"/>
            <a:chOff x="5235627" y="2742425"/>
            <a:chExt cx="163860" cy="229395"/>
          </a:xfrm>
        </p:grpSpPr>
        <p:sp>
          <p:nvSpPr>
            <p:cNvPr id="21" name="三角形 20">
              <a:extLst>
                <a:ext uri="{FF2B5EF4-FFF2-40B4-BE49-F238E27FC236}">
                  <a16:creationId xmlns:a16="http://schemas.microsoft.com/office/drawing/2014/main" id="{27101597-FC16-842E-CDD3-211F33BD83AF}"/>
                </a:ext>
              </a:extLst>
            </p:cNvPr>
            <p:cNvSpPr/>
            <p:nvPr/>
          </p:nvSpPr>
          <p:spPr>
            <a:xfrm flipV="1">
              <a:off x="5235627" y="2742425"/>
              <a:ext cx="163860" cy="84181"/>
            </a:xfrm>
            <a:prstGeom prst="triangl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sp>
          <p:nvSpPr>
            <p:cNvPr id="22" name="三角形 21">
              <a:extLst>
                <a:ext uri="{FF2B5EF4-FFF2-40B4-BE49-F238E27FC236}">
                  <a16:creationId xmlns:a16="http://schemas.microsoft.com/office/drawing/2014/main" id="{B9569C0B-951A-66D6-E47A-DF828ECBFF1D}"/>
                </a:ext>
              </a:extLst>
            </p:cNvPr>
            <p:cNvSpPr/>
            <p:nvPr/>
          </p:nvSpPr>
          <p:spPr>
            <a:xfrm flipV="1">
              <a:off x="5235627" y="2887639"/>
              <a:ext cx="163860" cy="84181"/>
            </a:xfrm>
            <a:prstGeom prst="triangle">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grpSp>
      <p:sp>
        <p:nvSpPr>
          <p:cNvPr id="24" name="角丸四角形 23">
            <a:extLst>
              <a:ext uri="{FF2B5EF4-FFF2-40B4-BE49-F238E27FC236}">
                <a16:creationId xmlns:a16="http://schemas.microsoft.com/office/drawing/2014/main" id="{50403057-A5FB-414A-8377-B9055D155426}"/>
              </a:ext>
            </a:extLst>
          </p:cNvPr>
          <p:cNvSpPr/>
          <p:nvPr/>
        </p:nvSpPr>
        <p:spPr>
          <a:xfrm>
            <a:off x="5656251"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26" name="直線矢印コネクタ 25">
            <a:extLst>
              <a:ext uri="{FF2B5EF4-FFF2-40B4-BE49-F238E27FC236}">
                <a16:creationId xmlns:a16="http://schemas.microsoft.com/office/drawing/2014/main" id="{42A4FA56-1BE9-4038-B644-70BEF249EFEA}"/>
              </a:ext>
            </a:extLst>
          </p:cNvPr>
          <p:cNvCxnSpPr>
            <a:cxnSpLocks/>
          </p:cNvCxnSpPr>
          <p:nvPr/>
        </p:nvCxnSpPr>
        <p:spPr>
          <a:xfrm>
            <a:off x="7756364"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7" name="直線矢印コネクタ 26">
            <a:extLst>
              <a:ext uri="{FF2B5EF4-FFF2-40B4-BE49-F238E27FC236}">
                <a16:creationId xmlns:a16="http://schemas.microsoft.com/office/drawing/2014/main" id="{BEC2DEF3-7252-9DC9-AF31-82D648490CDF}"/>
              </a:ext>
            </a:extLst>
          </p:cNvPr>
          <p:cNvCxnSpPr>
            <a:cxnSpLocks/>
          </p:cNvCxnSpPr>
          <p:nvPr/>
        </p:nvCxnSpPr>
        <p:spPr>
          <a:xfrm>
            <a:off x="7756364"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8" name="直線矢印コネクタ 27">
            <a:extLst>
              <a:ext uri="{FF2B5EF4-FFF2-40B4-BE49-F238E27FC236}">
                <a16:creationId xmlns:a16="http://schemas.microsoft.com/office/drawing/2014/main" id="{C5BFE7EF-1EC3-170F-74CF-6D72C7965538}"/>
              </a:ext>
            </a:extLst>
          </p:cNvPr>
          <p:cNvCxnSpPr>
            <a:cxnSpLocks/>
          </p:cNvCxnSpPr>
          <p:nvPr/>
        </p:nvCxnSpPr>
        <p:spPr>
          <a:xfrm>
            <a:off x="7756364"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9" name="直線矢印コネクタ 28">
            <a:extLst>
              <a:ext uri="{FF2B5EF4-FFF2-40B4-BE49-F238E27FC236}">
                <a16:creationId xmlns:a16="http://schemas.microsoft.com/office/drawing/2014/main" id="{FCE47BED-4616-04CD-F27F-DE74225A015C}"/>
              </a:ext>
            </a:extLst>
          </p:cNvPr>
          <p:cNvCxnSpPr>
            <a:cxnSpLocks/>
          </p:cNvCxnSpPr>
          <p:nvPr/>
        </p:nvCxnSpPr>
        <p:spPr>
          <a:xfrm>
            <a:off x="7756364"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30" name="角丸四角形 29">
            <a:extLst>
              <a:ext uri="{FF2B5EF4-FFF2-40B4-BE49-F238E27FC236}">
                <a16:creationId xmlns:a16="http://schemas.microsoft.com/office/drawing/2014/main" id="{EED733DA-CF35-471D-B52A-8AA842C03436}"/>
              </a:ext>
            </a:extLst>
          </p:cNvPr>
          <p:cNvSpPr/>
          <p:nvPr/>
        </p:nvSpPr>
        <p:spPr>
          <a:xfrm>
            <a:off x="5656251" y="2168525"/>
            <a:ext cx="4200225" cy="491153"/>
          </a:xfrm>
          <a:prstGeom prst="roundRect">
            <a:avLst>
              <a:gd name="adj" fmla="val 50000"/>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導入後のフロー</a:t>
            </a:r>
          </a:p>
        </p:txBody>
      </p:sp>
      <p:sp>
        <p:nvSpPr>
          <p:cNvPr id="31" name="角丸四角形 30">
            <a:extLst>
              <a:ext uri="{FF2B5EF4-FFF2-40B4-BE49-F238E27FC236}">
                <a16:creationId xmlns:a16="http://schemas.microsoft.com/office/drawing/2014/main" id="{F9863208-E132-8B03-8138-F3C406BF7B04}"/>
              </a:ext>
            </a:extLst>
          </p:cNvPr>
          <p:cNvSpPr/>
          <p:nvPr/>
        </p:nvSpPr>
        <p:spPr>
          <a:xfrm>
            <a:off x="5656251" y="36713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②</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2" name="角丸四角形 31">
            <a:extLst>
              <a:ext uri="{FF2B5EF4-FFF2-40B4-BE49-F238E27FC236}">
                <a16:creationId xmlns:a16="http://schemas.microsoft.com/office/drawing/2014/main" id="{5773FBDB-5DC9-6BAD-D6CE-012D1852717C}"/>
              </a:ext>
            </a:extLst>
          </p:cNvPr>
          <p:cNvSpPr/>
          <p:nvPr/>
        </p:nvSpPr>
        <p:spPr>
          <a:xfrm>
            <a:off x="5656251" y="44227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③</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3" name="角丸四角形 32">
            <a:extLst>
              <a:ext uri="{FF2B5EF4-FFF2-40B4-BE49-F238E27FC236}">
                <a16:creationId xmlns:a16="http://schemas.microsoft.com/office/drawing/2014/main" id="{C4A86AB9-E025-BE68-26BA-512F1B3C5F6E}"/>
              </a:ext>
            </a:extLst>
          </p:cNvPr>
          <p:cNvSpPr/>
          <p:nvPr/>
        </p:nvSpPr>
        <p:spPr>
          <a:xfrm>
            <a:off x="5656251" y="5174122"/>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④</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4" name="角丸四角形 33">
            <a:extLst>
              <a:ext uri="{FF2B5EF4-FFF2-40B4-BE49-F238E27FC236}">
                <a16:creationId xmlns:a16="http://schemas.microsoft.com/office/drawing/2014/main" id="{3017D809-8F9E-DCC0-21C6-30C1141C97CA}"/>
              </a:ext>
            </a:extLst>
          </p:cNvPr>
          <p:cNvSpPr/>
          <p:nvPr/>
        </p:nvSpPr>
        <p:spPr>
          <a:xfrm>
            <a:off x="5656251"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42" name="グループ化 41">
            <a:extLst>
              <a:ext uri="{FF2B5EF4-FFF2-40B4-BE49-F238E27FC236}">
                <a16:creationId xmlns:a16="http://schemas.microsoft.com/office/drawing/2014/main" id="{3F8CEF71-8506-2998-AE5C-6D7BB0445615}"/>
              </a:ext>
            </a:extLst>
          </p:cNvPr>
          <p:cNvGrpSpPr/>
          <p:nvPr/>
        </p:nvGrpSpPr>
        <p:grpSpPr>
          <a:xfrm>
            <a:off x="10089232" y="3671323"/>
            <a:ext cx="1659855" cy="1993952"/>
            <a:chOff x="10089232" y="3181158"/>
            <a:chExt cx="1659855" cy="2541557"/>
          </a:xfrm>
        </p:grpSpPr>
        <p:grpSp>
          <p:nvGrpSpPr>
            <p:cNvPr id="35" name="グループ化 34">
              <a:extLst>
                <a:ext uri="{FF2B5EF4-FFF2-40B4-BE49-F238E27FC236}">
                  <a16:creationId xmlns:a16="http://schemas.microsoft.com/office/drawing/2014/main" id="{EB206AD1-705B-2441-A913-1081C10941C0}"/>
                </a:ext>
              </a:extLst>
            </p:cNvPr>
            <p:cNvGrpSpPr/>
            <p:nvPr/>
          </p:nvGrpSpPr>
          <p:grpSpPr>
            <a:xfrm>
              <a:off x="10195103" y="3181158"/>
              <a:ext cx="112644" cy="2541557"/>
              <a:chOff x="10352156" y="3181158"/>
              <a:chExt cx="112644" cy="2541557"/>
            </a:xfrm>
          </p:grpSpPr>
          <p:cxnSp>
            <p:nvCxnSpPr>
              <p:cNvPr id="36" name="直線コネクタ 35">
                <a:extLst>
                  <a:ext uri="{FF2B5EF4-FFF2-40B4-BE49-F238E27FC236}">
                    <a16:creationId xmlns:a16="http://schemas.microsoft.com/office/drawing/2014/main" id="{DFCC3ED5-7116-A7A6-AD78-880803B99726}"/>
                  </a:ext>
                </a:extLst>
              </p:cNvPr>
              <p:cNvCxnSpPr>
                <a:cxnSpLocks/>
              </p:cNvCxnSpPr>
              <p:nvPr/>
            </p:nvCxnSpPr>
            <p:spPr>
              <a:xfrm>
                <a:off x="10464800" y="3181158"/>
                <a:ext cx="0" cy="2540252"/>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7" name="直線コネクタ 36">
                <a:extLst>
                  <a:ext uri="{FF2B5EF4-FFF2-40B4-BE49-F238E27FC236}">
                    <a16:creationId xmlns:a16="http://schemas.microsoft.com/office/drawing/2014/main" id="{1D435594-6792-9018-A50B-7F4B42FC4CAF}"/>
                  </a:ext>
                </a:extLst>
              </p:cNvPr>
              <p:cNvCxnSpPr>
                <a:cxnSpLocks/>
              </p:cNvCxnSpPr>
              <p:nvPr/>
            </p:nvCxnSpPr>
            <p:spPr>
              <a:xfrm>
                <a:off x="10352156" y="3181158"/>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8" name="直線コネクタ 37">
                <a:extLst>
                  <a:ext uri="{FF2B5EF4-FFF2-40B4-BE49-F238E27FC236}">
                    <a16:creationId xmlns:a16="http://schemas.microsoft.com/office/drawing/2014/main" id="{496CA746-D09C-DB73-160B-5BB943129E82}"/>
                  </a:ext>
                </a:extLst>
              </p:cNvPr>
              <p:cNvCxnSpPr>
                <a:cxnSpLocks/>
              </p:cNvCxnSpPr>
              <p:nvPr/>
            </p:nvCxnSpPr>
            <p:spPr>
              <a:xfrm>
                <a:off x="10352156" y="5722715"/>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grpSp>
        <p:sp>
          <p:nvSpPr>
            <p:cNvPr id="39" name="角丸四角形 38">
              <a:extLst>
                <a:ext uri="{FF2B5EF4-FFF2-40B4-BE49-F238E27FC236}">
                  <a16:creationId xmlns:a16="http://schemas.microsoft.com/office/drawing/2014/main" id="{7DB4330A-B9E1-9672-D914-2E226D32B857}"/>
                </a:ext>
              </a:extLst>
            </p:cNvPr>
            <p:cNvSpPr/>
            <p:nvPr/>
          </p:nvSpPr>
          <p:spPr>
            <a:xfrm>
              <a:off x="10089232" y="3911878"/>
              <a:ext cx="1659855" cy="1071595"/>
            </a:xfrm>
            <a:prstGeom prst="roundRect">
              <a:avLst>
                <a:gd name="adj" fmla="val 374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300" b="1">
                  <a:solidFill>
                    <a:schemeClr val="bg1"/>
                  </a:solidFill>
                  <a:latin typeface="Montserrat SemiBold" pitchFamily="2" charset="0"/>
                  <a:ea typeface="Yu Gothic" panose="020B0400000000000000" pitchFamily="34" charset="-128"/>
                </a:rPr>
                <a:t>対応工数</a:t>
              </a:r>
              <a:endParaRPr kumimoji="1" lang="en-US" altLang="ja-JP" sz="1300" b="1" dirty="0">
                <a:solidFill>
                  <a:schemeClr val="bg1"/>
                </a:solidFill>
                <a:latin typeface="Montserrat SemiBold" pitchFamily="2" charset="0"/>
                <a:ea typeface="Yu Gothic" panose="020B0400000000000000" pitchFamily="34" charset="-128"/>
              </a:endParaRPr>
            </a:p>
            <a:p>
              <a:pPr algn="ctr"/>
              <a:r>
                <a:rPr lang="en-US" altLang="ja-JP" sz="2400" b="1" dirty="0">
                  <a:solidFill>
                    <a:schemeClr val="bg1"/>
                  </a:solidFill>
                  <a:latin typeface="Montserrat SemiBold" pitchFamily="2" charset="0"/>
                  <a:ea typeface="Yu Gothic" panose="020B0400000000000000" pitchFamily="34" charset="-128"/>
                </a:rPr>
                <a:t>80</a:t>
              </a:r>
              <a:r>
                <a:rPr lang="en-US" altLang="ja-JP" sz="1400" b="1" dirty="0">
                  <a:solidFill>
                    <a:schemeClr val="bg1"/>
                  </a:solidFill>
                  <a:latin typeface="Montserrat SemiBold" pitchFamily="2" charset="0"/>
                  <a:ea typeface="Yu Gothic" panose="020B0400000000000000" pitchFamily="34" charset="-128"/>
                </a:rPr>
                <a:t>%</a:t>
              </a:r>
              <a:r>
                <a:rPr lang="ja-JP" altLang="en-US" sz="1300" b="1">
                  <a:solidFill>
                    <a:schemeClr val="bg1"/>
                  </a:solidFill>
                  <a:latin typeface="Montserrat SemiBold" pitchFamily="2" charset="0"/>
                  <a:ea typeface="Yu Gothic" panose="020B0400000000000000" pitchFamily="34" charset="-128"/>
                </a:rPr>
                <a:t>以上削減</a:t>
              </a:r>
              <a:endParaRPr kumimoji="1" lang="ja-JP" altLang="en-US" sz="1300" b="1">
                <a:solidFill>
                  <a:schemeClr val="bg1"/>
                </a:solidFill>
                <a:latin typeface="Montserrat SemiBold" pitchFamily="2" charset="0"/>
                <a:ea typeface="Yu Gothic" panose="020B0400000000000000" pitchFamily="34" charset="-128"/>
              </a:endParaRPr>
            </a:p>
          </p:txBody>
        </p:sp>
      </p:grpSp>
    </p:spTree>
    <p:extLst>
      <p:ext uri="{BB962C8B-B14F-4D97-AF65-F5344CB8AC3E}">
        <p14:creationId xmlns:p14="http://schemas.microsoft.com/office/powerpoint/2010/main" val="1777097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2A28E-992C-5B19-539D-B142BAA8D5A0}"/>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FFC23ACA-46F0-C0B3-7719-49F8A4FE4A1C}"/>
              </a:ext>
            </a:extLst>
          </p:cNvPr>
          <p:cNvSpPr>
            <a:spLocks noGrp="1"/>
          </p:cNvSpPr>
          <p:nvPr>
            <p:ph type="title"/>
          </p:nvPr>
        </p:nvSpPr>
        <p:spPr/>
        <p:txBody>
          <a:bodyPr/>
          <a:lstStyle/>
          <a:p>
            <a:r>
              <a:rPr kumimoji="1" lang="ja-JP" altLang="en-US"/>
              <a:t>解決策</a:t>
            </a:r>
            <a:r>
              <a:rPr lang="en-US" altLang="ja-JP" dirty="0"/>
              <a:t>③</a:t>
            </a:r>
            <a:r>
              <a:rPr kumimoji="1" lang="ja-JP" altLang="en-US"/>
              <a:t>　｜　〇〇〇〇</a:t>
            </a:r>
          </a:p>
        </p:txBody>
      </p:sp>
      <p:sp>
        <p:nvSpPr>
          <p:cNvPr id="4" name="日付プレースホルダー 3">
            <a:extLst>
              <a:ext uri="{FF2B5EF4-FFF2-40B4-BE49-F238E27FC236}">
                <a16:creationId xmlns:a16="http://schemas.microsoft.com/office/drawing/2014/main" id="{F1521371-ECA6-F5B1-8754-5027D7957B6C}"/>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25496059-700B-FE57-551A-FE00413BB622}"/>
              </a:ext>
            </a:extLst>
          </p:cNvPr>
          <p:cNvSpPr>
            <a:spLocks noGrp="1"/>
          </p:cNvSpPr>
          <p:nvPr>
            <p:ph type="sldNum" sz="quarter" idx="12"/>
          </p:nvPr>
        </p:nvSpPr>
        <p:spPr/>
        <p:txBody>
          <a:bodyPr/>
          <a:lstStyle/>
          <a:p>
            <a:fld id="{E310EA0D-2252-9045-A82C-BA460C3629D0}" type="slidenum">
              <a:rPr lang="ja-JP" altLang="en-US" smtClean="0"/>
              <a:pPr/>
              <a:t>14</a:t>
            </a:fld>
            <a:endParaRPr lang="ja-JP" altLang="en-US">
              <a:latin typeface="Montserrat Medium" pitchFamily="2" charset="0"/>
            </a:endParaRPr>
          </a:p>
        </p:txBody>
      </p:sp>
      <p:sp>
        <p:nvSpPr>
          <p:cNvPr id="6" name="コンテンツ プレースホルダー 2">
            <a:extLst>
              <a:ext uri="{FF2B5EF4-FFF2-40B4-BE49-F238E27FC236}">
                <a16:creationId xmlns:a16="http://schemas.microsoft.com/office/drawing/2014/main" id="{06A971FE-F05E-BDCF-062B-B0EA5FEF86DB}"/>
              </a:ext>
            </a:extLst>
          </p:cNvPr>
          <p:cNvSpPr>
            <a:spLocks noGrp="1"/>
          </p:cNvSpPr>
          <p:nvPr>
            <p:ph idx="1"/>
          </p:nvPr>
        </p:nvSpPr>
        <p:spPr/>
        <p:txBody>
          <a:bodyPr/>
          <a:lstStyle/>
          <a:p>
            <a:r>
              <a:rPr lang="ja-JP" altLang="en-US"/>
              <a:t>〇〇〇〇によってコスト削減を図ります。</a:t>
            </a:r>
            <a:endParaRPr lang="en-US" altLang="ja-JP" dirty="0"/>
          </a:p>
          <a:p>
            <a:r>
              <a:rPr lang="ja-JP" altLang="en-US"/>
              <a:t>前項で挙げたサービスの特徴・強みの詳細を説明するスライド。（デザインは参考ダミー）</a:t>
            </a:r>
            <a:endParaRPr lang="en-US" altLang="ja-JP" dirty="0"/>
          </a:p>
        </p:txBody>
      </p:sp>
      <p:sp>
        <p:nvSpPr>
          <p:cNvPr id="9" name="角丸四角形 8">
            <a:extLst>
              <a:ext uri="{FF2B5EF4-FFF2-40B4-BE49-F238E27FC236}">
                <a16:creationId xmlns:a16="http://schemas.microsoft.com/office/drawing/2014/main" id="{D5CA8C1C-D365-6AD3-039F-3A7F2DBD8991}"/>
              </a:ext>
            </a:extLst>
          </p:cNvPr>
          <p:cNvSpPr/>
          <p:nvPr/>
        </p:nvSpPr>
        <p:spPr>
          <a:xfrm>
            <a:off x="442912"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11" name="直線矢印コネクタ 10">
            <a:extLst>
              <a:ext uri="{FF2B5EF4-FFF2-40B4-BE49-F238E27FC236}">
                <a16:creationId xmlns:a16="http://schemas.microsoft.com/office/drawing/2014/main" id="{9C6EFA39-4DEA-50C5-72C8-F7231B39D013}"/>
              </a:ext>
            </a:extLst>
          </p:cNvPr>
          <p:cNvCxnSpPr>
            <a:cxnSpLocks/>
          </p:cNvCxnSpPr>
          <p:nvPr/>
        </p:nvCxnSpPr>
        <p:spPr>
          <a:xfrm>
            <a:off x="2543025"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2" name="直線矢印コネクタ 11">
            <a:extLst>
              <a:ext uri="{FF2B5EF4-FFF2-40B4-BE49-F238E27FC236}">
                <a16:creationId xmlns:a16="http://schemas.microsoft.com/office/drawing/2014/main" id="{A17B9303-B141-86E1-000F-F0B9CFADC737}"/>
              </a:ext>
            </a:extLst>
          </p:cNvPr>
          <p:cNvCxnSpPr>
            <a:cxnSpLocks/>
          </p:cNvCxnSpPr>
          <p:nvPr/>
        </p:nvCxnSpPr>
        <p:spPr>
          <a:xfrm>
            <a:off x="2543025"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3" name="直線矢印コネクタ 12">
            <a:extLst>
              <a:ext uri="{FF2B5EF4-FFF2-40B4-BE49-F238E27FC236}">
                <a16:creationId xmlns:a16="http://schemas.microsoft.com/office/drawing/2014/main" id="{97384785-0BAB-93FC-0E10-E03ACD693B7C}"/>
              </a:ext>
            </a:extLst>
          </p:cNvPr>
          <p:cNvCxnSpPr>
            <a:cxnSpLocks/>
          </p:cNvCxnSpPr>
          <p:nvPr/>
        </p:nvCxnSpPr>
        <p:spPr>
          <a:xfrm>
            <a:off x="2543025"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4" name="直線矢印コネクタ 13">
            <a:extLst>
              <a:ext uri="{FF2B5EF4-FFF2-40B4-BE49-F238E27FC236}">
                <a16:creationId xmlns:a16="http://schemas.microsoft.com/office/drawing/2014/main" id="{A436179C-F8C1-C898-D8EB-F354058962C7}"/>
              </a:ext>
            </a:extLst>
          </p:cNvPr>
          <p:cNvCxnSpPr>
            <a:cxnSpLocks/>
          </p:cNvCxnSpPr>
          <p:nvPr/>
        </p:nvCxnSpPr>
        <p:spPr>
          <a:xfrm>
            <a:off x="2543025"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15" name="角丸四角形 14">
            <a:extLst>
              <a:ext uri="{FF2B5EF4-FFF2-40B4-BE49-F238E27FC236}">
                <a16:creationId xmlns:a16="http://schemas.microsoft.com/office/drawing/2014/main" id="{84ADAD63-9043-6094-F8EF-5EE66DBCA5D3}"/>
              </a:ext>
            </a:extLst>
          </p:cNvPr>
          <p:cNvSpPr/>
          <p:nvPr/>
        </p:nvSpPr>
        <p:spPr>
          <a:xfrm>
            <a:off x="442912" y="2168525"/>
            <a:ext cx="4200225" cy="491153"/>
          </a:xfrm>
          <a:prstGeom prst="roundRect">
            <a:avLst>
              <a:gd name="adj" fmla="val 50000"/>
            </a:avLst>
          </a:prstGeom>
          <a:solidFill>
            <a:schemeClr val="tx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従来のフロー</a:t>
            </a:r>
          </a:p>
        </p:txBody>
      </p:sp>
      <p:sp>
        <p:nvSpPr>
          <p:cNvPr id="16" name="角丸四角形 15">
            <a:extLst>
              <a:ext uri="{FF2B5EF4-FFF2-40B4-BE49-F238E27FC236}">
                <a16:creationId xmlns:a16="http://schemas.microsoft.com/office/drawing/2014/main" id="{71D8279C-5233-B336-CF26-FE57FAC2C7D8}"/>
              </a:ext>
            </a:extLst>
          </p:cNvPr>
          <p:cNvSpPr/>
          <p:nvPr/>
        </p:nvSpPr>
        <p:spPr>
          <a:xfrm>
            <a:off x="442912" y="36713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②</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7" name="角丸四角形 16">
            <a:extLst>
              <a:ext uri="{FF2B5EF4-FFF2-40B4-BE49-F238E27FC236}">
                <a16:creationId xmlns:a16="http://schemas.microsoft.com/office/drawing/2014/main" id="{17E7F6CC-7C10-BF5A-5A80-5F83882915CA}"/>
              </a:ext>
            </a:extLst>
          </p:cNvPr>
          <p:cNvSpPr/>
          <p:nvPr/>
        </p:nvSpPr>
        <p:spPr>
          <a:xfrm>
            <a:off x="442912" y="44227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③</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8" name="角丸四角形 17">
            <a:extLst>
              <a:ext uri="{FF2B5EF4-FFF2-40B4-BE49-F238E27FC236}">
                <a16:creationId xmlns:a16="http://schemas.microsoft.com/office/drawing/2014/main" id="{A3997B43-5170-3A4B-8667-FDD5C36047E8}"/>
              </a:ext>
            </a:extLst>
          </p:cNvPr>
          <p:cNvSpPr/>
          <p:nvPr/>
        </p:nvSpPr>
        <p:spPr>
          <a:xfrm>
            <a:off x="442912" y="5174122"/>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④</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9" name="角丸四角形 18">
            <a:extLst>
              <a:ext uri="{FF2B5EF4-FFF2-40B4-BE49-F238E27FC236}">
                <a16:creationId xmlns:a16="http://schemas.microsoft.com/office/drawing/2014/main" id="{9B019594-58EF-B63A-FF99-5C8838B23FA7}"/>
              </a:ext>
            </a:extLst>
          </p:cNvPr>
          <p:cNvSpPr/>
          <p:nvPr/>
        </p:nvSpPr>
        <p:spPr>
          <a:xfrm>
            <a:off x="442912"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フロー</a:t>
            </a:r>
            <a:r>
              <a:rPr kumimoji="1"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kumimoji="1"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20" name="グループ化 19">
            <a:extLst>
              <a:ext uri="{FF2B5EF4-FFF2-40B4-BE49-F238E27FC236}">
                <a16:creationId xmlns:a16="http://schemas.microsoft.com/office/drawing/2014/main" id="{DC5556A5-CB4D-A241-9916-DED0569A55F1}"/>
              </a:ext>
            </a:extLst>
          </p:cNvPr>
          <p:cNvGrpSpPr/>
          <p:nvPr/>
        </p:nvGrpSpPr>
        <p:grpSpPr>
          <a:xfrm rot="16200000">
            <a:off x="5007091" y="4124671"/>
            <a:ext cx="285206" cy="335859"/>
            <a:chOff x="5235627" y="2742425"/>
            <a:chExt cx="163860" cy="229395"/>
          </a:xfrm>
        </p:grpSpPr>
        <p:sp>
          <p:nvSpPr>
            <p:cNvPr id="21" name="三角形 20">
              <a:extLst>
                <a:ext uri="{FF2B5EF4-FFF2-40B4-BE49-F238E27FC236}">
                  <a16:creationId xmlns:a16="http://schemas.microsoft.com/office/drawing/2014/main" id="{2F528FDC-FBC3-25A3-99E3-7E365FA564D1}"/>
                </a:ext>
              </a:extLst>
            </p:cNvPr>
            <p:cNvSpPr/>
            <p:nvPr/>
          </p:nvSpPr>
          <p:spPr>
            <a:xfrm flipV="1">
              <a:off x="5235627" y="2742425"/>
              <a:ext cx="163860" cy="84181"/>
            </a:xfrm>
            <a:prstGeom prst="triangl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sp>
          <p:nvSpPr>
            <p:cNvPr id="22" name="三角形 21">
              <a:extLst>
                <a:ext uri="{FF2B5EF4-FFF2-40B4-BE49-F238E27FC236}">
                  <a16:creationId xmlns:a16="http://schemas.microsoft.com/office/drawing/2014/main" id="{256BDEAC-B736-95F1-B01B-484F35D0A18B}"/>
                </a:ext>
              </a:extLst>
            </p:cNvPr>
            <p:cNvSpPr/>
            <p:nvPr/>
          </p:nvSpPr>
          <p:spPr>
            <a:xfrm flipV="1">
              <a:off x="5235627" y="2887639"/>
              <a:ext cx="163860" cy="84181"/>
            </a:xfrm>
            <a:prstGeom prst="triangle">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grpSp>
      <p:sp>
        <p:nvSpPr>
          <p:cNvPr id="24" name="角丸四角形 23">
            <a:extLst>
              <a:ext uri="{FF2B5EF4-FFF2-40B4-BE49-F238E27FC236}">
                <a16:creationId xmlns:a16="http://schemas.microsoft.com/office/drawing/2014/main" id="{85A1E234-0BD0-2C37-C33E-213F1B6812E0}"/>
              </a:ext>
            </a:extLst>
          </p:cNvPr>
          <p:cNvSpPr/>
          <p:nvPr/>
        </p:nvSpPr>
        <p:spPr>
          <a:xfrm>
            <a:off x="5656251"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26" name="直線矢印コネクタ 25">
            <a:extLst>
              <a:ext uri="{FF2B5EF4-FFF2-40B4-BE49-F238E27FC236}">
                <a16:creationId xmlns:a16="http://schemas.microsoft.com/office/drawing/2014/main" id="{BBA4286E-B2C1-4B63-7E2E-4CD3F5843828}"/>
              </a:ext>
            </a:extLst>
          </p:cNvPr>
          <p:cNvCxnSpPr>
            <a:cxnSpLocks/>
          </p:cNvCxnSpPr>
          <p:nvPr/>
        </p:nvCxnSpPr>
        <p:spPr>
          <a:xfrm>
            <a:off x="7756364"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7" name="直線矢印コネクタ 26">
            <a:extLst>
              <a:ext uri="{FF2B5EF4-FFF2-40B4-BE49-F238E27FC236}">
                <a16:creationId xmlns:a16="http://schemas.microsoft.com/office/drawing/2014/main" id="{880D605B-1E86-8079-C18F-C4954F1DB780}"/>
              </a:ext>
            </a:extLst>
          </p:cNvPr>
          <p:cNvCxnSpPr>
            <a:cxnSpLocks/>
          </p:cNvCxnSpPr>
          <p:nvPr/>
        </p:nvCxnSpPr>
        <p:spPr>
          <a:xfrm>
            <a:off x="7756364"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8" name="直線矢印コネクタ 27">
            <a:extLst>
              <a:ext uri="{FF2B5EF4-FFF2-40B4-BE49-F238E27FC236}">
                <a16:creationId xmlns:a16="http://schemas.microsoft.com/office/drawing/2014/main" id="{77115A47-2CF2-E945-699E-3ECA18D851BB}"/>
              </a:ext>
            </a:extLst>
          </p:cNvPr>
          <p:cNvCxnSpPr>
            <a:cxnSpLocks/>
          </p:cNvCxnSpPr>
          <p:nvPr/>
        </p:nvCxnSpPr>
        <p:spPr>
          <a:xfrm>
            <a:off x="7756364"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9" name="直線矢印コネクタ 28">
            <a:extLst>
              <a:ext uri="{FF2B5EF4-FFF2-40B4-BE49-F238E27FC236}">
                <a16:creationId xmlns:a16="http://schemas.microsoft.com/office/drawing/2014/main" id="{A5C190D3-E381-D1DF-92D8-A54F6A76DDCA}"/>
              </a:ext>
            </a:extLst>
          </p:cNvPr>
          <p:cNvCxnSpPr>
            <a:cxnSpLocks/>
          </p:cNvCxnSpPr>
          <p:nvPr/>
        </p:nvCxnSpPr>
        <p:spPr>
          <a:xfrm>
            <a:off x="7756364"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30" name="角丸四角形 29">
            <a:extLst>
              <a:ext uri="{FF2B5EF4-FFF2-40B4-BE49-F238E27FC236}">
                <a16:creationId xmlns:a16="http://schemas.microsoft.com/office/drawing/2014/main" id="{7CC0F186-B006-569B-1C2E-1C23C82A0155}"/>
              </a:ext>
            </a:extLst>
          </p:cNvPr>
          <p:cNvSpPr/>
          <p:nvPr/>
        </p:nvSpPr>
        <p:spPr>
          <a:xfrm>
            <a:off x="5656251" y="2168525"/>
            <a:ext cx="4200225" cy="491153"/>
          </a:xfrm>
          <a:prstGeom prst="roundRect">
            <a:avLst>
              <a:gd name="adj" fmla="val 50000"/>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導入後のフロー</a:t>
            </a:r>
          </a:p>
        </p:txBody>
      </p:sp>
      <p:sp>
        <p:nvSpPr>
          <p:cNvPr id="31" name="角丸四角形 30">
            <a:extLst>
              <a:ext uri="{FF2B5EF4-FFF2-40B4-BE49-F238E27FC236}">
                <a16:creationId xmlns:a16="http://schemas.microsoft.com/office/drawing/2014/main" id="{53FDF0A9-9732-7526-1A2C-8A0E0C565954}"/>
              </a:ext>
            </a:extLst>
          </p:cNvPr>
          <p:cNvSpPr/>
          <p:nvPr/>
        </p:nvSpPr>
        <p:spPr>
          <a:xfrm>
            <a:off x="5656251" y="36713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②</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2" name="角丸四角形 31">
            <a:extLst>
              <a:ext uri="{FF2B5EF4-FFF2-40B4-BE49-F238E27FC236}">
                <a16:creationId xmlns:a16="http://schemas.microsoft.com/office/drawing/2014/main" id="{C722CF83-5AFD-DA40-E834-8420573F32E0}"/>
              </a:ext>
            </a:extLst>
          </p:cNvPr>
          <p:cNvSpPr/>
          <p:nvPr/>
        </p:nvSpPr>
        <p:spPr>
          <a:xfrm>
            <a:off x="5656251" y="44227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③</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3" name="角丸四角形 32">
            <a:extLst>
              <a:ext uri="{FF2B5EF4-FFF2-40B4-BE49-F238E27FC236}">
                <a16:creationId xmlns:a16="http://schemas.microsoft.com/office/drawing/2014/main" id="{F25FF5C2-4776-6244-3B25-71179D2ABB9D}"/>
              </a:ext>
            </a:extLst>
          </p:cNvPr>
          <p:cNvSpPr/>
          <p:nvPr/>
        </p:nvSpPr>
        <p:spPr>
          <a:xfrm>
            <a:off x="5656251" y="5174122"/>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④</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4" name="角丸四角形 33">
            <a:extLst>
              <a:ext uri="{FF2B5EF4-FFF2-40B4-BE49-F238E27FC236}">
                <a16:creationId xmlns:a16="http://schemas.microsoft.com/office/drawing/2014/main" id="{7FA373DA-A417-5524-B3C8-59E6FE8DA556}"/>
              </a:ext>
            </a:extLst>
          </p:cNvPr>
          <p:cNvSpPr/>
          <p:nvPr/>
        </p:nvSpPr>
        <p:spPr>
          <a:xfrm>
            <a:off x="5656251"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42" name="グループ化 41">
            <a:extLst>
              <a:ext uri="{FF2B5EF4-FFF2-40B4-BE49-F238E27FC236}">
                <a16:creationId xmlns:a16="http://schemas.microsoft.com/office/drawing/2014/main" id="{AFC09985-3B7F-0A7E-BB42-E59698D57865}"/>
              </a:ext>
            </a:extLst>
          </p:cNvPr>
          <p:cNvGrpSpPr/>
          <p:nvPr/>
        </p:nvGrpSpPr>
        <p:grpSpPr>
          <a:xfrm>
            <a:off x="10089232" y="3671323"/>
            <a:ext cx="1659855" cy="1993952"/>
            <a:chOff x="10089232" y="3181158"/>
            <a:chExt cx="1659855" cy="2541557"/>
          </a:xfrm>
        </p:grpSpPr>
        <p:grpSp>
          <p:nvGrpSpPr>
            <p:cNvPr id="35" name="グループ化 34">
              <a:extLst>
                <a:ext uri="{FF2B5EF4-FFF2-40B4-BE49-F238E27FC236}">
                  <a16:creationId xmlns:a16="http://schemas.microsoft.com/office/drawing/2014/main" id="{548C7689-FC41-57B2-52F3-72691DD9B654}"/>
                </a:ext>
              </a:extLst>
            </p:cNvPr>
            <p:cNvGrpSpPr/>
            <p:nvPr/>
          </p:nvGrpSpPr>
          <p:grpSpPr>
            <a:xfrm>
              <a:off x="10195103" y="3181158"/>
              <a:ext cx="112644" cy="2541557"/>
              <a:chOff x="10352156" y="3181158"/>
              <a:chExt cx="112644" cy="2541557"/>
            </a:xfrm>
          </p:grpSpPr>
          <p:cxnSp>
            <p:nvCxnSpPr>
              <p:cNvPr id="36" name="直線コネクタ 35">
                <a:extLst>
                  <a:ext uri="{FF2B5EF4-FFF2-40B4-BE49-F238E27FC236}">
                    <a16:creationId xmlns:a16="http://schemas.microsoft.com/office/drawing/2014/main" id="{F03B7E9F-7FC2-CE7D-83A3-8EB47A49F34C}"/>
                  </a:ext>
                </a:extLst>
              </p:cNvPr>
              <p:cNvCxnSpPr>
                <a:cxnSpLocks/>
              </p:cNvCxnSpPr>
              <p:nvPr/>
            </p:nvCxnSpPr>
            <p:spPr>
              <a:xfrm>
                <a:off x="10464800" y="3181158"/>
                <a:ext cx="0" cy="2540252"/>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7" name="直線コネクタ 36">
                <a:extLst>
                  <a:ext uri="{FF2B5EF4-FFF2-40B4-BE49-F238E27FC236}">
                    <a16:creationId xmlns:a16="http://schemas.microsoft.com/office/drawing/2014/main" id="{67068D58-3E8E-20C2-A61B-F28AD71E1656}"/>
                  </a:ext>
                </a:extLst>
              </p:cNvPr>
              <p:cNvCxnSpPr>
                <a:cxnSpLocks/>
              </p:cNvCxnSpPr>
              <p:nvPr/>
            </p:nvCxnSpPr>
            <p:spPr>
              <a:xfrm>
                <a:off x="10352156" y="3181158"/>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8" name="直線コネクタ 37">
                <a:extLst>
                  <a:ext uri="{FF2B5EF4-FFF2-40B4-BE49-F238E27FC236}">
                    <a16:creationId xmlns:a16="http://schemas.microsoft.com/office/drawing/2014/main" id="{9869B204-0609-34A1-49C2-A66AB4BB45AE}"/>
                  </a:ext>
                </a:extLst>
              </p:cNvPr>
              <p:cNvCxnSpPr>
                <a:cxnSpLocks/>
              </p:cNvCxnSpPr>
              <p:nvPr/>
            </p:nvCxnSpPr>
            <p:spPr>
              <a:xfrm>
                <a:off x="10352156" y="5722715"/>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grpSp>
        <p:sp>
          <p:nvSpPr>
            <p:cNvPr id="39" name="角丸四角形 38">
              <a:extLst>
                <a:ext uri="{FF2B5EF4-FFF2-40B4-BE49-F238E27FC236}">
                  <a16:creationId xmlns:a16="http://schemas.microsoft.com/office/drawing/2014/main" id="{09C27B8B-D74E-1CA8-EC40-686DABFDAC6C}"/>
                </a:ext>
              </a:extLst>
            </p:cNvPr>
            <p:cNvSpPr/>
            <p:nvPr/>
          </p:nvSpPr>
          <p:spPr>
            <a:xfrm>
              <a:off x="10089232" y="3911878"/>
              <a:ext cx="1659855" cy="1071595"/>
            </a:xfrm>
            <a:prstGeom prst="roundRect">
              <a:avLst>
                <a:gd name="adj" fmla="val 374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300" b="1">
                  <a:solidFill>
                    <a:schemeClr val="bg1"/>
                  </a:solidFill>
                  <a:latin typeface="Montserrat SemiBold" pitchFamily="2" charset="0"/>
                  <a:ea typeface="Yu Gothic" panose="020B0400000000000000" pitchFamily="34" charset="-128"/>
                </a:rPr>
                <a:t>対応工数</a:t>
              </a:r>
              <a:endParaRPr kumimoji="1" lang="en-US" altLang="ja-JP" sz="1300" b="1" dirty="0">
                <a:solidFill>
                  <a:schemeClr val="bg1"/>
                </a:solidFill>
                <a:latin typeface="Montserrat SemiBold" pitchFamily="2" charset="0"/>
                <a:ea typeface="Yu Gothic" panose="020B0400000000000000" pitchFamily="34" charset="-128"/>
              </a:endParaRPr>
            </a:p>
            <a:p>
              <a:pPr algn="ctr"/>
              <a:r>
                <a:rPr lang="en-US" altLang="ja-JP" sz="2400" b="1" dirty="0">
                  <a:solidFill>
                    <a:schemeClr val="bg1"/>
                  </a:solidFill>
                  <a:latin typeface="Montserrat SemiBold" pitchFamily="2" charset="0"/>
                  <a:ea typeface="Yu Gothic" panose="020B0400000000000000" pitchFamily="34" charset="-128"/>
                </a:rPr>
                <a:t>80</a:t>
              </a:r>
              <a:r>
                <a:rPr lang="en-US" altLang="ja-JP" sz="1400" b="1" dirty="0">
                  <a:solidFill>
                    <a:schemeClr val="bg1"/>
                  </a:solidFill>
                  <a:latin typeface="Montserrat SemiBold" pitchFamily="2" charset="0"/>
                  <a:ea typeface="Yu Gothic" panose="020B0400000000000000" pitchFamily="34" charset="-128"/>
                </a:rPr>
                <a:t>%</a:t>
              </a:r>
              <a:r>
                <a:rPr lang="ja-JP" altLang="en-US" sz="1300" b="1">
                  <a:solidFill>
                    <a:schemeClr val="bg1"/>
                  </a:solidFill>
                  <a:latin typeface="Montserrat SemiBold" pitchFamily="2" charset="0"/>
                  <a:ea typeface="Yu Gothic" panose="020B0400000000000000" pitchFamily="34" charset="-128"/>
                </a:rPr>
                <a:t>以上削減</a:t>
              </a:r>
              <a:endParaRPr kumimoji="1" lang="ja-JP" altLang="en-US" sz="1300" b="1">
                <a:solidFill>
                  <a:schemeClr val="bg1"/>
                </a:solidFill>
                <a:latin typeface="Montserrat SemiBold" pitchFamily="2" charset="0"/>
                <a:ea typeface="Yu Gothic" panose="020B0400000000000000" pitchFamily="34" charset="-128"/>
              </a:endParaRPr>
            </a:p>
          </p:txBody>
        </p:sp>
      </p:grpSp>
    </p:spTree>
    <p:extLst>
      <p:ext uri="{BB962C8B-B14F-4D97-AF65-F5344CB8AC3E}">
        <p14:creationId xmlns:p14="http://schemas.microsoft.com/office/powerpoint/2010/main" val="1000800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FB2A7F1-CBEE-241F-C630-A948630F825F}"/>
              </a:ext>
            </a:extLst>
          </p:cNvPr>
          <p:cNvSpPr>
            <a:spLocks noGrp="1"/>
          </p:cNvSpPr>
          <p:nvPr>
            <p:ph type="title"/>
          </p:nvPr>
        </p:nvSpPr>
        <p:spPr/>
        <p:txBody>
          <a:bodyPr/>
          <a:lstStyle/>
          <a:p>
            <a:r>
              <a:rPr lang="ja-JP" altLang="en-US"/>
              <a:t>事例紹介　｜　〇〇〇〇株式会社 様</a:t>
            </a:r>
            <a:endParaRPr kumimoji="1" lang="ja-JP" altLang="en-US"/>
          </a:p>
        </p:txBody>
      </p:sp>
      <p:sp>
        <p:nvSpPr>
          <p:cNvPr id="4" name="日付プレースホルダー 3">
            <a:extLst>
              <a:ext uri="{FF2B5EF4-FFF2-40B4-BE49-F238E27FC236}">
                <a16:creationId xmlns:a16="http://schemas.microsoft.com/office/drawing/2014/main" id="{F624AFF2-6037-6E3D-9144-9ADCA874190D}"/>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pic>
        <p:nvPicPr>
          <p:cNvPr id="26" name="図 25">
            <a:extLst>
              <a:ext uri="{FF2B5EF4-FFF2-40B4-BE49-F238E27FC236}">
                <a16:creationId xmlns:a16="http://schemas.microsoft.com/office/drawing/2014/main" id="{522CD35F-6DC0-30F6-2A3C-EC506ED642C0}"/>
              </a:ext>
            </a:extLst>
          </p:cNvPr>
          <p:cNvPicPr>
            <a:picLocks noChangeAspect="1"/>
          </p:cNvPicPr>
          <p:nvPr/>
        </p:nvPicPr>
        <p:blipFill rotWithShape="1">
          <a:blip r:embed="rId2"/>
          <a:srcRect t="7770" b="7770"/>
          <a:stretch>
            <a:fillRect/>
          </a:stretch>
        </p:blipFill>
        <p:spPr>
          <a:xfrm>
            <a:off x="440856" y="1174749"/>
            <a:ext cx="2611008" cy="1468692"/>
          </a:xfrm>
          <a:prstGeom prst="rect">
            <a:avLst/>
          </a:prstGeom>
        </p:spPr>
      </p:pic>
      <p:sp>
        <p:nvSpPr>
          <p:cNvPr id="5" name="スライド番号プレースホルダー 4">
            <a:extLst>
              <a:ext uri="{FF2B5EF4-FFF2-40B4-BE49-F238E27FC236}">
                <a16:creationId xmlns:a16="http://schemas.microsoft.com/office/drawing/2014/main" id="{275F0493-5173-AA4D-58EE-7D047E606DB3}"/>
              </a:ext>
            </a:extLst>
          </p:cNvPr>
          <p:cNvSpPr>
            <a:spLocks noGrp="1"/>
          </p:cNvSpPr>
          <p:nvPr>
            <p:ph type="sldNum" sz="quarter" idx="12"/>
          </p:nvPr>
        </p:nvSpPr>
        <p:spPr/>
        <p:txBody>
          <a:bodyPr/>
          <a:lstStyle/>
          <a:p>
            <a:fld id="{E310EA0D-2252-9045-A82C-BA460C3629D0}" type="slidenum">
              <a:rPr lang="ja-JP" altLang="en-US" smtClean="0"/>
              <a:pPr/>
              <a:t>15</a:t>
            </a:fld>
            <a:endParaRPr lang="ja-JP" altLang="en-US">
              <a:latin typeface="Montserrat Medium" pitchFamily="2" charset="0"/>
            </a:endParaRPr>
          </a:p>
        </p:txBody>
      </p:sp>
      <p:sp>
        <p:nvSpPr>
          <p:cNvPr id="7" name="角丸四角形 6">
            <a:extLst>
              <a:ext uri="{FF2B5EF4-FFF2-40B4-BE49-F238E27FC236}">
                <a16:creationId xmlns:a16="http://schemas.microsoft.com/office/drawing/2014/main" id="{ADDFA4F8-04D2-F355-E2B8-1D64EBC5E221}"/>
              </a:ext>
            </a:extLst>
          </p:cNvPr>
          <p:cNvSpPr/>
          <p:nvPr/>
        </p:nvSpPr>
        <p:spPr>
          <a:xfrm>
            <a:off x="3190672" y="1174363"/>
            <a:ext cx="8558416" cy="1469077"/>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72000" bIns="36000" rtlCol="0" anchor="ctr"/>
          <a:lstStyle/>
          <a:p>
            <a:pPr>
              <a:spcBef>
                <a:spcPts val="600"/>
              </a:spcBef>
            </a:pPr>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〇〇〇〇株式会社　営業部</a:t>
            </a:r>
            <a:r>
              <a:rPr lang="ja-JP" altLang="en-US"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a:t>
            </a:r>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山田 太郎様</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1200"/>
              </a:spcBef>
            </a:pPr>
            <a:r>
              <a:rPr lang="en-US" altLang="ja-JP" sz="2800" b="1" dirty="0">
                <a:solidFill>
                  <a:srgbClr val="1A96F0"/>
                </a:solidFill>
                <a:latin typeface="Montserrat SemiBold" pitchFamily="2" charset="0"/>
                <a:ea typeface="Yu Gothic" panose="020B0400000000000000" pitchFamily="34" charset="-128"/>
                <a:cs typeface="FUTURA MEDIUM" panose="020B0602020204020303" pitchFamily="34" charset="-79"/>
              </a:rPr>
              <a:t>XXXX</a:t>
            </a:r>
            <a:r>
              <a:rPr lang="ja-JP" altLang="en-US" sz="2800" b="1">
                <a:solidFill>
                  <a:srgbClr val="1A96F0"/>
                </a:solidFill>
                <a:latin typeface="Montserrat SemiBold" pitchFamily="2" charset="0"/>
                <a:ea typeface="Yu Gothic" panose="020B0400000000000000" pitchFamily="34" charset="-128"/>
                <a:cs typeface="FUTURA MEDIUM" panose="020B0602020204020303" pitchFamily="34" charset="-79"/>
              </a:rPr>
              <a:t>をいただくことで、〇〇の準備と</a:t>
            </a:r>
            <a:endParaRPr lang="en-US" altLang="ja-JP" sz="28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2800" b="1">
                <a:solidFill>
                  <a:srgbClr val="1A96F0"/>
                </a:solidFill>
                <a:latin typeface="Montserrat SemiBold" pitchFamily="2" charset="0"/>
                <a:ea typeface="Yu Gothic" panose="020B0400000000000000" pitchFamily="34" charset="-128"/>
                <a:cs typeface="FUTURA MEDIUM" panose="020B0602020204020303" pitchFamily="34" charset="-79"/>
              </a:rPr>
              <a:t>新人教育の大幅なコスト削減に繋がっています。</a:t>
            </a:r>
            <a:endParaRPr kumimoji="1" lang="ja-JP" altLang="en-US" sz="28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2" name="角丸四角形 11">
            <a:extLst>
              <a:ext uri="{FF2B5EF4-FFF2-40B4-BE49-F238E27FC236}">
                <a16:creationId xmlns:a16="http://schemas.microsoft.com/office/drawing/2014/main" id="{B3356671-A12D-E798-A83C-022E90D0BB10}"/>
              </a:ext>
            </a:extLst>
          </p:cNvPr>
          <p:cNvSpPr/>
          <p:nvPr/>
        </p:nvSpPr>
        <p:spPr>
          <a:xfrm>
            <a:off x="442911" y="5209884"/>
            <a:ext cx="2084023" cy="1206791"/>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納品物などの</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イメージ画像</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5" name="角丸四角形 14">
            <a:extLst>
              <a:ext uri="{FF2B5EF4-FFF2-40B4-BE49-F238E27FC236}">
                <a16:creationId xmlns:a16="http://schemas.microsoft.com/office/drawing/2014/main" id="{417BFAD0-A18F-F425-8828-0CC612260C24}"/>
              </a:ext>
            </a:extLst>
          </p:cNvPr>
          <p:cNvSpPr/>
          <p:nvPr/>
        </p:nvSpPr>
        <p:spPr>
          <a:xfrm>
            <a:off x="2748963" y="5209884"/>
            <a:ext cx="2084023" cy="1206791"/>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納品物などの</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イメージ画像</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8" name="角丸四角形 17">
            <a:extLst>
              <a:ext uri="{FF2B5EF4-FFF2-40B4-BE49-F238E27FC236}">
                <a16:creationId xmlns:a16="http://schemas.microsoft.com/office/drawing/2014/main" id="{A3E28124-77A8-DE2C-28AF-40D508321EA3}"/>
              </a:ext>
            </a:extLst>
          </p:cNvPr>
          <p:cNvSpPr/>
          <p:nvPr/>
        </p:nvSpPr>
        <p:spPr>
          <a:xfrm>
            <a:off x="5055016" y="5209884"/>
            <a:ext cx="2084023" cy="1206791"/>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納品物などの</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イメージ画像</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1" name="角丸四角形 20">
            <a:extLst>
              <a:ext uri="{FF2B5EF4-FFF2-40B4-BE49-F238E27FC236}">
                <a16:creationId xmlns:a16="http://schemas.microsoft.com/office/drawing/2014/main" id="{936AFC3A-610E-4362-7ACA-588C9AD6487A}"/>
              </a:ext>
            </a:extLst>
          </p:cNvPr>
          <p:cNvSpPr/>
          <p:nvPr/>
        </p:nvSpPr>
        <p:spPr>
          <a:xfrm>
            <a:off x="7361068" y="5209884"/>
            <a:ext cx="2084023" cy="1206791"/>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納品物などの</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イメージ画像</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4" name="角丸四角形 23">
            <a:extLst>
              <a:ext uri="{FF2B5EF4-FFF2-40B4-BE49-F238E27FC236}">
                <a16:creationId xmlns:a16="http://schemas.microsoft.com/office/drawing/2014/main" id="{9EFCAB3F-4AE8-D616-3A6A-1E7A761B9C31}"/>
              </a:ext>
            </a:extLst>
          </p:cNvPr>
          <p:cNvSpPr/>
          <p:nvPr/>
        </p:nvSpPr>
        <p:spPr>
          <a:xfrm>
            <a:off x="9667121" y="5209884"/>
            <a:ext cx="2084023" cy="1206791"/>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納品物などの</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イメージ画像</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7" name="角丸四角形 26">
            <a:extLst>
              <a:ext uri="{FF2B5EF4-FFF2-40B4-BE49-F238E27FC236}">
                <a16:creationId xmlns:a16="http://schemas.microsoft.com/office/drawing/2014/main" id="{A31C62F4-A7D7-B5FA-6F36-AC95668947DD}"/>
              </a:ext>
            </a:extLst>
          </p:cNvPr>
          <p:cNvSpPr/>
          <p:nvPr/>
        </p:nvSpPr>
        <p:spPr>
          <a:xfrm>
            <a:off x="7469880" y="1237628"/>
            <a:ext cx="1609670" cy="248575"/>
          </a:xfrm>
          <a:prstGeom prst="roundRect">
            <a:avLst>
              <a:gd name="adj" fmla="val 50000"/>
            </a:avLst>
          </a:prstGeom>
          <a:solidFill>
            <a:schemeClr val="bg1"/>
          </a:soli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r>
              <a:rPr kumimoji="1" lang="ja-JP" altLang="en-US" sz="9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〇〇サービスの運営</a:t>
            </a:r>
          </a:p>
        </p:txBody>
      </p:sp>
      <p:sp>
        <p:nvSpPr>
          <p:cNvPr id="28" name="角丸四角形 27">
            <a:extLst>
              <a:ext uri="{FF2B5EF4-FFF2-40B4-BE49-F238E27FC236}">
                <a16:creationId xmlns:a16="http://schemas.microsoft.com/office/drawing/2014/main" id="{8FA1907C-E404-93F1-4400-6702AF78B6A6}"/>
              </a:ext>
            </a:extLst>
          </p:cNvPr>
          <p:cNvSpPr/>
          <p:nvPr/>
        </p:nvSpPr>
        <p:spPr>
          <a:xfrm>
            <a:off x="8500056" y="2976481"/>
            <a:ext cx="3249032" cy="888447"/>
          </a:xfrm>
          <a:prstGeom prst="roundRect">
            <a:avLst>
              <a:gd name="adj" fmla="val 5180"/>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400" b="1">
                <a:solidFill>
                  <a:schemeClr val="bg1"/>
                </a:solidFill>
                <a:latin typeface="Montserrat SemiBold" pitchFamily="2" charset="0"/>
                <a:ea typeface="Yu Gothic" panose="020B0400000000000000" pitchFamily="34" charset="-128"/>
              </a:rPr>
              <a:t>〇〇業務　</a:t>
            </a:r>
            <a:r>
              <a:rPr kumimoji="1" lang="en-US" altLang="ja-JP" sz="3200" b="1" dirty="0">
                <a:solidFill>
                  <a:schemeClr val="bg1"/>
                </a:solidFill>
                <a:latin typeface="Montserrat SemiBold" pitchFamily="2" charset="0"/>
                <a:ea typeface="Yu Gothic" panose="020B0400000000000000" pitchFamily="34" charset="-128"/>
              </a:rPr>
              <a:t>00</a:t>
            </a:r>
            <a:r>
              <a:rPr kumimoji="1" lang="en-US" altLang="ja-JP" sz="2400" b="1" dirty="0">
                <a:solidFill>
                  <a:schemeClr val="bg1"/>
                </a:solidFill>
                <a:latin typeface="Montserrat SemiBold" pitchFamily="2" charset="0"/>
                <a:ea typeface="Yu Gothic" panose="020B0400000000000000" pitchFamily="34" charset="-128"/>
              </a:rPr>
              <a:t>%</a:t>
            </a:r>
            <a:r>
              <a:rPr kumimoji="1" lang="ja-JP" altLang="en-US" b="1">
                <a:solidFill>
                  <a:schemeClr val="bg1"/>
                </a:solidFill>
                <a:latin typeface="Montserrat SemiBold" pitchFamily="2" charset="0"/>
                <a:ea typeface="Yu Gothic" panose="020B0400000000000000" pitchFamily="34" charset="-128"/>
              </a:rPr>
              <a:t>削減</a:t>
            </a:r>
          </a:p>
        </p:txBody>
      </p:sp>
      <p:sp>
        <p:nvSpPr>
          <p:cNvPr id="8" name="角丸四角形 7">
            <a:extLst>
              <a:ext uri="{FF2B5EF4-FFF2-40B4-BE49-F238E27FC236}">
                <a16:creationId xmlns:a16="http://schemas.microsoft.com/office/drawing/2014/main" id="{799D8A89-C725-E204-7AA7-395DF4D56CEF}"/>
              </a:ext>
            </a:extLst>
          </p:cNvPr>
          <p:cNvSpPr/>
          <p:nvPr/>
        </p:nvSpPr>
        <p:spPr>
          <a:xfrm>
            <a:off x="442912" y="2837798"/>
            <a:ext cx="3701705" cy="205593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144000" bIns="36000" rtlCol="0" anchor="t"/>
          <a:lstStyle/>
          <a:p>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依頼背景・課題感</a:t>
            </a:r>
            <a:endPar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spcBef>
                <a:spcPts val="18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依頼前に抱えていた課題や</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どうやってサービスを探したのか、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発注までの経緯などをクライアントの</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声をもとに説明。課題は具体的に</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イメージできるよう詳細を記載。</a:t>
            </a:r>
          </a:p>
        </p:txBody>
      </p:sp>
      <p:sp>
        <p:nvSpPr>
          <p:cNvPr id="9" name="角丸四角形 8">
            <a:extLst>
              <a:ext uri="{FF2B5EF4-FFF2-40B4-BE49-F238E27FC236}">
                <a16:creationId xmlns:a16="http://schemas.microsoft.com/office/drawing/2014/main" id="{2AA55A9B-D73D-8E38-F1B5-BADF946E858F}"/>
              </a:ext>
            </a:extLst>
          </p:cNvPr>
          <p:cNvSpPr/>
          <p:nvPr/>
        </p:nvSpPr>
        <p:spPr>
          <a:xfrm>
            <a:off x="4144618" y="2837798"/>
            <a:ext cx="3701705" cy="205593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144000" bIns="36000" rtlCol="0" anchor="t"/>
          <a:lstStyle/>
          <a:p>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満足度・評価</a:t>
            </a:r>
            <a:endPar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spcBef>
                <a:spcPts val="18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クライアントが抱えていた課題に対して、</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どのように解決を図ったのか、効果は</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あったのかなどをクライアントの声を</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もとに記載。具体的な施策内容や、</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定量的な効果を記載すると</a:t>
            </a:r>
            <a:r>
              <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GOOD</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a:t>
            </a:r>
          </a:p>
        </p:txBody>
      </p:sp>
      <p:sp>
        <p:nvSpPr>
          <p:cNvPr id="31" name="角丸四角形 30">
            <a:extLst>
              <a:ext uri="{FF2B5EF4-FFF2-40B4-BE49-F238E27FC236}">
                <a16:creationId xmlns:a16="http://schemas.microsoft.com/office/drawing/2014/main" id="{A0CF9989-FA51-35EF-87DC-8D7D5E4CAED9}"/>
              </a:ext>
            </a:extLst>
          </p:cNvPr>
          <p:cNvSpPr/>
          <p:nvPr/>
        </p:nvSpPr>
        <p:spPr>
          <a:xfrm>
            <a:off x="8500056" y="4005287"/>
            <a:ext cx="3249032" cy="888447"/>
          </a:xfrm>
          <a:prstGeom prst="roundRect">
            <a:avLst>
              <a:gd name="adj" fmla="val 5180"/>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400" b="1">
                <a:solidFill>
                  <a:schemeClr val="bg1"/>
                </a:solidFill>
                <a:latin typeface="Montserrat SemiBold" pitchFamily="2" charset="0"/>
                <a:ea typeface="Yu Gothic" panose="020B0400000000000000" pitchFamily="34" charset="-128"/>
              </a:rPr>
              <a:t>〇〇業務　</a:t>
            </a:r>
            <a:r>
              <a:rPr kumimoji="1" lang="en-US" altLang="ja-JP" sz="3200" b="1" dirty="0">
                <a:solidFill>
                  <a:schemeClr val="bg1"/>
                </a:solidFill>
                <a:latin typeface="Montserrat SemiBold" pitchFamily="2" charset="0"/>
                <a:ea typeface="Yu Gothic" panose="020B0400000000000000" pitchFamily="34" charset="-128"/>
              </a:rPr>
              <a:t>00</a:t>
            </a:r>
            <a:r>
              <a:rPr kumimoji="1" lang="en-US" altLang="ja-JP" sz="2400" b="1" dirty="0">
                <a:solidFill>
                  <a:schemeClr val="bg1"/>
                </a:solidFill>
                <a:latin typeface="Montserrat SemiBold" pitchFamily="2" charset="0"/>
                <a:ea typeface="Yu Gothic" panose="020B0400000000000000" pitchFamily="34" charset="-128"/>
              </a:rPr>
              <a:t>%</a:t>
            </a:r>
            <a:r>
              <a:rPr kumimoji="1" lang="ja-JP" altLang="en-US" b="1">
                <a:solidFill>
                  <a:schemeClr val="bg1"/>
                </a:solidFill>
                <a:latin typeface="Montserrat SemiBold" pitchFamily="2" charset="0"/>
                <a:ea typeface="Yu Gothic" panose="020B0400000000000000" pitchFamily="34" charset="-128"/>
              </a:rPr>
              <a:t>向上</a:t>
            </a:r>
          </a:p>
        </p:txBody>
      </p:sp>
      <p:grpSp>
        <p:nvGrpSpPr>
          <p:cNvPr id="36" name="グループ化 35">
            <a:extLst>
              <a:ext uri="{FF2B5EF4-FFF2-40B4-BE49-F238E27FC236}">
                <a16:creationId xmlns:a16="http://schemas.microsoft.com/office/drawing/2014/main" id="{0AA5FC55-69DA-70B6-3B2A-D0036F4AB737}"/>
              </a:ext>
            </a:extLst>
          </p:cNvPr>
          <p:cNvGrpSpPr/>
          <p:nvPr/>
        </p:nvGrpSpPr>
        <p:grpSpPr>
          <a:xfrm>
            <a:off x="7929941" y="3834166"/>
            <a:ext cx="276793" cy="201882"/>
            <a:chOff x="7774490" y="3885785"/>
            <a:chExt cx="304472" cy="244277"/>
          </a:xfrm>
        </p:grpSpPr>
        <p:sp>
          <p:nvSpPr>
            <p:cNvPr id="34" name="三角形 33">
              <a:extLst>
                <a:ext uri="{FF2B5EF4-FFF2-40B4-BE49-F238E27FC236}">
                  <a16:creationId xmlns:a16="http://schemas.microsoft.com/office/drawing/2014/main" id="{D5FD157E-A64C-0986-6F24-DF7B37838D97}"/>
                </a:ext>
              </a:extLst>
            </p:cNvPr>
            <p:cNvSpPr/>
            <p:nvPr/>
          </p:nvSpPr>
          <p:spPr>
            <a:xfrm rot="5400000">
              <a:off x="7715576" y="3944699"/>
              <a:ext cx="244276" cy="126447"/>
            </a:xfrm>
            <a:prstGeom prst="triangle">
              <a:avLst/>
            </a:prstGeom>
            <a:solidFill>
              <a:schemeClr val="bg1">
                <a:lumMod val="8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35" name="三角形 34">
              <a:extLst>
                <a:ext uri="{FF2B5EF4-FFF2-40B4-BE49-F238E27FC236}">
                  <a16:creationId xmlns:a16="http://schemas.microsoft.com/office/drawing/2014/main" id="{E0D73BA5-25B4-8A55-1B04-FCD30793F9E1}"/>
                </a:ext>
              </a:extLst>
            </p:cNvPr>
            <p:cNvSpPr/>
            <p:nvPr/>
          </p:nvSpPr>
          <p:spPr>
            <a:xfrm rot="5400000">
              <a:off x="7893601" y="3944700"/>
              <a:ext cx="244276" cy="126447"/>
            </a:xfrm>
            <a:prstGeom prst="triangle">
              <a:avLst/>
            </a:prstGeom>
            <a:solidFill>
              <a:schemeClr val="bg1">
                <a:lumMod val="7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grpSp>
    </p:spTree>
    <p:extLst>
      <p:ext uri="{BB962C8B-B14F-4D97-AF65-F5344CB8AC3E}">
        <p14:creationId xmlns:p14="http://schemas.microsoft.com/office/powerpoint/2010/main" val="493940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41E30D7-B396-3927-54C3-CCDF68CAD1EA}"/>
              </a:ext>
            </a:extLst>
          </p:cNvPr>
          <p:cNvSpPr>
            <a:spLocks noGrp="1"/>
          </p:cNvSpPr>
          <p:nvPr>
            <p:ph type="title"/>
          </p:nvPr>
        </p:nvSpPr>
        <p:spPr/>
        <p:txBody>
          <a:bodyPr/>
          <a:lstStyle/>
          <a:p>
            <a:r>
              <a:rPr kumimoji="1" lang="ja-JP" altLang="en-US"/>
              <a:t>実績一覧</a:t>
            </a:r>
          </a:p>
        </p:txBody>
      </p:sp>
      <p:sp>
        <p:nvSpPr>
          <p:cNvPr id="3" name="コンテンツ プレースホルダー 2">
            <a:extLst>
              <a:ext uri="{FF2B5EF4-FFF2-40B4-BE49-F238E27FC236}">
                <a16:creationId xmlns:a16="http://schemas.microsoft.com/office/drawing/2014/main" id="{41F7457F-13C7-C3F6-9EB6-36337FB24EEE}"/>
              </a:ext>
            </a:extLst>
          </p:cNvPr>
          <p:cNvSpPr>
            <a:spLocks noGrp="1"/>
          </p:cNvSpPr>
          <p:nvPr>
            <p:ph idx="1"/>
          </p:nvPr>
        </p:nvSpPr>
        <p:spPr/>
        <p:txBody>
          <a:bodyPr/>
          <a:lstStyle/>
          <a:p>
            <a:r>
              <a:rPr lang="en-US" altLang="ja-JP" dirty="0"/>
              <a:t>20XX</a:t>
            </a:r>
            <a:r>
              <a:rPr lang="ja-JP" altLang="en-US"/>
              <a:t>年のリリース以来、〇〇業界を中心に、</a:t>
            </a:r>
            <a:r>
              <a:rPr lang="en-US" altLang="ja-JP" dirty="0"/>
              <a:t>XX</a:t>
            </a:r>
            <a:r>
              <a:rPr lang="ja-JP" altLang="en-US"/>
              <a:t>社以上ご支援しています。 </a:t>
            </a:r>
            <a:endParaRPr lang="en-US" altLang="ja-JP" dirty="0"/>
          </a:p>
          <a:p>
            <a:r>
              <a:rPr lang="ja-JP" altLang="en-US"/>
              <a:t>〇〇独自のナレッジを活かし、業種・業界・企業規模問わず〇〇〇〇を実現します。</a:t>
            </a:r>
          </a:p>
        </p:txBody>
      </p:sp>
      <p:sp>
        <p:nvSpPr>
          <p:cNvPr id="4" name="日付プレースホルダー 3">
            <a:extLst>
              <a:ext uri="{FF2B5EF4-FFF2-40B4-BE49-F238E27FC236}">
                <a16:creationId xmlns:a16="http://schemas.microsoft.com/office/drawing/2014/main" id="{B98B763D-445E-46D7-AD96-1D18A1A3AAEB}"/>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AB2147DA-E8F9-981A-1035-0C12F8F94BED}"/>
              </a:ext>
            </a:extLst>
          </p:cNvPr>
          <p:cNvSpPr>
            <a:spLocks noGrp="1"/>
          </p:cNvSpPr>
          <p:nvPr>
            <p:ph type="sldNum" sz="quarter" idx="12"/>
          </p:nvPr>
        </p:nvSpPr>
        <p:spPr/>
        <p:txBody>
          <a:bodyPr/>
          <a:lstStyle/>
          <a:p>
            <a:fld id="{E310EA0D-2252-9045-A82C-BA460C3629D0}" type="slidenum">
              <a:rPr lang="ja-JP" altLang="en-US" smtClean="0"/>
              <a:pPr/>
              <a:t>16</a:t>
            </a:fld>
            <a:endParaRPr lang="ja-JP" altLang="en-US">
              <a:latin typeface="Montserrat Medium" pitchFamily="2" charset="0"/>
            </a:endParaRPr>
          </a:p>
        </p:txBody>
      </p:sp>
      <p:sp>
        <p:nvSpPr>
          <p:cNvPr id="7" name="角丸四角形 6">
            <a:extLst>
              <a:ext uri="{FF2B5EF4-FFF2-40B4-BE49-F238E27FC236}">
                <a16:creationId xmlns:a16="http://schemas.microsoft.com/office/drawing/2014/main" id="{D4B8A939-2768-5E1C-7AD6-B59285E03AF1}"/>
              </a:ext>
            </a:extLst>
          </p:cNvPr>
          <p:cNvSpPr/>
          <p:nvPr/>
        </p:nvSpPr>
        <p:spPr>
          <a:xfrm>
            <a:off x="442913" y="2168524"/>
            <a:ext cx="5523172" cy="424871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80000" rtlCol="0" anchor="t"/>
          <a:lstStyle/>
          <a:p>
            <a:pPr>
              <a:spcBef>
                <a:spcPts val="300"/>
              </a:spcBef>
            </a:pPr>
            <a:r>
              <a:rPr lang="ja-JP" altLang="en-US" sz="1400" b="1">
                <a:solidFill>
                  <a:srgbClr val="1A96F0"/>
                </a:solidFill>
                <a:latin typeface="Montserrat SemiBold" pitchFamily="2" charset="0"/>
                <a:ea typeface="Yu Gothic" panose="020B0400000000000000" pitchFamily="34" charset="-128"/>
              </a:rPr>
              <a:t>支援企業数</a:t>
            </a:r>
            <a:r>
              <a:rPr kumimoji="1" lang="ja-JP" altLang="en-US" sz="1400" b="1">
                <a:solidFill>
                  <a:srgbClr val="1A96F0"/>
                </a:solidFill>
                <a:latin typeface="Montserrat SemiBold" pitchFamily="2" charset="0"/>
                <a:ea typeface="Yu Gothic" panose="020B0400000000000000" pitchFamily="34" charset="-128"/>
              </a:rPr>
              <a:t>推移</a:t>
            </a:r>
          </a:p>
          <a:p>
            <a:pPr>
              <a:spcBef>
                <a:spcPts val="300"/>
              </a:spcBef>
            </a:pP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※2022</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年 </a:t>
            </a: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5</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月時点</a:t>
            </a:r>
            <a:endParaRPr kumimoji="1"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endParaRPr>
          </a:p>
        </p:txBody>
      </p:sp>
      <p:sp>
        <p:nvSpPr>
          <p:cNvPr id="33" name="角丸四角形 32">
            <a:extLst>
              <a:ext uri="{FF2B5EF4-FFF2-40B4-BE49-F238E27FC236}">
                <a16:creationId xmlns:a16="http://schemas.microsoft.com/office/drawing/2014/main" id="{8022D5F6-2085-0A54-7ABE-A50103FE33B7}"/>
              </a:ext>
            </a:extLst>
          </p:cNvPr>
          <p:cNvSpPr/>
          <p:nvPr/>
        </p:nvSpPr>
        <p:spPr>
          <a:xfrm>
            <a:off x="883822" y="5512860"/>
            <a:ext cx="391658" cy="433414"/>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10</a:t>
            </a:r>
            <a:r>
              <a:rPr lang="ja-JP" altLang="en-US" sz="11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社</a:t>
            </a:r>
          </a:p>
        </p:txBody>
      </p:sp>
      <p:sp>
        <p:nvSpPr>
          <p:cNvPr id="34" name="角丸四角形 33">
            <a:extLst>
              <a:ext uri="{FF2B5EF4-FFF2-40B4-BE49-F238E27FC236}">
                <a16:creationId xmlns:a16="http://schemas.microsoft.com/office/drawing/2014/main" id="{40B98C5F-3AAD-9ECD-E89A-85CDDAF70E5E}"/>
              </a:ext>
            </a:extLst>
          </p:cNvPr>
          <p:cNvSpPr/>
          <p:nvPr/>
        </p:nvSpPr>
        <p:spPr>
          <a:xfrm>
            <a:off x="856550" y="5946274"/>
            <a:ext cx="413184" cy="16283"/>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400" b="1">
              <a:latin typeface="Montserrat SemiBold" pitchFamily="2" charset="0"/>
            </a:endParaRPr>
          </a:p>
        </p:txBody>
      </p:sp>
      <p:sp>
        <p:nvSpPr>
          <p:cNvPr id="35" name="角丸四角形 34">
            <a:extLst>
              <a:ext uri="{FF2B5EF4-FFF2-40B4-BE49-F238E27FC236}">
                <a16:creationId xmlns:a16="http://schemas.microsoft.com/office/drawing/2014/main" id="{945C5B9A-D4EA-5A53-00E8-5DEDD60B7855}"/>
              </a:ext>
            </a:extLst>
          </p:cNvPr>
          <p:cNvSpPr/>
          <p:nvPr/>
        </p:nvSpPr>
        <p:spPr>
          <a:xfrm>
            <a:off x="1568059" y="5447392"/>
            <a:ext cx="405217" cy="43341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20</a:t>
            </a:r>
            <a:r>
              <a:rPr lang="ja-JP" altLang="en-US" sz="11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社</a:t>
            </a:r>
          </a:p>
        </p:txBody>
      </p:sp>
      <p:sp>
        <p:nvSpPr>
          <p:cNvPr id="36" name="角丸四角形 35">
            <a:extLst>
              <a:ext uri="{FF2B5EF4-FFF2-40B4-BE49-F238E27FC236}">
                <a16:creationId xmlns:a16="http://schemas.microsoft.com/office/drawing/2014/main" id="{EE05DFCE-8A83-CE3C-AAB2-7A1B9B95A530}"/>
              </a:ext>
            </a:extLst>
          </p:cNvPr>
          <p:cNvSpPr/>
          <p:nvPr/>
        </p:nvSpPr>
        <p:spPr>
          <a:xfrm>
            <a:off x="1565427" y="5880807"/>
            <a:ext cx="413184" cy="81750"/>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400" b="1">
              <a:latin typeface="Montserrat SemiBold" pitchFamily="2" charset="0"/>
            </a:endParaRPr>
          </a:p>
        </p:txBody>
      </p:sp>
      <p:sp>
        <p:nvSpPr>
          <p:cNvPr id="37" name="角丸四角形 36">
            <a:extLst>
              <a:ext uri="{FF2B5EF4-FFF2-40B4-BE49-F238E27FC236}">
                <a16:creationId xmlns:a16="http://schemas.microsoft.com/office/drawing/2014/main" id="{6EE0C411-4BBC-7D97-08E8-DC61F7E835D7}"/>
              </a:ext>
            </a:extLst>
          </p:cNvPr>
          <p:cNvSpPr/>
          <p:nvPr/>
        </p:nvSpPr>
        <p:spPr>
          <a:xfrm>
            <a:off x="2206099" y="5244393"/>
            <a:ext cx="539342" cy="433414"/>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40</a:t>
            </a:r>
            <a:r>
              <a:rPr lang="ja-JP" altLang="en-US" sz="11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社</a:t>
            </a:r>
            <a:endPar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8" name="角丸四角形 37">
            <a:extLst>
              <a:ext uri="{FF2B5EF4-FFF2-40B4-BE49-F238E27FC236}">
                <a16:creationId xmlns:a16="http://schemas.microsoft.com/office/drawing/2014/main" id="{B2CE021A-C2C4-C62C-293C-06784A466687}"/>
              </a:ext>
            </a:extLst>
          </p:cNvPr>
          <p:cNvSpPr/>
          <p:nvPr/>
        </p:nvSpPr>
        <p:spPr>
          <a:xfrm>
            <a:off x="2268558" y="5677808"/>
            <a:ext cx="413184" cy="284749"/>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sp>
        <p:nvSpPr>
          <p:cNvPr id="39" name="角丸四角形 38">
            <a:extLst>
              <a:ext uri="{FF2B5EF4-FFF2-40B4-BE49-F238E27FC236}">
                <a16:creationId xmlns:a16="http://schemas.microsoft.com/office/drawing/2014/main" id="{065CB7D6-0386-42C3-2CFE-966C5D4C4420}"/>
              </a:ext>
            </a:extLst>
          </p:cNvPr>
          <p:cNvSpPr/>
          <p:nvPr/>
        </p:nvSpPr>
        <p:spPr>
          <a:xfrm>
            <a:off x="2876067" y="4905158"/>
            <a:ext cx="603326" cy="542234"/>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20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60</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社</a:t>
            </a:r>
          </a:p>
        </p:txBody>
      </p:sp>
      <p:sp>
        <p:nvSpPr>
          <p:cNvPr id="40" name="角丸四角形 39">
            <a:extLst>
              <a:ext uri="{FF2B5EF4-FFF2-40B4-BE49-F238E27FC236}">
                <a16:creationId xmlns:a16="http://schemas.microsoft.com/office/drawing/2014/main" id="{0956DE00-EB91-0502-6371-105FAC2E20EB}"/>
              </a:ext>
            </a:extLst>
          </p:cNvPr>
          <p:cNvSpPr/>
          <p:nvPr/>
        </p:nvSpPr>
        <p:spPr>
          <a:xfrm>
            <a:off x="2974482" y="5458995"/>
            <a:ext cx="413184" cy="503563"/>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sp>
        <p:nvSpPr>
          <p:cNvPr id="41" name="角丸四角形 40">
            <a:extLst>
              <a:ext uri="{FF2B5EF4-FFF2-40B4-BE49-F238E27FC236}">
                <a16:creationId xmlns:a16="http://schemas.microsoft.com/office/drawing/2014/main" id="{589E339D-8872-E0A9-F213-BF4495B87F77}"/>
              </a:ext>
            </a:extLst>
          </p:cNvPr>
          <p:cNvSpPr/>
          <p:nvPr/>
        </p:nvSpPr>
        <p:spPr>
          <a:xfrm>
            <a:off x="3481614" y="4033310"/>
            <a:ext cx="805181" cy="542234"/>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150</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社</a:t>
            </a:r>
          </a:p>
        </p:txBody>
      </p:sp>
      <p:sp>
        <p:nvSpPr>
          <p:cNvPr id="42" name="角丸四角形 41">
            <a:extLst>
              <a:ext uri="{FF2B5EF4-FFF2-40B4-BE49-F238E27FC236}">
                <a16:creationId xmlns:a16="http://schemas.microsoft.com/office/drawing/2014/main" id="{2CDE14D4-0398-9B32-D3A3-351FE9D2C38C}"/>
              </a:ext>
            </a:extLst>
          </p:cNvPr>
          <p:cNvSpPr/>
          <p:nvPr/>
        </p:nvSpPr>
        <p:spPr>
          <a:xfrm>
            <a:off x="3677613" y="4577021"/>
            <a:ext cx="413184" cy="1385536"/>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sp>
        <p:nvSpPr>
          <p:cNvPr id="43" name="角丸四角形 42">
            <a:extLst>
              <a:ext uri="{FF2B5EF4-FFF2-40B4-BE49-F238E27FC236}">
                <a16:creationId xmlns:a16="http://schemas.microsoft.com/office/drawing/2014/main" id="{AE11937F-2E11-8B06-F451-A3C66AA7EF39}"/>
              </a:ext>
            </a:extLst>
          </p:cNvPr>
          <p:cNvSpPr/>
          <p:nvPr/>
        </p:nvSpPr>
        <p:spPr>
          <a:xfrm>
            <a:off x="4144486" y="3398215"/>
            <a:ext cx="885699" cy="542234"/>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200</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社</a:t>
            </a:r>
          </a:p>
        </p:txBody>
      </p:sp>
      <p:sp>
        <p:nvSpPr>
          <p:cNvPr id="44" name="角丸四角形 43">
            <a:extLst>
              <a:ext uri="{FF2B5EF4-FFF2-40B4-BE49-F238E27FC236}">
                <a16:creationId xmlns:a16="http://schemas.microsoft.com/office/drawing/2014/main" id="{305A7EE8-78BA-0E4A-3E5D-1864EA5588DF}"/>
              </a:ext>
            </a:extLst>
          </p:cNvPr>
          <p:cNvSpPr/>
          <p:nvPr/>
        </p:nvSpPr>
        <p:spPr>
          <a:xfrm>
            <a:off x="4380744" y="3951332"/>
            <a:ext cx="413184" cy="2011226"/>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sp>
        <p:nvSpPr>
          <p:cNvPr id="45" name="角丸四角形 44">
            <a:extLst>
              <a:ext uri="{FF2B5EF4-FFF2-40B4-BE49-F238E27FC236}">
                <a16:creationId xmlns:a16="http://schemas.microsoft.com/office/drawing/2014/main" id="{E5EB902A-5CF7-9453-573A-8EBF8CA6EEEF}"/>
              </a:ext>
            </a:extLst>
          </p:cNvPr>
          <p:cNvSpPr/>
          <p:nvPr/>
        </p:nvSpPr>
        <p:spPr>
          <a:xfrm>
            <a:off x="4811400" y="2955912"/>
            <a:ext cx="974270" cy="53373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310</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社</a:t>
            </a:r>
          </a:p>
        </p:txBody>
      </p:sp>
      <p:sp>
        <p:nvSpPr>
          <p:cNvPr id="46" name="角丸四角形 45">
            <a:extLst>
              <a:ext uri="{FF2B5EF4-FFF2-40B4-BE49-F238E27FC236}">
                <a16:creationId xmlns:a16="http://schemas.microsoft.com/office/drawing/2014/main" id="{99FF3C79-AA53-9710-B2F8-FE9BD8DCB786}"/>
              </a:ext>
            </a:extLst>
          </p:cNvPr>
          <p:cNvSpPr/>
          <p:nvPr/>
        </p:nvSpPr>
        <p:spPr>
          <a:xfrm>
            <a:off x="5083874" y="3489642"/>
            <a:ext cx="413184" cy="2472916"/>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cxnSp>
        <p:nvCxnSpPr>
          <p:cNvPr id="47" name="直線コネクタ 46">
            <a:extLst>
              <a:ext uri="{FF2B5EF4-FFF2-40B4-BE49-F238E27FC236}">
                <a16:creationId xmlns:a16="http://schemas.microsoft.com/office/drawing/2014/main" id="{756DFA55-B938-47FF-F869-A42A880226C4}"/>
              </a:ext>
            </a:extLst>
          </p:cNvPr>
          <p:cNvCxnSpPr>
            <a:cxnSpLocks/>
          </p:cNvCxnSpPr>
          <p:nvPr/>
        </p:nvCxnSpPr>
        <p:spPr>
          <a:xfrm>
            <a:off x="722324" y="5962558"/>
            <a:ext cx="4913184"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8" name="角丸四角形 47">
            <a:extLst>
              <a:ext uri="{FF2B5EF4-FFF2-40B4-BE49-F238E27FC236}">
                <a16:creationId xmlns:a16="http://schemas.microsoft.com/office/drawing/2014/main" id="{24A85443-E758-B7B9-D002-3B5B5B8E20E0}"/>
              </a:ext>
            </a:extLst>
          </p:cNvPr>
          <p:cNvSpPr/>
          <p:nvPr/>
        </p:nvSpPr>
        <p:spPr>
          <a:xfrm>
            <a:off x="754407"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49" name="角丸四角形 48">
            <a:extLst>
              <a:ext uri="{FF2B5EF4-FFF2-40B4-BE49-F238E27FC236}">
                <a16:creationId xmlns:a16="http://schemas.microsoft.com/office/drawing/2014/main" id="{5E0F5B86-6CEA-4D23-B09C-3F3727BB33F3}"/>
              </a:ext>
            </a:extLst>
          </p:cNvPr>
          <p:cNvSpPr/>
          <p:nvPr/>
        </p:nvSpPr>
        <p:spPr>
          <a:xfrm>
            <a:off x="1460005"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0" name="角丸四角形 49">
            <a:extLst>
              <a:ext uri="{FF2B5EF4-FFF2-40B4-BE49-F238E27FC236}">
                <a16:creationId xmlns:a16="http://schemas.microsoft.com/office/drawing/2014/main" id="{E77AF8DF-6653-4420-374A-25ED9AA691D8}"/>
              </a:ext>
            </a:extLst>
          </p:cNvPr>
          <p:cNvSpPr/>
          <p:nvPr/>
        </p:nvSpPr>
        <p:spPr>
          <a:xfrm>
            <a:off x="2165603"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1" name="角丸四角形 50">
            <a:extLst>
              <a:ext uri="{FF2B5EF4-FFF2-40B4-BE49-F238E27FC236}">
                <a16:creationId xmlns:a16="http://schemas.microsoft.com/office/drawing/2014/main" id="{C3BFDCE6-7865-EF68-995E-817BAF822C1C}"/>
              </a:ext>
            </a:extLst>
          </p:cNvPr>
          <p:cNvSpPr/>
          <p:nvPr/>
        </p:nvSpPr>
        <p:spPr>
          <a:xfrm>
            <a:off x="2871201"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2" name="角丸四角形 51">
            <a:extLst>
              <a:ext uri="{FF2B5EF4-FFF2-40B4-BE49-F238E27FC236}">
                <a16:creationId xmlns:a16="http://schemas.microsoft.com/office/drawing/2014/main" id="{41EE34B3-F3D3-8CC1-DF6A-849ED5BF5ADB}"/>
              </a:ext>
            </a:extLst>
          </p:cNvPr>
          <p:cNvSpPr/>
          <p:nvPr/>
        </p:nvSpPr>
        <p:spPr>
          <a:xfrm>
            <a:off x="3576799"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3" name="角丸四角形 52">
            <a:extLst>
              <a:ext uri="{FF2B5EF4-FFF2-40B4-BE49-F238E27FC236}">
                <a16:creationId xmlns:a16="http://schemas.microsoft.com/office/drawing/2014/main" id="{0813230C-DE02-405D-AB84-203B27750091}"/>
              </a:ext>
            </a:extLst>
          </p:cNvPr>
          <p:cNvSpPr/>
          <p:nvPr/>
        </p:nvSpPr>
        <p:spPr>
          <a:xfrm>
            <a:off x="4282397"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4" name="角丸四角形 53">
            <a:extLst>
              <a:ext uri="{FF2B5EF4-FFF2-40B4-BE49-F238E27FC236}">
                <a16:creationId xmlns:a16="http://schemas.microsoft.com/office/drawing/2014/main" id="{94D52CFB-C977-E73F-567F-C6C3EFA0FD04}"/>
              </a:ext>
            </a:extLst>
          </p:cNvPr>
          <p:cNvSpPr/>
          <p:nvPr/>
        </p:nvSpPr>
        <p:spPr>
          <a:xfrm>
            <a:off x="4987994"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5" name="円/楕円 54">
            <a:extLst>
              <a:ext uri="{FF2B5EF4-FFF2-40B4-BE49-F238E27FC236}">
                <a16:creationId xmlns:a16="http://schemas.microsoft.com/office/drawing/2014/main" id="{A534242F-26A7-66FF-B2E9-6B6FE26C2ACD}"/>
              </a:ext>
            </a:extLst>
          </p:cNvPr>
          <p:cNvSpPr/>
          <p:nvPr/>
        </p:nvSpPr>
        <p:spPr>
          <a:xfrm>
            <a:off x="2415593" y="3457576"/>
            <a:ext cx="975360" cy="748747"/>
          </a:xfrm>
          <a:prstGeom prst="ellipse">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kumimoji="1" lang="en-US" altLang="ja-JP" b="1" dirty="0">
                <a:latin typeface="Montserrat SemiBold" pitchFamily="2" charset="0"/>
                <a:ea typeface="Yu Gothic" panose="020B0400000000000000" pitchFamily="34" charset="-128"/>
                <a:cs typeface="FUTURA MEDIUM" panose="020B0602020204020303" pitchFamily="34" charset="-79"/>
              </a:rPr>
              <a:t>100</a:t>
            </a:r>
            <a:r>
              <a:rPr kumimoji="1" lang="ja-JP" altLang="en-US" sz="1100" b="1">
                <a:latin typeface="Montserrat SemiBold" pitchFamily="2" charset="0"/>
                <a:ea typeface="Yu Gothic" panose="020B0400000000000000" pitchFamily="34" charset="-128"/>
                <a:cs typeface="FUTURA MEDIUM" panose="020B0602020204020303" pitchFamily="34" charset="-79"/>
              </a:rPr>
              <a:t>社</a:t>
            </a:r>
            <a:br>
              <a:rPr kumimoji="1" lang="en-US" altLang="ja-JP" sz="1100" b="1" dirty="0">
                <a:latin typeface="Montserrat SemiBold" pitchFamily="2" charset="0"/>
                <a:ea typeface="Yu Gothic" panose="020B0400000000000000" pitchFamily="34" charset="-128"/>
                <a:cs typeface="FUTURA MEDIUM" panose="020B0602020204020303" pitchFamily="34" charset="-79"/>
              </a:rPr>
            </a:br>
            <a:r>
              <a:rPr kumimoji="1" lang="ja-JP" altLang="en-US" sz="1100" b="1">
                <a:latin typeface="Montserrat SemiBold" pitchFamily="2" charset="0"/>
                <a:ea typeface="Yu Gothic" panose="020B0400000000000000" pitchFamily="34" charset="-128"/>
                <a:cs typeface="FUTURA MEDIUM" panose="020B0602020204020303" pitchFamily="34" charset="-79"/>
              </a:rPr>
              <a:t>突破</a:t>
            </a:r>
            <a:endParaRPr kumimoji="1" lang="ja-JP" altLang="en-US" sz="1600" b="1">
              <a:latin typeface="Montserrat SemiBold" pitchFamily="2" charset="0"/>
              <a:cs typeface="Futura Medium" panose="020B0602020204020303" pitchFamily="34" charset="-79"/>
            </a:endParaRPr>
          </a:p>
        </p:txBody>
      </p:sp>
      <p:sp>
        <p:nvSpPr>
          <p:cNvPr id="56" name="三角形 55">
            <a:extLst>
              <a:ext uri="{FF2B5EF4-FFF2-40B4-BE49-F238E27FC236}">
                <a16:creationId xmlns:a16="http://schemas.microsoft.com/office/drawing/2014/main" id="{DF6F8122-3A6A-1835-52E8-AC7D1EDEC2E3}"/>
              </a:ext>
            </a:extLst>
          </p:cNvPr>
          <p:cNvSpPr/>
          <p:nvPr/>
        </p:nvSpPr>
        <p:spPr>
          <a:xfrm rot="7360504">
            <a:off x="3142154" y="3915461"/>
            <a:ext cx="292231" cy="257594"/>
          </a:xfrm>
          <a:prstGeom prst="triangle">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ja-JP" altLang="en-US" sz="1600" b="1">
              <a:latin typeface="Montserrat SemiBold" pitchFamily="2" charset="0"/>
              <a:ea typeface="Yu Gothic" panose="020B0400000000000000" pitchFamily="34" charset="-128"/>
              <a:cs typeface="FUTURA MEDIUM" panose="020B0602020204020303" pitchFamily="34" charset="-79"/>
            </a:endParaRPr>
          </a:p>
        </p:txBody>
      </p:sp>
      <p:sp>
        <p:nvSpPr>
          <p:cNvPr id="57" name="円/楕円 56">
            <a:extLst>
              <a:ext uri="{FF2B5EF4-FFF2-40B4-BE49-F238E27FC236}">
                <a16:creationId xmlns:a16="http://schemas.microsoft.com/office/drawing/2014/main" id="{A4121D48-7298-BF37-AA9B-04CC2C962D52}"/>
              </a:ext>
            </a:extLst>
          </p:cNvPr>
          <p:cNvSpPr/>
          <p:nvPr/>
        </p:nvSpPr>
        <p:spPr>
          <a:xfrm>
            <a:off x="3893162" y="2384569"/>
            <a:ext cx="975360" cy="748747"/>
          </a:xfrm>
          <a:prstGeom prst="ellipse">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kumimoji="1" lang="en-US" altLang="ja-JP" b="1" dirty="0">
                <a:latin typeface="Montserrat SemiBold" pitchFamily="2" charset="0"/>
                <a:ea typeface="Yu Gothic" panose="020B0400000000000000" pitchFamily="34" charset="-128"/>
                <a:cs typeface="FUTURA MEDIUM" panose="020B0602020204020303" pitchFamily="34" charset="-79"/>
              </a:rPr>
              <a:t>300</a:t>
            </a:r>
            <a:r>
              <a:rPr kumimoji="1" lang="ja-JP" altLang="en-US" sz="1100" b="1">
                <a:latin typeface="Montserrat SemiBold" pitchFamily="2" charset="0"/>
                <a:ea typeface="Yu Gothic" panose="020B0400000000000000" pitchFamily="34" charset="-128"/>
                <a:cs typeface="FUTURA MEDIUM" panose="020B0602020204020303" pitchFamily="34" charset="-79"/>
              </a:rPr>
              <a:t>社</a:t>
            </a:r>
            <a:br>
              <a:rPr kumimoji="1" lang="en-US" altLang="ja-JP" sz="1100" b="1" dirty="0">
                <a:latin typeface="Montserrat SemiBold" pitchFamily="2" charset="0"/>
                <a:ea typeface="Yu Gothic" panose="020B0400000000000000" pitchFamily="34" charset="-128"/>
                <a:cs typeface="FUTURA MEDIUM" panose="020B0602020204020303" pitchFamily="34" charset="-79"/>
              </a:rPr>
            </a:br>
            <a:r>
              <a:rPr kumimoji="1" lang="ja-JP" altLang="en-US" sz="1100" b="1">
                <a:latin typeface="Montserrat SemiBold" pitchFamily="2" charset="0"/>
                <a:ea typeface="Yu Gothic" panose="020B0400000000000000" pitchFamily="34" charset="-128"/>
                <a:cs typeface="FUTURA MEDIUM" panose="020B0602020204020303" pitchFamily="34" charset="-79"/>
              </a:rPr>
              <a:t>突破</a:t>
            </a:r>
            <a:endParaRPr kumimoji="1" lang="ja-JP" altLang="en-US" sz="1600" b="1">
              <a:latin typeface="Montserrat SemiBold" pitchFamily="2" charset="0"/>
              <a:cs typeface="Futura Medium" panose="020B0602020204020303" pitchFamily="34" charset="-79"/>
            </a:endParaRPr>
          </a:p>
        </p:txBody>
      </p:sp>
      <p:sp>
        <p:nvSpPr>
          <p:cNvPr id="58" name="三角形 57">
            <a:extLst>
              <a:ext uri="{FF2B5EF4-FFF2-40B4-BE49-F238E27FC236}">
                <a16:creationId xmlns:a16="http://schemas.microsoft.com/office/drawing/2014/main" id="{B403FDB9-286B-99B3-2B98-61846F220205}"/>
              </a:ext>
            </a:extLst>
          </p:cNvPr>
          <p:cNvSpPr/>
          <p:nvPr/>
        </p:nvSpPr>
        <p:spPr>
          <a:xfrm rot="7120695">
            <a:off x="4690534" y="2746462"/>
            <a:ext cx="292231" cy="257594"/>
          </a:xfrm>
          <a:prstGeom prst="triangle">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ja-JP" altLang="en-US" sz="1600" b="1">
              <a:latin typeface="Montserrat SemiBold" pitchFamily="2" charset="0"/>
              <a:ea typeface="Yu Gothic" panose="020B0400000000000000" pitchFamily="34" charset="-128"/>
              <a:cs typeface="FUTURA MEDIUM" panose="020B0602020204020303" pitchFamily="34" charset="-79"/>
            </a:endParaRPr>
          </a:p>
        </p:txBody>
      </p:sp>
      <p:grpSp>
        <p:nvGrpSpPr>
          <p:cNvPr id="62" name="グループ化 61">
            <a:extLst>
              <a:ext uri="{FF2B5EF4-FFF2-40B4-BE49-F238E27FC236}">
                <a16:creationId xmlns:a16="http://schemas.microsoft.com/office/drawing/2014/main" id="{7F245C09-9C4C-BA04-0219-78CE050F3CCA}"/>
              </a:ext>
            </a:extLst>
          </p:cNvPr>
          <p:cNvGrpSpPr/>
          <p:nvPr/>
        </p:nvGrpSpPr>
        <p:grpSpPr>
          <a:xfrm>
            <a:off x="6349507" y="2225437"/>
            <a:ext cx="2428272" cy="613805"/>
            <a:chOff x="301976" y="5225366"/>
            <a:chExt cx="2428272" cy="613805"/>
          </a:xfrm>
        </p:grpSpPr>
        <p:sp>
          <p:nvSpPr>
            <p:cNvPr id="75" name="角丸四角形 74">
              <a:extLst>
                <a:ext uri="{FF2B5EF4-FFF2-40B4-BE49-F238E27FC236}">
                  <a16:creationId xmlns:a16="http://schemas.microsoft.com/office/drawing/2014/main" id="{546095B4-E7E5-9E94-199A-ED8F52A1A5ED}"/>
                </a:ext>
              </a:extLst>
            </p:cNvPr>
            <p:cNvSpPr/>
            <p:nvPr/>
          </p:nvSpPr>
          <p:spPr>
            <a:xfrm>
              <a:off x="725797" y="5225366"/>
              <a:ext cx="1580630" cy="61380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144000" rtlCol="0" anchor="ctr"/>
            <a:lstStyle/>
            <a:p>
              <a:pPr algn="ctr"/>
              <a:r>
                <a:rPr kumimoji="1" lang="ja-JP" altLang="en-US" sz="800" b="1">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t>リリース後支援企業数</a:t>
              </a:r>
              <a:endParaRPr kumimoji="1" lang="en-US" altLang="ja-JP" sz="900" b="1" dirty="0">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endParaRPr>
            </a:p>
            <a:p>
              <a:pPr algn="ctr"/>
              <a:r>
                <a:rPr kumimoji="1" lang="ja-JP" altLang="en-US" sz="14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累計</a:t>
              </a:r>
              <a:r>
                <a:rPr kumimoji="1" lang="en-US" altLang="ja-JP" sz="1400" b="1" dirty="0">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 </a:t>
              </a: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3</a:t>
              </a:r>
              <a:r>
                <a:rPr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1</a:t>
              </a: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0</a:t>
              </a:r>
              <a:r>
                <a:rPr kumimoji="1" lang="ja-JP" altLang="en-US" sz="1600" b="1">
                  <a:solidFill>
                    <a:srgbClr val="1A96F0"/>
                  </a:solidFill>
                  <a:latin typeface="Montserrat SemiBold" pitchFamily="2" charset="0"/>
                  <a:ea typeface="Yu Gothic" panose="020B0400000000000000" pitchFamily="34" charset="-128"/>
                  <a:cs typeface="Rajdhani SemiBold" panose="02000000000000000000" pitchFamily="2" charset="0"/>
                </a:rPr>
                <a:t>社</a:t>
              </a:r>
              <a:endParaRPr kumimoji="1" lang="ja-JP" altLang="en-US" sz="1200" b="1">
                <a:solidFill>
                  <a:srgbClr val="1A96F0"/>
                </a:solidFill>
                <a:latin typeface="Montserrat SemiBold" pitchFamily="2" charset="0"/>
                <a:ea typeface="Yu Gothic" panose="020B0400000000000000" pitchFamily="34" charset="-128"/>
                <a:cs typeface="Rajdhani SemiBold" panose="02000000000000000000" pitchFamily="2" charset="0"/>
              </a:endParaRPr>
            </a:p>
          </p:txBody>
        </p:sp>
        <p:pic>
          <p:nvPicPr>
            <p:cNvPr id="76" name="グラフィックス 75">
              <a:extLst>
                <a:ext uri="{FF2B5EF4-FFF2-40B4-BE49-F238E27FC236}">
                  <a16:creationId xmlns:a16="http://schemas.microsoft.com/office/drawing/2014/main" id="{9BA1097B-7749-1104-7772-B946162C1033}"/>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2"/>
                </a:ext>
              </a:extLst>
            </a:blip>
            <a:srcRect t="6005" r="55422" b="4325"/>
            <a:stretch/>
          </p:blipFill>
          <p:spPr>
            <a:xfrm>
              <a:off x="301976" y="5225788"/>
              <a:ext cx="304729" cy="612961"/>
            </a:xfrm>
            <a:prstGeom prst="rect">
              <a:avLst/>
            </a:prstGeom>
          </p:spPr>
        </p:pic>
        <p:pic>
          <p:nvPicPr>
            <p:cNvPr id="77" name="グラフィックス 76">
              <a:extLst>
                <a:ext uri="{FF2B5EF4-FFF2-40B4-BE49-F238E27FC236}">
                  <a16:creationId xmlns:a16="http://schemas.microsoft.com/office/drawing/2014/main" id="{BBCD3843-6D1D-8E9E-D7A5-8A672C862778}"/>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2"/>
                </a:ext>
              </a:extLst>
            </a:blip>
            <a:srcRect t="6005" r="55422" b="4325"/>
            <a:stretch/>
          </p:blipFill>
          <p:spPr>
            <a:xfrm flipH="1">
              <a:off x="2425519" y="5225788"/>
              <a:ext cx="304729" cy="612961"/>
            </a:xfrm>
            <a:prstGeom prst="rect">
              <a:avLst/>
            </a:prstGeom>
          </p:spPr>
        </p:pic>
      </p:grpSp>
      <p:grpSp>
        <p:nvGrpSpPr>
          <p:cNvPr id="63" name="グループ化 62">
            <a:extLst>
              <a:ext uri="{FF2B5EF4-FFF2-40B4-BE49-F238E27FC236}">
                <a16:creationId xmlns:a16="http://schemas.microsoft.com/office/drawing/2014/main" id="{2A0DFE30-CD48-E604-9BB5-551441EF1C60}"/>
              </a:ext>
            </a:extLst>
          </p:cNvPr>
          <p:cNvGrpSpPr/>
          <p:nvPr/>
        </p:nvGrpSpPr>
        <p:grpSpPr>
          <a:xfrm>
            <a:off x="9177886" y="2228324"/>
            <a:ext cx="2442491" cy="613805"/>
            <a:chOff x="2947648" y="5228253"/>
            <a:chExt cx="2442491" cy="613805"/>
          </a:xfrm>
        </p:grpSpPr>
        <p:pic>
          <p:nvPicPr>
            <p:cNvPr id="70" name="グラフィックス 69">
              <a:extLst>
                <a:ext uri="{FF2B5EF4-FFF2-40B4-BE49-F238E27FC236}">
                  <a16:creationId xmlns:a16="http://schemas.microsoft.com/office/drawing/2014/main" id="{5B2205D8-5F1E-3F5B-AD53-31462A854418}"/>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2"/>
                </a:ext>
              </a:extLst>
            </a:blip>
            <a:srcRect t="6005" r="55422" b="4325"/>
            <a:stretch/>
          </p:blipFill>
          <p:spPr>
            <a:xfrm>
              <a:off x="2947648" y="5228675"/>
              <a:ext cx="304729" cy="612961"/>
            </a:xfrm>
            <a:prstGeom prst="rect">
              <a:avLst/>
            </a:prstGeom>
          </p:spPr>
        </p:pic>
        <p:pic>
          <p:nvPicPr>
            <p:cNvPr id="71" name="グラフィックス 70">
              <a:extLst>
                <a:ext uri="{FF2B5EF4-FFF2-40B4-BE49-F238E27FC236}">
                  <a16:creationId xmlns:a16="http://schemas.microsoft.com/office/drawing/2014/main" id="{BFD3AA11-7A87-0122-9063-165F69C3F25B}"/>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2"/>
                </a:ext>
              </a:extLst>
            </a:blip>
            <a:srcRect t="6005" r="55422" b="4325"/>
            <a:stretch/>
          </p:blipFill>
          <p:spPr>
            <a:xfrm flipH="1">
              <a:off x="5085410" y="5228675"/>
              <a:ext cx="304729" cy="612961"/>
            </a:xfrm>
            <a:prstGeom prst="rect">
              <a:avLst/>
            </a:prstGeom>
          </p:spPr>
        </p:pic>
        <p:grpSp>
          <p:nvGrpSpPr>
            <p:cNvPr id="72" name="グループ化 71">
              <a:extLst>
                <a:ext uri="{FF2B5EF4-FFF2-40B4-BE49-F238E27FC236}">
                  <a16:creationId xmlns:a16="http://schemas.microsoft.com/office/drawing/2014/main" id="{5E92999D-E108-2BCD-E6A9-EEEF7B000136}"/>
                </a:ext>
              </a:extLst>
            </p:cNvPr>
            <p:cNvGrpSpPr/>
            <p:nvPr/>
          </p:nvGrpSpPr>
          <p:grpSpPr>
            <a:xfrm>
              <a:off x="3274271" y="5228253"/>
              <a:ext cx="1789244" cy="613805"/>
              <a:chOff x="4507618" y="2135806"/>
              <a:chExt cx="1968169" cy="675186"/>
            </a:xfrm>
          </p:grpSpPr>
          <p:sp>
            <p:nvSpPr>
              <p:cNvPr id="73" name="角丸四角形 72">
                <a:extLst>
                  <a:ext uri="{FF2B5EF4-FFF2-40B4-BE49-F238E27FC236}">
                    <a16:creationId xmlns:a16="http://schemas.microsoft.com/office/drawing/2014/main" id="{2C2790D7-C957-2A6C-5DF8-84F15427DCE2}"/>
                  </a:ext>
                </a:extLst>
              </p:cNvPr>
              <p:cNvSpPr/>
              <p:nvPr/>
            </p:nvSpPr>
            <p:spPr>
              <a:xfrm>
                <a:off x="4507618" y="2135806"/>
                <a:ext cx="1079591"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144000" bIns="144000" rtlCol="0" anchor="ctr"/>
              <a:lstStyle/>
              <a:p>
                <a:pPr algn="ct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〇〇〇〇</a:t>
                </a:r>
                <a:endParaRPr kumimoji="1" lang="en-US" altLang="ja-JP" sz="1400" b="1" dirty="0">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a:p>
                <a:pPr algn="ctr">
                  <a:spcBef>
                    <a:spcPts val="300"/>
                  </a:spcBef>
                </a:pPr>
                <a:r>
                  <a:rPr lang="ja-JP" altLang="en-US" sz="1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サービス</a:t>
                </a:r>
                <a:endParaRPr kumimoji="1" lang="ja-JP" altLang="en-US" sz="2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p:txBody>
          </p:sp>
          <p:sp>
            <p:nvSpPr>
              <p:cNvPr id="74" name="角丸四角形 73">
                <a:extLst>
                  <a:ext uri="{FF2B5EF4-FFF2-40B4-BE49-F238E27FC236}">
                    <a16:creationId xmlns:a16="http://schemas.microsoft.com/office/drawing/2014/main" id="{5BB3CEA3-595D-EF8C-D455-2F719F99B221}"/>
                  </a:ext>
                </a:extLst>
              </p:cNvPr>
              <p:cNvSpPr/>
              <p:nvPr/>
            </p:nvSpPr>
            <p:spPr>
              <a:xfrm>
                <a:off x="5521257" y="2135806"/>
                <a:ext cx="954530"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72000" bIns="36000" rtlCol="0" anchor="ctr"/>
              <a:lstStyle/>
              <a:p>
                <a:pPr algn="ctr"/>
                <a:r>
                  <a:rPr kumimoji="1" lang="ja-JP" altLang="en-US" sz="700" b="1">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t>費用対効果満足度</a:t>
                </a:r>
                <a:br>
                  <a:rPr lang="en-US" altLang="ja-JP" sz="3200" b="1" dirty="0">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b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No.1</a:t>
                </a:r>
                <a:endParaRPr kumimoji="1" lang="ja-JP" altLang="en-US" sz="1200" b="1">
                  <a:solidFill>
                    <a:srgbClr val="1A96F0"/>
                  </a:solidFill>
                  <a:latin typeface="Montserrat SemiBold" pitchFamily="2" charset="0"/>
                  <a:ea typeface="Yu Gothic" panose="020B0400000000000000" pitchFamily="34" charset="-128"/>
                  <a:cs typeface="Rajdhani SemiBold" panose="02000000000000000000" pitchFamily="2" charset="0"/>
                </a:endParaRPr>
              </a:p>
            </p:txBody>
          </p:sp>
        </p:grpSp>
      </p:grpSp>
      <p:sp>
        <p:nvSpPr>
          <p:cNvPr id="24" name="正方形/長方形 23">
            <a:extLst>
              <a:ext uri="{FF2B5EF4-FFF2-40B4-BE49-F238E27FC236}">
                <a16:creationId xmlns:a16="http://schemas.microsoft.com/office/drawing/2014/main" id="{18C03C47-C27D-D3F6-9A8F-7DDBE685B085}"/>
              </a:ext>
            </a:extLst>
          </p:cNvPr>
          <p:cNvSpPr/>
          <p:nvPr/>
        </p:nvSpPr>
        <p:spPr>
          <a:xfrm>
            <a:off x="6220797" y="5168960"/>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25" name="正方形/長方形 24">
            <a:extLst>
              <a:ext uri="{FF2B5EF4-FFF2-40B4-BE49-F238E27FC236}">
                <a16:creationId xmlns:a16="http://schemas.microsoft.com/office/drawing/2014/main" id="{3D800766-CC0A-06F0-ABA1-91CFB7B79B2E}"/>
              </a:ext>
            </a:extLst>
          </p:cNvPr>
          <p:cNvSpPr/>
          <p:nvPr/>
        </p:nvSpPr>
        <p:spPr>
          <a:xfrm>
            <a:off x="7629914" y="5168960"/>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26" name="正方形/長方形 25">
            <a:extLst>
              <a:ext uri="{FF2B5EF4-FFF2-40B4-BE49-F238E27FC236}">
                <a16:creationId xmlns:a16="http://schemas.microsoft.com/office/drawing/2014/main" id="{B2EC5C2B-4925-F4CA-710B-4C521960EAA3}"/>
              </a:ext>
            </a:extLst>
          </p:cNvPr>
          <p:cNvSpPr/>
          <p:nvPr/>
        </p:nvSpPr>
        <p:spPr>
          <a:xfrm>
            <a:off x="9039029" y="5168960"/>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27" name="正方形/長方形 26">
            <a:extLst>
              <a:ext uri="{FF2B5EF4-FFF2-40B4-BE49-F238E27FC236}">
                <a16:creationId xmlns:a16="http://schemas.microsoft.com/office/drawing/2014/main" id="{DEDB6298-65D0-B339-425C-B9D034EE45C0}"/>
              </a:ext>
            </a:extLst>
          </p:cNvPr>
          <p:cNvSpPr/>
          <p:nvPr/>
        </p:nvSpPr>
        <p:spPr>
          <a:xfrm>
            <a:off x="10448146" y="5168960"/>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29" name="正方形/長方形 28">
            <a:extLst>
              <a:ext uri="{FF2B5EF4-FFF2-40B4-BE49-F238E27FC236}">
                <a16:creationId xmlns:a16="http://schemas.microsoft.com/office/drawing/2014/main" id="{1E8471E5-0233-7CC7-9117-F114AE2CBAA4}"/>
              </a:ext>
            </a:extLst>
          </p:cNvPr>
          <p:cNvSpPr/>
          <p:nvPr/>
        </p:nvSpPr>
        <p:spPr>
          <a:xfrm>
            <a:off x="6220797" y="5846281"/>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30" name="正方形/長方形 29">
            <a:extLst>
              <a:ext uri="{FF2B5EF4-FFF2-40B4-BE49-F238E27FC236}">
                <a16:creationId xmlns:a16="http://schemas.microsoft.com/office/drawing/2014/main" id="{9FC4535B-8E14-4FCF-DB5D-3BF8FB0DD29F}"/>
              </a:ext>
            </a:extLst>
          </p:cNvPr>
          <p:cNvSpPr/>
          <p:nvPr/>
        </p:nvSpPr>
        <p:spPr>
          <a:xfrm>
            <a:off x="7629914" y="5846281"/>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31" name="正方形/長方形 30">
            <a:extLst>
              <a:ext uri="{FF2B5EF4-FFF2-40B4-BE49-F238E27FC236}">
                <a16:creationId xmlns:a16="http://schemas.microsoft.com/office/drawing/2014/main" id="{D0F1F751-CC29-6BAD-658C-95CA6DF26729}"/>
              </a:ext>
            </a:extLst>
          </p:cNvPr>
          <p:cNvSpPr/>
          <p:nvPr/>
        </p:nvSpPr>
        <p:spPr>
          <a:xfrm>
            <a:off x="9039029" y="5846281"/>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32" name="正方形/長方形 31">
            <a:extLst>
              <a:ext uri="{FF2B5EF4-FFF2-40B4-BE49-F238E27FC236}">
                <a16:creationId xmlns:a16="http://schemas.microsoft.com/office/drawing/2014/main" id="{6ADF1027-E94A-0D2D-4376-0D0BBB4F5067}"/>
              </a:ext>
            </a:extLst>
          </p:cNvPr>
          <p:cNvSpPr/>
          <p:nvPr/>
        </p:nvSpPr>
        <p:spPr>
          <a:xfrm>
            <a:off x="10448146" y="5846281"/>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0" name="角丸四角形 79">
            <a:extLst>
              <a:ext uri="{FF2B5EF4-FFF2-40B4-BE49-F238E27FC236}">
                <a16:creationId xmlns:a16="http://schemas.microsoft.com/office/drawing/2014/main" id="{0F07BE38-EB55-53A3-0DFE-7E40E3453A2B}"/>
              </a:ext>
            </a:extLst>
          </p:cNvPr>
          <p:cNvSpPr/>
          <p:nvPr/>
        </p:nvSpPr>
        <p:spPr>
          <a:xfrm>
            <a:off x="6220797" y="4876029"/>
            <a:ext cx="5528290" cy="217546"/>
          </a:xfrm>
          <a:prstGeom prst="roundRect">
            <a:avLst>
              <a:gd name="adj" fmla="val 202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05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〇〇業界</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　</a:t>
            </a:r>
            <a:r>
              <a:rPr lang="en-US" altLang="ja-JP" sz="800" b="1" dirty="0">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一部抜粋</a:t>
            </a:r>
          </a:p>
        </p:txBody>
      </p:sp>
      <p:sp>
        <p:nvSpPr>
          <p:cNvPr id="83" name="正方形/長方形 82">
            <a:extLst>
              <a:ext uri="{FF2B5EF4-FFF2-40B4-BE49-F238E27FC236}">
                <a16:creationId xmlns:a16="http://schemas.microsoft.com/office/drawing/2014/main" id="{E37F55DD-2D67-528C-BE82-717B288B1DED}"/>
              </a:ext>
            </a:extLst>
          </p:cNvPr>
          <p:cNvSpPr/>
          <p:nvPr/>
        </p:nvSpPr>
        <p:spPr>
          <a:xfrm>
            <a:off x="6220797" y="3426247"/>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4" name="正方形/長方形 83">
            <a:extLst>
              <a:ext uri="{FF2B5EF4-FFF2-40B4-BE49-F238E27FC236}">
                <a16:creationId xmlns:a16="http://schemas.microsoft.com/office/drawing/2014/main" id="{300D2839-2922-F933-B1E7-8B3E9937EEB0}"/>
              </a:ext>
            </a:extLst>
          </p:cNvPr>
          <p:cNvSpPr/>
          <p:nvPr/>
        </p:nvSpPr>
        <p:spPr>
          <a:xfrm>
            <a:off x="7629914" y="3426247"/>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5" name="正方形/長方形 84">
            <a:extLst>
              <a:ext uri="{FF2B5EF4-FFF2-40B4-BE49-F238E27FC236}">
                <a16:creationId xmlns:a16="http://schemas.microsoft.com/office/drawing/2014/main" id="{C4A41F74-7947-A96D-42D4-087CAF43EB4A}"/>
              </a:ext>
            </a:extLst>
          </p:cNvPr>
          <p:cNvSpPr/>
          <p:nvPr/>
        </p:nvSpPr>
        <p:spPr>
          <a:xfrm>
            <a:off x="9039029" y="3426247"/>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6" name="正方形/長方形 85">
            <a:extLst>
              <a:ext uri="{FF2B5EF4-FFF2-40B4-BE49-F238E27FC236}">
                <a16:creationId xmlns:a16="http://schemas.microsoft.com/office/drawing/2014/main" id="{40E7BE8E-04EF-31CE-200C-1DC4F3F55238}"/>
              </a:ext>
            </a:extLst>
          </p:cNvPr>
          <p:cNvSpPr/>
          <p:nvPr/>
        </p:nvSpPr>
        <p:spPr>
          <a:xfrm>
            <a:off x="10448146" y="3426247"/>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7" name="正方形/長方形 86">
            <a:extLst>
              <a:ext uri="{FF2B5EF4-FFF2-40B4-BE49-F238E27FC236}">
                <a16:creationId xmlns:a16="http://schemas.microsoft.com/office/drawing/2014/main" id="{9E2C6599-33E9-9ACF-E92E-557FBCBD45AF}"/>
              </a:ext>
            </a:extLst>
          </p:cNvPr>
          <p:cNvSpPr/>
          <p:nvPr/>
        </p:nvSpPr>
        <p:spPr>
          <a:xfrm>
            <a:off x="6220797" y="4103568"/>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8" name="正方形/長方形 87">
            <a:extLst>
              <a:ext uri="{FF2B5EF4-FFF2-40B4-BE49-F238E27FC236}">
                <a16:creationId xmlns:a16="http://schemas.microsoft.com/office/drawing/2014/main" id="{AB82E301-0706-D7E4-A88D-2E309A0AD084}"/>
              </a:ext>
            </a:extLst>
          </p:cNvPr>
          <p:cNvSpPr/>
          <p:nvPr/>
        </p:nvSpPr>
        <p:spPr>
          <a:xfrm>
            <a:off x="7629914" y="4103568"/>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9" name="正方形/長方形 88">
            <a:extLst>
              <a:ext uri="{FF2B5EF4-FFF2-40B4-BE49-F238E27FC236}">
                <a16:creationId xmlns:a16="http://schemas.microsoft.com/office/drawing/2014/main" id="{0193BC2B-BF9D-D336-5449-8F2CAAED8D8A}"/>
              </a:ext>
            </a:extLst>
          </p:cNvPr>
          <p:cNvSpPr/>
          <p:nvPr/>
        </p:nvSpPr>
        <p:spPr>
          <a:xfrm>
            <a:off x="9039029" y="4103568"/>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90" name="正方形/長方形 89">
            <a:extLst>
              <a:ext uri="{FF2B5EF4-FFF2-40B4-BE49-F238E27FC236}">
                <a16:creationId xmlns:a16="http://schemas.microsoft.com/office/drawing/2014/main" id="{8AA8FC00-8003-CE57-CFC8-0B047283FF47}"/>
              </a:ext>
            </a:extLst>
          </p:cNvPr>
          <p:cNvSpPr/>
          <p:nvPr/>
        </p:nvSpPr>
        <p:spPr>
          <a:xfrm>
            <a:off x="10448146" y="4103568"/>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91" name="角丸四角形 90">
            <a:extLst>
              <a:ext uri="{FF2B5EF4-FFF2-40B4-BE49-F238E27FC236}">
                <a16:creationId xmlns:a16="http://schemas.microsoft.com/office/drawing/2014/main" id="{F4712ED1-6CE3-54F7-6D3D-9B8ACD3C7D80}"/>
              </a:ext>
            </a:extLst>
          </p:cNvPr>
          <p:cNvSpPr/>
          <p:nvPr/>
        </p:nvSpPr>
        <p:spPr>
          <a:xfrm>
            <a:off x="6220797" y="3133316"/>
            <a:ext cx="5528290" cy="217546"/>
          </a:xfrm>
          <a:prstGeom prst="roundRect">
            <a:avLst>
              <a:gd name="adj" fmla="val 202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05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〇〇業界</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　</a:t>
            </a:r>
            <a:r>
              <a:rPr lang="en-US" altLang="ja-JP" sz="800" b="1" dirty="0">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一部抜粋</a:t>
            </a:r>
          </a:p>
        </p:txBody>
      </p:sp>
    </p:spTree>
    <p:extLst>
      <p:ext uri="{BB962C8B-B14F-4D97-AF65-F5344CB8AC3E}">
        <p14:creationId xmlns:p14="http://schemas.microsoft.com/office/powerpoint/2010/main" val="3916673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F325CB1-9852-6BF5-AC61-C4EC47B684A6}"/>
              </a:ext>
            </a:extLst>
          </p:cNvPr>
          <p:cNvSpPr>
            <a:spLocks noGrp="1"/>
          </p:cNvSpPr>
          <p:nvPr>
            <p:ph type="title"/>
          </p:nvPr>
        </p:nvSpPr>
        <p:spPr/>
        <p:txBody>
          <a:bodyPr/>
          <a:lstStyle/>
          <a:p>
            <a:r>
              <a:rPr kumimoji="1" lang="ja-JP" altLang="en-US"/>
              <a:t>料金プラン</a:t>
            </a:r>
          </a:p>
        </p:txBody>
      </p:sp>
      <p:sp>
        <p:nvSpPr>
          <p:cNvPr id="3" name="コンテンツ プレースホルダー 2">
            <a:extLst>
              <a:ext uri="{FF2B5EF4-FFF2-40B4-BE49-F238E27FC236}">
                <a16:creationId xmlns:a16="http://schemas.microsoft.com/office/drawing/2014/main" id="{355BF267-363D-3BE5-7A12-1DC4A0BF416C}"/>
              </a:ext>
            </a:extLst>
          </p:cNvPr>
          <p:cNvSpPr>
            <a:spLocks noGrp="1"/>
          </p:cNvSpPr>
          <p:nvPr>
            <p:ph idx="1"/>
          </p:nvPr>
        </p:nvSpPr>
        <p:spPr/>
        <p:txBody>
          <a:bodyPr/>
          <a:lstStyle/>
          <a:p>
            <a:r>
              <a:rPr kumimoji="1" lang="ja-JP" altLang="en-US"/>
              <a:t>ニーズに応じて最適なプランを選択いただけるよう、</a:t>
            </a:r>
            <a:r>
              <a:rPr kumimoji="1" lang="en-US" altLang="ja-JP" dirty="0"/>
              <a:t>3</a:t>
            </a:r>
            <a:r>
              <a:rPr kumimoji="1" lang="ja-JP" altLang="en-US"/>
              <a:t>つのプランをご用意しています。</a:t>
            </a:r>
            <a:endParaRPr kumimoji="1" lang="en-US" altLang="ja-JP" dirty="0"/>
          </a:p>
          <a:p>
            <a:r>
              <a:rPr lang="ja-JP" altLang="en-US"/>
              <a:t>基本的には</a:t>
            </a:r>
            <a:r>
              <a:rPr lang="en-US" altLang="ja-JP" dirty="0"/>
              <a:t>3</a:t>
            </a:r>
            <a:r>
              <a:rPr lang="ja-JP" altLang="en-US"/>
              <a:t>ヶ月単位でのご契約となっておりますが、ニーズに合わせて対応が可能です。</a:t>
            </a:r>
            <a:endParaRPr kumimoji="1" lang="ja-JP" altLang="en-US"/>
          </a:p>
        </p:txBody>
      </p:sp>
      <p:sp>
        <p:nvSpPr>
          <p:cNvPr id="4" name="日付プレースホルダー 3">
            <a:extLst>
              <a:ext uri="{FF2B5EF4-FFF2-40B4-BE49-F238E27FC236}">
                <a16:creationId xmlns:a16="http://schemas.microsoft.com/office/drawing/2014/main" id="{3AF6946A-A897-C86F-ED49-1D59A8B4F36B}"/>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CDE27034-CD92-64B0-80D7-C7D700C45CB4}"/>
              </a:ext>
            </a:extLst>
          </p:cNvPr>
          <p:cNvSpPr>
            <a:spLocks noGrp="1"/>
          </p:cNvSpPr>
          <p:nvPr>
            <p:ph type="sldNum" sz="quarter" idx="12"/>
          </p:nvPr>
        </p:nvSpPr>
        <p:spPr/>
        <p:txBody>
          <a:bodyPr/>
          <a:lstStyle/>
          <a:p>
            <a:fld id="{E310EA0D-2252-9045-A82C-BA460C3629D0}" type="slidenum">
              <a:rPr lang="ja-JP" altLang="en-US" smtClean="0"/>
              <a:pPr/>
              <a:t>17</a:t>
            </a:fld>
            <a:endParaRPr lang="ja-JP" altLang="en-US">
              <a:latin typeface="Montserrat Medium" pitchFamily="2" charset="0"/>
            </a:endParaRPr>
          </a:p>
        </p:txBody>
      </p:sp>
      <p:graphicFrame>
        <p:nvGraphicFramePr>
          <p:cNvPr id="6" name="表 5">
            <a:extLst>
              <a:ext uri="{FF2B5EF4-FFF2-40B4-BE49-F238E27FC236}">
                <a16:creationId xmlns:a16="http://schemas.microsoft.com/office/drawing/2014/main" id="{3473141D-4AE3-F871-3958-02010941B47D}"/>
              </a:ext>
            </a:extLst>
          </p:cNvPr>
          <p:cNvGraphicFramePr>
            <a:graphicFrameLocks noGrp="1"/>
          </p:cNvGraphicFramePr>
          <p:nvPr>
            <p:extLst>
              <p:ext uri="{D42A27DB-BD31-4B8C-83A1-F6EECF244321}">
                <p14:modId xmlns:p14="http://schemas.microsoft.com/office/powerpoint/2010/main" val="3094348413"/>
              </p:ext>
            </p:extLst>
          </p:nvPr>
        </p:nvGraphicFramePr>
        <p:xfrm>
          <a:off x="442913" y="2168525"/>
          <a:ext cx="11306176" cy="4248150"/>
        </p:xfrm>
        <a:graphic>
          <a:graphicData uri="http://schemas.openxmlformats.org/drawingml/2006/table">
            <a:tbl>
              <a:tblPr firstRow="1" bandRow="1">
                <a:tableStyleId>{5C22544A-7EE6-4342-B048-85BDC9FD1C3A}</a:tableStyleId>
              </a:tblPr>
              <a:tblGrid>
                <a:gridCol w="2103145">
                  <a:extLst>
                    <a:ext uri="{9D8B030D-6E8A-4147-A177-3AD203B41FA5}">
                      <a16:colId xmlns:a16="http://schemas.microsoft.com/office/drawing/2014/main" val="586671870"/>
                    </a:ext>
                  </a:extLst>
                </a:gridCol>
                <a:gridCol w="3067677">
                  <a:extLst>
                    <a:ext uri="{9D8B030D-6E8A-4147-A177-3AD203B41FA5}">
                      <a16:colId xmlns:a16="http://schemas.microsoft.com/office/drawing/2014/main" val="558375541"/>
                    </a:ext>
                  </a:extLst>
                </a:gridCol>
                <a:gridCol w="3067677">
                  <a:extLst>
                    <a:ext uri="{9D8B030D-6E8A-4147-A177-3AD203B41FA5}">
                      <a16:colId xmlns:a16="http://schemas.microsoft.com/office/drawing/2014/main" val="353675913"/>
                    </a:ext>
                  </a:extLst>
                </a:gridCol>
                <a:gridCol w="3067677">
                  <a:extLst>
                    <a:ext uri="{9D8B030D-6E8A-4147-A177-3AD203B41FA5}">
                      <a16:colId xmlns:a16="http://schemas.microsoft.com/office/drawing/2014/main" val="426714749"/>
                    </a:ext>
                  </a:extLst>
                </a:gridCol>
              </a:tblGrid>
              <a:tr h="339661">
                <a:tc>
                  <a:txBody>
                    <a:bodyPr/>
                    <a:lstStyle/>
                    <a:p>
                      <a:pPr algn="ctr">
                        <a:spcBef>
                          <a:spcPts val="600"/>
                        </a:spcBef>
                      </a:pPr>
                      <a:endParaRPr kumimoji="1" lang="ja-JP" altLang="en-US" sz="1200" b="1" i="0">
                        <a:solidFill>
                          <a:schemeClr val="bg1"/>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spcBef>
                          <a:spcPts val="600"/>
                        </a:spcBef>
                      </a:pPr>
                      <a:r>
                        <a:rPr kumimoji="1" lang="ja-JP" altLang="en-US" sz="1200" b="1" i="0">
                          <a:solidFill>
                            <a:schemeClr val="bg1"/>
                          </a:solidFill>
                          <a:latin typeface="Montserrat SemiBold" pitchFamily="2" charset="0"/>
                          <a:ea typeface="Yu Gothic" panose="020B0400000000000000" pitchFamily="34" charset="-128"/>
                        </a:rPr>
                        <a:t>プラン</a:t>
                      </a:r>
                      <a:r>
                        <a:rPr kumimoji="1" lang="en-US" altLang="ja-JP" sz="1200" b="1" i="0" dirty="0">
                          <a:solidFill>
                            <a:schemeClr val="bg1"/>
                          </a:solidFill>
                          <a:latin typeface="Montserrat SemiBold" pitchFamily="2" charset="0"/>
                          <a:ea typeface="Yu Gothic" panose="020B0400000000000000" pitchFamily="34" charset="-128"/>
                        </a:rPr>
                        <a:t>①</a:t>
                      </a:r>
                      <a:endParaRPr kumimoji="1" lang="ja-JP" altLang="en-US" sz="1200" b="1" i="0">
                        <a:solidFill>
                          <a:schemeClr val="bg1"/>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spcBef>
                          <a:spcPts val="600"/>
                        </a:spcBef>
                      </a:pPr>
                      <a:r>
                        <a:rPr kumimoji="1" lang="ja-JP" altLang="en-US" sz="1200" b="1" i="0">
                          <a:solidFill>
                            <a:schemeClr val="bg1"/>
                          </a:solidFill>
                          <a:latin typeface="Montserrat SemiBold" pitchFamily="2" charset="0"/>
                          <a:ea typeface="Yu Gothic" panose="020B0400000000000000" pitchFamily="34" charset="-128"/>
                        </a:rPr>
                        <a:t>プラン</a:t>
                      </a:r>
                      <a:r>
                        <a:rPr kumimoji="1" lang="en-US" altLang="ja-JP" sz="1200" b="1" i="0" dirty="0">
                          <a:solidFill>
                            <a:schemeClr val="bg1"/>
                          </a:solidFill>
                          <a:latin typeface="Montserrat SemiBold" pitchFamily="2" charset="0"/>
                          <a:ea typeface="Yu Gothic" panose="020B0400000000000000" pitchFamily="34" charset="-128"/>
                        </a:rPr>
                        <a:t>②</a:t>
                      </a:r>
                      <a:endParaRPr kumimoji="1" lang="ja-JP" altLang="en-US" sz="1200" b="1" i="0">
                        <a:solidFill>
                          <a:schemeClr val="bg1"/>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spcBef>
                          <a:spcPts val="600"/>
                        </a:spcBef>
                      </a:pPr>
                      <a:r>
                        <a:rPr kumimoji="1" lang="ja-JP" altLang="en-US" sz="1200" b="1" i="0">
                          <a:solidFill>
                            <a:schemeClr val="bg1"/>
                          </a:solidFill>
                          <a:latin typeface="Montserrat SemiBold" pitchFamily="2" charset="0"/>
                          <a:ea typeface="Yu Gothic" panose="020B0400000000000000" pitchFamily="34" charset="-128"/>
                        </a:rPr>
                        <a:t>プラン</a:t>
                      </a:r>
                      <a:r>
                        <a:rPr kumimoji="1" lang="en-US" altLang="ja-JP" sz="1200" b="1" i="0" dirty="0">
                          <a:solidFill>
                            <a:schemeClr val="bg1"/>
                          </a:solidFill>
                          <a:latin typeface="Montserrat SemiBold" pitchFamily="2" charset="0"/>
                          <a:ea typeface="Yu Gothic" panose="020B0400000000000000" pitchFamily="34" charset="-128"/>
                        </a:rPr>
                        <a:t>③</a:t>
                      </a:r>
                      <a:endParaRPr kumimoji="1" lang="ja-JP" altLang="en-US" sz="1200" b="1" i="0">
                        <a:solidFill>
                          <a:schemeClr val="bg1"/>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extLst>
                  <a:ext uri="{0D108BD9-81ED-4DB2-BD59-A6C34878D82A}">
                    <a16:rowId xmlns:a16="http://schemas.microsoft.com/office/drawing/2014/main" val="2350905777"/>
                  </a:ext>
                </a:extLst>
              </a:tr>
              <a:tr h="739254">
                <a:tc>
                  <a:txBody>
                    <a:bodyPr/>
                    <a:lstStyle/>
                    <a:p>
                      <a:pPr algn="ctr">
                        <a:spcBef>
                          <a:spcPts val="60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利用料金</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Bef>
                          <a:spcPts val="600"/>
                        </a:spcBef>
                      </a:pPr>
                      <a:r>
                        <a:rPr kumimoji="1" lang="en-US" altLang="ja-JP" sz="16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a:t>
                      </a:r>
                      <a:r>
                        <a:rPr kumimoji="1" lang="en-US" altLang="ja-JP" sz="22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00,000~</a:t>
                      </a:r>
                      <a:r>
                        <a:rPr kumimoji="1" lang="en-US" altLang="ja-JP" sz="14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 / </a:t>
                      </a:r>
                      <a:r>
                        <a:rPr kumimoji="1" lang="ja-JP" altLang="en-US" sz="14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月</a:t>
                      </a:r>
                      <a:endParaRPr kumimoji="1" lang="ja-JP" altLang="en-US" sz="1400" b="1" i="0">
                        <a:solidFill>
                          <a:schemeClr val="tx1">
                            <a:lumMod val="75000"/>
                            <a:lumOff val="25000"/>
                          </a:schemeClr>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600"/>
                        </a:spcBef>
                      </a:pPr>
                      <a:r>
                        <a:rPr kumimoji="1" lang="en-US" altLang="ja-JP" sz="16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a:t>
                      </a:r>
                      <a:r>
                        <a:rPr kumimoji="1" lang="en-US" altLang="ja-JP" sz="22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00,000~</a:t>
                      </a:r>
                      <a:r>
                        <a:rPr kumimoji="1" lang="en-US" altLang="ja-JP" sz="14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 / </a:t>
                      </a:r>
                      <a:r>
                        <a:rPr kumimoji="1" lang="ja-JP" altLang="en-US" sz="14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月</a:t>
                      </a:r>
                      <a:endParaRPr kumimoji="1" lang="ja-JP" altLang="en-US" sz="1400" b="1" i="0">
                        <a:solidFill>
                          <a:schemeClr val="tx1">
                            <a:lumMod val="75000"/>
                            <a:lumOff val="25000"/>
                          </a:schemeClr>
                        </a:solidFill>
                        <a:latin typeface="Montserrat SemiBold" pitchFamily="2" charset="0"/>
                        <a:ea typeface="Yu Gothic" panose="020B0400000000000000" pitchFamily="34" charset="-128"/>
                      </a:endParaRP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600"/>
                        </a:spcBef>
                      </a:pPr>
                      <a:r>
                        <a:rPr kumimoji="1" lang="en-US" altLang="ja-JP" sz="1600" b="1" i="0" dirty="0">
                          <a:solidFill>
                            <a:schemeClr val="tx1">
                              <a:lumMod val="75000"/>
                              <a:lumOff val="25000"/>
                            </a:schemeClr>
                          </a:solidFill>
                          <a:latin typeface="Montserrat SemiBold" pitchFamily="2" charset="0"/>
                          <a:ea typeface="Yu Gothic" panose="020B0400000000000000" pitchFamily="34" charset="-128"/>
                        </a:rPr>
                        <a:t>¥</a:t>
                      </a:r>
                      <a:r>
                        <a:rPr kumimoji="1" lang="en-US" altLang="ja-JP" sz="2200" b="1" i="0" dirty="0">
                          <a:solidFill>
                            <a:schemeClr val="tx1">
                              <a:lumMod val="75000"/>
                              <a:lumOff val="25000"/>
                            </a:schemeClr>
                          </a:solidFill>
                          <a:latin typeface="Montserrat SemiBold" pitchFamily="2" charset="0"/>
                          <a:ea typeface="Yu Gothic" panose="020B0400000000000000" pitchFamily="34" charset="-128"/>
                        </a:rPr>
                        <a:t>00,000~</a:t>
                      </a: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 / </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月</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431095"/>
                  </a:ext>
                </a:extLst>
              </a:tr>
              <a:tr h="805471">
                <a:tc>
                  <a:txBody>
                    <a:bodyPr/>
                    <a:lstStyle/>
                    <a:p>
                      <a:pPr algn="ctr">
                        <a:spcBef>
                          <a:spcPts val="60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こんな方におすすめ</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〇〇に取り組みたいが、</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進め方がわからない企業向け</a:t>
                      </a: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すでに〇〇に取り組んでいて、</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より強化を図りたい企業向け</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自社の状況に応じて</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カスタマイズしてほしい企業向け</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40451085"/>
                  </a:ext>
                </a:extLst>
              </a:tr>
              <a:tr h="1613762">
                <a:tc>
                  <a:txBody>
                    <a:bodyPr/>
                    <a:lstStyle/>
                    <a:p>
                      <a:pPr algn="ctr">
                        <a:spcBef>
                          <a:spcPts val="60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提供内容</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285750" indent="-213750" algn="l">
                        <a:spcBef>
                          <a:spcPts val="600"/>
                        </a:spcBef>
                        <a:buFont typeface="Wingdings" pitchFamily="2" charset="2"/>
                        <a:buChar char="l"/>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提供する内容の概要を記載</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marL="285750" indent="-213750" algn="l">
                        <a:spcBef>
                          <a:spcPts val="600"/>
                        </a:spcBef>
                        <a:buFont typeface="Wingdings" pitchFamily="2" charset="2"/>
                        <a:buChar char="l"/>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提供する内容の概要を記載</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marL="285750" indent="-213750" algn="l">
                        <a:spcBef>
                          <a:spcPts val="600"/>
                        </a:spcBef>
                        <a:buFont typeface="Wingdings" pitchFamily="2" charset="2"/>
                        <a:buChar char="l"/>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提供する内容の概要を記載</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marL="285750" indent="-213750" algn="l">
                        <a:spcBef>
                          <a:spcPts val="600"/>
                        </a:spcBef>
                        <a:buFont typeface="Wingdings" pitchFamily="2" charset="2"/>
                        <a:buChar char="l"/>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提供する内容の概要を記載</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txBody>
                  <a:tcPr marL="216000"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dirty="0">
                        <a:solidFill>
                          <a:srgbClr val="008CE2"/>
                        </a:solidFill>
                        <a:latin typeface="Montserrat SemiBold" pitchFamily="2" charset="0"/>
                        <a:ea typeface="Yu Gothic" panose="020B0400000000000000" pitchFamily="34" charset="-128"/>
                      </a:endParaRPr>
                    </a:p>
                  </a:txBody>
                  <a:tcPr marL="216000"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dirty="0">
                        <a:solidFill>
                          <a:srgbClr val="008CE2"/>
                        </a:solidFill>
                        <a:latin typeface="Montserrat SemiBold" pitchFamily="2" charset="0"/>
                        <a:ea typeface="Yu Gothic" panose="020B0400000000000000" pitchFamily="34" charset="-128"/>
                      </a:endParaRPr>
                    </a:p>
                  </a:txBody>
                  <a:tcPr marL="216000"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43255106"/>
                  </a:ext>
                </a:extLst>
              </a:tr>
              <a:tr h="750002">
                <a:tc>
                  <a:txBody>
                    <a:bodyPr/>
                    <a:lstStyle/>
                    <a:p>
                      <a:pPr algn="ctr">
                        <a:spcBef>
                          <a:spcPts val="60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契約期間</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Bef>
                          <a:spcPts val="600"/>
                        </a:spcBef>
                      </a:pPr>
                      <a:r>
                        <a:rPr kumimoji="1" lang="en-US" altLang="ja-JP" sz="2000" b="1" i="0" dirty="0">
                          <a:solidFill>
                            <a:schemeClr val="tx1">
                              <a:lumMod val="75000"/>
                              <a:lumOff val="25000"/>
                            </a:schemeClr>
                          </a:solidFill>
                          <a:latin typeface="Montserrat SemiBold" pitchFamily="2" charset="0"/>
                          <a:ea typeface="Yu Gothic" panose="020B0400000000000000" pitchFamily="34" charset="-128"/>
                        </a:rPr>
                        <a:t>3</a:t>
                      </a:r>
                      <a:r>
                        <a:rPr kumimoji="1" lang="ja-JP" altLang="en-US" sz="1600" b="1" i="0">
                          <a:solidFill>
                            <a:schemeClr val="tx1">
                              <a:lumMod val="75000"/>
                              <a:lumOff val="25000"/>
                            </a:schemeClr>
                          </a:solidFill>
                          <a:latin typeface="Montserrat SemiBold" pitchFamily="2" charset="0"/>
                          <a:ea typeface="Yu Gothic" panose="020B0400000000000000" pitchFamily="34" charset="-128"/>
                        </a:rPr>
                        <a:t>ヶ月</a:t>
                      </a:r>
                      <a:endParaRPr kumimoji="1" lang="ja-JP" altLang="en-US" sz="1050" b="1" i="0">
                        <a:solidFill>
                          <a:schemeClr val="tx1">
                            <a:lumMod val="50000"/>
                            <a:lumOff val="50000"/>
                          </a:schemeClr>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600"/>
                        </a:spcBef>
                      </a:pPr>
                      <a:r>
                        <a:rPr kumimoji="1" lang="en-US" altLang="ja-JP" sz="20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3</a:t>
                      </a:r>
                      <a:r>
                        <a:rPr kumimoji="1" lang="ja-JP" altLang="en-US" sz="16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ヶ月</a:t>
                      </a:r>
                      <a:endParaRPr kumimoji="1" lang="ja-JP" altLang="en-US" sz="1050" b="1" i="0">
                        <a:solidFill>
                          <a:schemeClr val="tx1">
                            <a:lumMod val="50000"/>
                            <a:lumOff val="50000"/>
                          </a:schemeClr>
                        </a:solidFill>
                        <a:latin typeface="Montserrat SemiBold" pitchFamily="2" charset="0"/>
                        <a:ea typeface="Yu Gothic" panose="020B0400000000000000" pitchFamily="34" charset="-128"/>
                      </a:endParaRP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600"/>
                        </a:spcBef>
                      </a:pPr>
                      <a:r>
                        <a:rPr kumimoji="1" lang="en-US" altLang="ja-JP" sz="20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3</a:t>
                      </a:r>
                      <a:r>
                        <a:rPr kumimoji="1" lang="ja-JP" altLang="en-US" sz="16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ヶ月</a:t>
                      </a:r>
                      <a:endParaRPr kumimoji="1" lang="ja-JP" altLang="en-US" sz="1050" b="1" i="0">
                        <a:solidFill>
                          <a:schemeClr val="tx1">
                            <a:lumMod val="50000"/>
                            <a:lumOff val="50000"/>
                          </a:schemeClr>
                        </a:solidFill>
                        <a:latin typeface="Montserrat SemiBold" pitchFamily="2" charset="0"/>
                        <a:ea typeface="Yu Gothic" panose="020B0400000000000000" pitchFamily="34" charset="-128"/>
                      </a:endParaRP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26153912"/>
                  </a:ext>
                </a:extLst>
              </a:tr>
            </a:tbl>
          </a:graphicData>
        </a:graphic>
      </p:graphicFrame>
    </p:spTree>
    <p:extLst>
      <p:ext uri="{BB962C8B-B14F-4D97-AF65-F5344CB8AC3E}">
        <p14:creationId xmlns:p14="http://schemas.microsoft.com/office/powerpoint/2010/main" val="16281421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1C42D00-9B9E-4C1D-C3EC-084286A87CF2}"/>
              </a:ext>
            </a:extLst>
          </p:cNvPr>
          <p:cNvSpPr>
            <a:spLocks noGrp="1"/>
          </p:cNvSpPr>
          <p:nvPr>
            <p:ph type="title"/>
          </p:nvPr>
        </p:nvSpPr>
        <p:spPr/>
        <p:txBody>
          <a:bodyPr/>
          <a:lstStyle/>
          <a:p>
            <a:r>
              <a:rPr kumimoji="1" lang="ja-JP" altLang="en-US"/>
              <a:t>コストシミュレーション</a:t>
            </a:r>
          </a:p>
        </p:txBody>
      </p:sp>
      <p:sp>
        <p:nvSpPr>
          <p:cNvPr id="4" name="日付プレースホルダー 3">
            <a:extLst>
              <a:ext uri="{FF2B5EF4-FFF2-40B4-BE49-F238E27FC236}">
                <a16:creationId xmlns:a16="http://schemas.microsoft.com/office/drawing/2014/main" id="{E71B6F6E-4670-E850-B31E-433F50531628}"/>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C6B53DA1-E75D-8F94-9501-1766DF8D77BD}"/>
              </a:ext>
            </a:extLst>
          </p:cNvPr>
          <p:cNvSpPr>
            <a:spLocks noGrp="1"/>
          </p:cNvSpPr>
          <p:nvPr>
            <p:ph type="sldNum" sz="quarter" idx="12"/>
          </p:nvPr>
        </p:nvSpPr>
        <p:spPr/>
        <p:txBody>
          <a:bodyPr/>
          <a:lstStyle/>
          <a:p>
            <a:fld id="{E310EA0D-2252-9045-A82C-BA460C3629D0}" type="slidenum">
              <a:rPr lang="ja-JP" altLang="en-US" smtClean="0"/>
              <a:pPr/>
              <a:t>18</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10CD56D8-745A-78DB-B2A5-1AD58C15AC71}"/>
              </a:ext>
            </a:extLst>
          </p:cNvPr>
          <p:cNvSpPr/>
          <p:nvPr/>
        </p:nvSpPr>
        <p:spPr>
          <a:xfrm>
            <a:off x="442913" y="1160466"/>
            <a:ext cx="5244965" cy="5256209"/>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251999" tIns="180000" bIns="0" rtlCol="0" anchor="t"/>
          <a:lstStyle/>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〇〇の場合の提供内容</a:t>
            </a:r>
          </a:p>
        </p:txBody>
      </p:sp>
      <p:sp>
        <p:nvSpPr>
          <p:cNvPr id="7" name="角丸四角形 6">
            <a:extLst>
              <a:ext uri="{FF2B5EF4-FFF2-40B4-BE49-F238E27FC236}">
                <a16:creationId xmlns:a16="http://schemas.microsoft.com/office/drawing/2014/main" id="{7D97906A-CF7D-9A44-9239-1581442EA30F}"/>
              </a:ext>
            </a:extLst>
          </p:cNvPr>
          <p:cNvSpPr/>
          <p:nvPr/>
        </p:nvSpPr>
        <p:spPr>
          <a:xfrm>
            <a:off x="6504122" y="1160466"/>
            <a:ext cx="5244965" cy="5256209"/>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251999" tIns="180000" bIns="0" rtlCol="0" anchor="t"/>
          <a:lstStyle/>
          <a:p>
            <a:pPr>
              <a:spcBef>
                <a:spcPts val="600"/>
              </a:spcBef>
            </a:pP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想定効果</a:t>
            </a:r>
          </a:p>
        </p:txBody>
      </p:sp>
      <p:sp>
        <p:nvSpPr>
          <p:cNvPr id="8" name="角丸四角形 7">
            <a:extLst>
              <a:ext uri="{FF2B5EF4-FFF2-40B4-BE49-F238E27FC236}">
                <a16:creationId xmlns:a16="http://schemas.microsoft.com/office/drawing/2014/main" id="{C6D9735B-0336-DB67-C62E-50E64EA4F16A}"/>
              </a:ext>
            </a:extLst>
          </p:cNvPr>
          <p:cNvSpPr/>
          <p:nvPr/>
        </p:nvSpPr>
        <p:spPr>
          <a:xfrm>
            <a:off x="442913" y="1707642"/>
            <a:ext cx="5244965" cy="965160"/>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marL="0" marR="0" lvl="0" indent="0" algn="ctr" defTabSz="914400" rtl="0" eaLnBrk="1" fontAlgn="auto" latinLnBrk="0" hangingPunct="1">
              <a:lnSpc>
                <a:spcPct val="100000"/>
              </a:lnSpc>
              <a:spcBef>
                <a:spcPts val="300"/>
              </a:spcBef>
              <a:spcAft>
                <a:spcPts val="0"/>
              </a:spcAft>
              <a:buClrTx/>
              <a:buSzTx/>
              <a:buFontTx/>
              <a:buNone/>
              <a:tabLst/>
              <a:defRPr/>
            </a:pPr>
            <a:r>
              <a:rPr lang="ja-JP" altLang="en-US" sz="1400" b="1">
                <a:solidFill>
                  <a:prstClr val="black">
                    <a:lumMod val="50000"/>
                    <a:lumOff val="50000"/>
                  </a:prstClr>
                </a:solidFill>
                <a:latin typeface="Montserrat SemiBold" pitchFamily="2" charset="0"/>
                <a:ea typeface="Yu Gothic" panose="020B0400000000000000" pitchFamily="34" charset="-128"/>
                <a:cs typeface="FUTURA MEDIUM" panose="020B0602020204020303" pitchFamily="34" charset="-79"/>
              </a:rPr>
              <a:t>費用</a:t>
            </a:r>
            <a:endParaRPr kumimoji="1" lang="ja-JP" altLang="en-US" sz="1400" b="1"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en-US" altLang="ja-JP" sz="4000" b="1" dirty="0">
                <a:solidFill>
                  <a:srgbClr val="1A96F0"/>
                </a:solidFill>
                <a:latin typeface="Montserrat SemiBold" pitchFamily="2" charset="0"/>
                <a:ea typeface="Yu Gothic" panose="020B0400000000000000" pitchFamily="34" charset="-128"/>
                <a:cs typeface="FUTURA MEDIUM" panose="020B0602020204020303" pitchFamily="34" charset="-79"/>
              </a:rPr>
              <a:t>70</a:t>
            </a:r>
            <a:r>
              <a:rPr lang="ja-JP" altLang="en-US" sz="4000" b="1">
                <a:solidFill>
                  <a:srgbClr val="1A96F0"/>
                </a:solidFill>
                <a:latin typeface="Montserrat SemiBold" pitchFamily="2" charset="0"/>
                <a:ea typeface="Yu Gothic" panose="020B0400000000000000" pitchFamily="34" charset="-128"/>
                <a:cs typeface="FUTURA MEDIUM" panose="020B0602020204020303" pitchFamily="34" charset="-79"/>
              </a:rPr>
              <a:t>万円</a:t>
            </a:r>
            <a:r>
              <a:rPr lang="en-US" altLang="ja-JP" sz="2800" b="1" dirty="0">
                <a:solidFill>
                  <a:srgbClr val="1A96F0"/>
                </a:solidFill>
                <a:latin typeface="Montserrat SemiBold" pitchFamily="2" charset="0"/>
                <a:ea typeface="Yu Gothic" panose="020B0400000000000000" pitchFamily="34" charset="-128"/>
                <a:cs typeface="FUTURA MEDIUM" panose="020B0602020204020303" pitchFamily="34" charset="-79"/>
              </a:rPr>
              <a:t> </a:t>
            </a:r>
            <a:r>
              <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a:t>
            </a: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月額オプションなし</a:t>
            </a:r>
          </a:p>
        </p:txBody>
      </p:sp>
      <p:sp>
        <p:nvSpPr>
          <p:cNvPr id="9" name="角丸四角形 8">
            <a:extLst>
              <a:ext uri="{FF2B5EF4-FFF2-40B4-BE49-F238E27FC236}">
                <a16:creationId xmlns:a16="http://schemas.microsoft.com/office/drawing/2014/main" id="{A4856DA3-9273-3F26-6DA9-02A253D0D3D8}"/>
              </a:ext>
            </a:extLst>
          </p:cNvPr>
          <p:cNvSpPr/>
          <p:nvPr/>
        </p:nvSpPr>
        <p:spPr>
          <a:xfrm>
            <a:off x="647059" y="2789453"/>
            <a:ext cx="4827466" cy="752480"/>
          </a:xfrm>
          <a:prstGeom prst="roundRect">
            <a:avLst>
              <a:gd name="adj" fmla="val 7182"/>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提供内容の詳細説明を記載します</a:t>
            </a:r>
          </a:p>
        </p:txBody>
      </p:sp>
      <p:sp>
        <p:nvSpPr>
          <p:cNvPr id="10" name="角丸四角形 9">
            <a:extLst>
              <a:ext uri="{FF2B5EF4-FFF2-40B4-BE49-F238E27FC236}">
                <a16:creationId xmlns:a16="http://schemas.microsoft.com/office/drawing/2014/main" id="{407A8ACE-573E-76F9-3D81-0838AD79AF90}"/>
              </a:ext>
            </a:extLst>
          </p:cNvPr>
          <p:cNvSpPr/>
          <p:nvPr/>
        </p:nvSpPr>
        <p:spPr>
          <a:xfrm>
            <a:off x="647059" y="3672834"/>
            <a:ext cx="4827466" cy="752480"/>
          </a:xfrm>
          <a:prstGeom prst="roundRect">
            <a:avLst>
              <a:gd name="adj" fmla="val 7182"/>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600" b="1"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〇〇〇〇</a:t>
            </a:r>
            <a:endParaRPr kumimoji="1" lang="en-US" altLang="ja-JP" sz="1600" b="1"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endParaRPr>
          </a:p>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050" b="1"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提供内容の詳細説明を記載します</a:t>
            </a:r>
          </a:p>
        </p:txBody>
      </p:sp>
      <p:sp>
        <p:nvSpPr>
          <p:cNvPr id="11" name="角丸四角形 10">
            <a:extLst>
              <a:ext uri="{FF2B5EF4-FFF2-40B4-BE49-F238E27FC236}">
                <a16:creationId xmlns:a16="http://schemas.microsoft.com/office/drawing/2014/main" id="{43F59E61-36AB-3C56-C6C3-397EB7F70FC2}"/>
              </a:ext>
            </a:extLst>
          </p:cNvPr>
          <p:cNvSpPr/>
          <p:nvPr/>
        </p:nvSpPr>
        <p:spPr>
          <a:xfrm>
            <a:off x="647059" y="4556217"/>
            <a:ext cx="4827466" cy="752480"/>
          </a:xfrm>
          <a:prstGeom prst="roundRect">
            <a:avLst>
              <a:gd name="adj" fmla="val 7182"/>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600" b="1"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〇〇〇〇</a:t>
            </a:r>
            <a:endParaRPr kumimoji="1" lang="en-US" altLang="ja-JP" sz="1600" b="1"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endParaRPr>
          </a:p>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050" b="1"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提供内容の詳細説明を記載します</a:t>
            </a:r>
          </a:p>
        </p:txBody>
      </p:sp>
      <p:sp>
        <p:nvSpPr>
          <p:cNvPr id="12" name="角丸四角形 11">
            <a:extLst>
              <a:ext uri="{FF2B5EF4-FFF2-40B4-BE49-F238E27FC236}">
                <a16:creationId xmlns:a16="http://schemas.microsoft.com/office/drawing/2014/main" id="{E8C117A0-94F8-7F80-6901-002E873F9DF3}"/>
              </a:ext>
            </a:extLst>
          </p:cNvPr>
          <p:cNvSpPr/>
          <p:nvPr/>
        </p:nvSpPr>
        <p:spPr>
          <a:xfrm>
            <a:off x="647059" y="5439598"/>
            <a:ext cx="4827466" cy="752480"/>
          </a:xfrm>
          <a:prstGeom prst="roundRect">
            <a:avLst>
              <a:gd name="adj" fmla="val 7182"/>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提供内容の詳細説明を記載します</a:t>
            </a:r>
          </a:p>
        </p:txBody>
      </p:sp>
      <p:sp>
        <p:nvSpPr>
          <p:cNvPr id="13" name="三角形 12">
            <a:extLst>
              <a:ext uri="{FF2B5EF4-FFF2-40B4-BE49-F238E27FC236}">
                <a16:creationId xmlns:a16="http://schemas.microsoft.com/office/drawing/2014/main" id="{B0FF9635-BF4C-967C-121A-9C95BFD77A61}"/>
              </a:ext>
            </a:extLst>
          </p:cNvPr>
          <p:cNvSpPr/>
          <p:nvPr/>
        </p:nvSpPr>
        <p:spPr>
          <a:xfrm rot="5400000">
            <a:off x="5866999" y="3677737"/>
            <a:ext cx="458002" cy="22166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sp>
        <p:nvSpPr>
          <p:cNvPr id="14" name="角丸四角形 13">
            <a:extLst>
              <a:ext uri="{FF2B5EF4-FFF2-40B4-BE49-F238E27FC236}">
                <a16:creationId xmlns:a16="http://schemas.microsoft.com/office/drawing/2014/main" id="{284702EE-EAC8-A99B-7621-733699F4D98E}"/>
              </a:ext>
            </a:extLst>
          </p:cNvPr>
          <p:cNvSpPr/>
          <p:nvPr/>
        </p:nvSpPr>
        <p:spPr>
          <a:xfrm>
            <a:off x="6504123" y="1707642"/>
            <a:ext cx="5244965" cy="965160"/>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営業組織〇〇名の平均値推移</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20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アプローチ</a:t>
            </a: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 </a:t>
            </a:r>
            <a:r>
              <a:rPr lang="ja-JP" altLang="en-US" sz="2800" b="1">
                <a:solidFill>
                  <a:srgbClr val="1A96F0"/>
                </a:solidFill>
                <a:latin typeface="Montserrat SemiBold" pitchFamily="2" charset="0"/>
                <a:ea typeface="Yu Gothic" panose="020B0400000000000000" pitchFamily="34" charset="-128"/>
                <a:cs typeface="FUTURA MEDIUM" panose="020B0602020204020303" pitchFamily="34" charset="-79"/>
              </a:rPr>
              <a:t>月</a:t>
            </a:r>
            <a:r>
              <a:rPr lang="en-US" altLang="ja-JP" sz="3200" b="1" dirty="0">
                <a:solidFill>
                  <a:srgbClr val="1A96F0"/>
                </a:solidFill>
                <a:latin typeface="Montserrat SemiBold" pitchFamily="2" charset="0"/>
                <a:ea typeface="Yu Gothic" panose="020B0400000000000000" pitchFamily="34" charset="-128"/>
                <a:cs typeface="FUTURA MEDIUM" panose="020B0602020204020303" pitchFamily="34" charset="-79"/>
              </a:rPr>
              <a:t>600</a:t>
            </a: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件</a:t>
            </a: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a:t>
            </a: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人</a:t>
            </a:r>
            <a:endParaRPr lang="ja-JP" altLang="en-US" sz="32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5" name="角丸四角形 14">
            <a:extLst>
              <a:ext uri="{FF2B5EF4-FFF2-40B4-BE49-F238E27FC236}">
                <a16:creationId xmlns:a16="http://schemas.microsoft.com/office/drawing/2014/main" id="{1B3015D6-F875-A3A3-5A70-EDA6CD42003A}"/>
              </a:ext>
            </a:extLst>
          </p:cNvPr>
          <p:cNvSpPr/>
          <p:nvPr/>
        </p:nvSpPr>
        <p:spPr>
          <a:xfrm>
            <a:off x="6712871" y="2789453"/>
            <a:ext cx="2156000" cy="1158828"/>
          </a:xfrm>
          <a:prstGeom prst="roundRect">
            <a:avLst>
              <a:gd name="adj" fmla="val 3691"/>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商談数</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en-US" altLang="ja-JP" sz="2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16</a:t>
            </a:r>
            <a:r>
              <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件</a:t>
            </a:r>
            <a:r>
              <a:rPr kumimoji="1" lang="en-US" altLang="ja-JP"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a:t>
            </a:r>
            <a:r>
              <a:rPr kumimoji="1"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2.6%</a:t>
            </a:r>
            <a:endParaRPr kumimoji="1"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6" name="角丸四角形 15">
            <a:extLst>
              <a:ext uri="{FF2B5EF4-FFF2-40B4-BE49-F238E27FC236}">
                <a16:creationId xmlns:a16="http://schemas.microsoft.com/office/drawing/2014/main" id="{E3168E0B-062D-787F-6577-01432C52F5AD}"/>
              </a:ext>
            </a:extLst>
          </p:cNvPr>
          <p:cNvSpPr/>
          <p:nvPr/>
        </p:nvSpPr>
        <p:spPr>
          <a:xfrm>
            <a:off x="9388941" y="2789453"/>
            <a:ext cx="2156000" cy="1158828"/>
          </a:xfrm>
          <a:prstGeom prst="roundRect">
            <a:avLst>
              <a:gd name="adj" fmla="val 3691"/>
            </a:avLst>
          </a:prstGeom>
          <a:solidFill>
            <a:srgbClr val="1A96F0">
              <a:alpha val="8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商談数</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rPr>
              <a:t>18</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件</a:t>
            </a:r>
            <a:r>
              <a:rPr kumimoji="1" lang="en-US" altLang="ja-JP" b="1" dirty="0">
                <a:solidFill>
                  <a:srgbClr val="1A96F0"/>
                </a:solidFill>
                <a:latin typeface="Montserrat SemiBold" pitchFamily="2" charset="0"/>
                <a:ea typeface="Yu Gothic" panose="020B0400000000000000" pitchFamily="34" charset="-128"/>
                <a:cs typeface="FUTURA MEDIUM" panose="020B0602020204020303" pitchFamily="34" charset="-79"/>
              </a:rPr>
              <a:t> </a:t>
            </a:r>
            <a:r>
              <a:rPr lang="en-US" altLang="ja-JP" sz="1600" b="1" dirty="0">
                <a:solidFill>
                  <a:srgbClr val="1A96F0"/>
                </a:solidFill>
                <a:latin typeface="Montserrat SemiBold" pitchFamily="2" charset="0"/>
                <a:ea typeface="Yu Gothic" panose="020B0400000000000000" pitchFamily="34" charset="-128"/>
                <a:cs typeface="FUTURA MEDIUM" panose="020B0602020204020303" pitchFamily="34" charset="-79"/>
              </a:rPr>
              <a:t>3</a:t>
            </a:r>
            <a:r>
              <a:rPr kumimoji="1" lang="en-US" altLang="ja-JP" sz="1600" b="1" dirty="0">
                <a:solidFill>
                  <a:srgbClr val="1A96F0"/>
                </a:solidFill>
                <a:latin typeface="Montserrat SemiBold" pitchFamily="2" charset="0"/>
                <a:ea typeface="Yu Gothic" panose="020B0400000000000000" pitchFamily="34" charset="-128"/>
                <a:cs typeface="FUTURA MEDIUM" panose="020B0602020204020303" pitchFamily="34" charset="-79"/>
              </a:rPr>
              <a:t>.0%</a:t>
            </a:r>
            <a:endParaRPr kumimoji="1" lang="ja-JP" altLang="en-US" sz="105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cxnSp>
        <p:nvCxnSpPr>
          <p:cNvPr id="17" name="直線矢印コネクタ 16">
            <a:extLst>
              <a:ext uri="{FF2B5EF4-FFF2-40B4-BE49-F238E27FC236}">
                <a16:creationId xmlns:a16="http://schemas.microsoft.com/office/drawing/2014/main" id="{6938EF9D-AC78-2B67-2B69-E16A15B71C0F}"/>
              </a:ext>
            </a:extLst>
          </p:cNvPr>
          <p:cNvCxnSpPr/>
          <p:nvPr/>
        </p:nvCxnSpPr>
        <p:spPr>
          <a:xfrm>
            <a:off x="8868871" y="3368867"/>
            <a:ext cx="447785" cy="0"/>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18" name="角丸四角形 17">
            <a:extLst>
              <a:ext uri="{FF2B5EF4-FFF2-40B4-BE49-F238E27FC236}">
                <a16:creationId xmlns:a16="http://schemas.microsoft.com/office/drawing/2014/main" id="{4F53F870-F7AB-CFBE-56F3-71F6640A8B48}"/>
              </a:ext>
            </a:extLst>
          </p:cNvPr>
          <p:cNvSpPr/>
          <p:nvPr/>
        </p:nvSpPr>
        <p:spPr>
          <a:xfrm>
            <a:off x="6712871" y="4149869"/>
            <a:ext cx="2156000" cy="1158828"/>
          </a:xfrm>
          <a:prstGeom prst="roundRect">
            <a:avLst>
              <a:gd name="adj" fmla="val 3691"/>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受注数</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en-US" altLang="ja-JP" sz="2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3</a:t>
            </a:r>
            <a:r>
              <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件</a:t>
            </a:r>
            <a:r>
              <a:rPr kumimoji="1" lang="en-US" altLang="ja-JP"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a:t>
            </a:r>
            <a:r>
              <a:rPr kumimoji="1"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18.7%</a:t>
            </a:r>
            <a:endParaRPr kumimoji="1"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9" name="角丸四角形 18">
            <a:extLst>
              <a:ext uri="{FF2B5EF4-FFF2-40B4-BE49-F238E27FC236}">
                <a16:creationId xmlns:a16="http://schemas.microsoft.com/office/drawing/2014/main" id="{FCA7932A-22AD-64E1-7ABE-3E7E01139E8A}"/>
              </a:ext>
            </a:extLst>
          </p:cNvPr>
          <p:cNvSpPr/>
          <p:nvPr/>
        </p:nvSpPr>
        <p:spPr>
          <a:xfrm>
            <a:off x="9388941" y="4149869"/>
            <a:ext cx="2156000" cy="1158828"/>
          </a:xfrm>
          <a:prstGeom prst="roundRect">
            <a:avLst>
              <a:gd name="adj" fmla="val 3691"/>
            </a:avLst>
          </a:prstGeom>
          <a:solidFill>
            <a:srgbClr val="1A96F0">
              <a:alpha val="8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商談数</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rPr>
              <a:t>5</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件</a:t>
            </a:r>
            <a:r>
              <a:rPr kumimoji="1" lang="en-US" altLang="ja-JP" b="1" dirty="0">
                <a:solidFill>
                  <a:srgbClr val="1A96F0"/>
                </a:solidFill>
                <a:latin typeface="Montserrat SemiBold" pitchFamily="2" charset="0"/>
                <a:ea typeface="Yu Gothic" panose="020B0400000000000000" pitchFamily="34" charset="-128"/>
                <a:cs typeface="FUTURA MEDIUM" panose="020B0602020204020303" pitchFamily="34" charset="-79"/>
              </a:rPr>
              <a:t> </a:t>
            </a:r>
            <a:r>
              <a:rPr kumimoji="1" lang="en-US" altLang="ja-JP" sz="1600" b="1" dirty="0">
                <a:solidFill>
                  <a:srgbClr val="1A96F0"/>
                </a:solidFill>
                <a:latin typeface="Montserrat SemiBold" pitchFamily="2" charset="0"/>
                <a:ea typeface="Yu Gothic" panose="020B0400000000000000" pitchFamily="34" charset="-128"/>
                <a:cs typeface="FUTURA MEDIUM" panose="020B0602020204020303" pitchFamily="34" charset="-79"/>
              </a:rPr>
              <a:t>27.7%</a:t>
            </a:r>
            <a:endParaRPr kumimoji="1" lang="ja-JP" altLang="en-US" sz="105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cxnSp>
        <p:nvCxnSpPr>
          <p:cNvPr id="20" name="直線矢印コネクタ 19">
            <a:extLst>
              <a:ext uri="{FF2B5EF4-FFF2-40B4-BE49-F238E27FC236}">
                <a16:creationId xmlns:a16="http://schemas.microsoft.com/office/drawing/2014/main" id="{856D7406-591A-F66A-8837-9D2504D9824F}"/>
              </a:ext>
            </a:extLst>
          </p:cNvPr>
          <p:cNvCxnSpPr/>
          <p:nvPr/>
        </p:nvCxnSpPr>
        <p:spPr>
          <a:xfrm>
            <a:off x="8868871" y="4729283"/>
            <a:ext cx="447785" cy="0"/>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21" name="角丸四角形 20">
            <a:extLst>
              <a:ext uri="{FF2B5EF4-FFF2-40B4-BE49-F238E27FC236}">
                <a16:creationId xmlns:a16="http://schemas.microsoft.com/office/drawing/2014/main" id="{0E86818C-A20D-763D-C443-925C86C36F86}"/>
              </a:ext>
            </a:extLst>
          </p:cNvPr>
          <p:cNvSpPr/>
          <p:nvPr/>
        </p:nvSpPr>
        <p:spPr>
          <a:xfrm>
            <a:off x="6712871" y="5510285"/>
            <a:ext cx="4832070" cy="681789"/>
          </a:xfrm>
          <a:prstGeom prst="roundRect">
            <a:avLst>
              <a:gd name="adj" fmla="val 4418"/>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2</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件</a:t>
            </a:r>
            <a:r>
              <a:rPr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×100</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万円が継続的に増加</a:t>
            </a:r>
          </a:p>
          <a:p>
            <a:pPr algn="ctr">
              <a:spcBef>
                <a:spcPts val="300"/>
              </a:spcBef>
            </a:pPr>
            <a:r>
              <a:rPr lang="en"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ROI = 280%</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a:t>
            </a:r>
            <a:r>
              <a:rPr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 200</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万円</a:t>
            </a:r>
            <a:r>
              <a:rPr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÷70</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万円）</a:t>
            </a:r>
            <a:endParaRPr lang="en" altLang="ja-JP" sz="1200" b="1" dirty="0">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2" name="三角形 21">
            <a:extLst>
              <a:ext uri="{FF2B5EF4-FFF2-40B4-BE49-F238E27FC236}">
                <a16:creationId xmlns:a16="http://schemas.microsoft.com/office/drawing/2014/main" id="{3867249B-9DF5-EB80-2CFF-51EF0122335D}"/>
              </a:ext>
            </a:extLst>
          </p:cNvPr>
          <p:cNvSpPr/>
          <p:nvPr/>
        </p:nvSpPr>
        <p:spPr>
          <a:xfrm>
            <a:off x="10183350" y="5377885"/>
            <a:ext cx="283592" cy="182346"/>
          </a:xfrm>
          <a:prstGeom prst="triangle">
            <a:avLst>
              <a:gd name="adj" fmla="val 72538"/>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endPar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Tree>
    <p:extLst>
      <p:ext uri="{BB962C8B-B14F-4D97-AF65-F5344CB8AC3E}">
        <p14:creationId xmlns:p14="http://schemas.microsoft.com/office/powerpoint/2010/main" val="39535525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D4D326A-5F19-0D8E-A67A-CE1504083254}"/>
              </a:ext>
            </a:extLst>
          </p:cNvPr>
          <p:cNvSpPr>
            <a:spLocks noGrp="1"/>
          </p:cNvSpPr>
          <p:nvPr>
            <p:ph type="title"/>
          </p:nvPr>
        </p:nvSpPr>
        <p:spPr/>
        <p:txBody>
          <a:bodyPr/>
          <a:lstStyle/>
          <a:p>
            <a:r>
              <a:rPr lang="ja-JP" altLang="en-US"/>
              <a:t>導入効果　｜　コスト削減・生産性向上</a:t>
            </a:r>
            <a:endParaRPr kumimoji="1" lang="ja-JP" altLang="en-US"/>
          </a:p>
        </p:txBody>
      </p:sp>
      <p:sp>
        <p:nvSpPr>
          <p:cNvPr id="3" name="コンテンツ プレースホルダー 2">
            <a:extLst>
              <a:ext uri="{FF2B5EF4-FFF2-40B4-BE49-F238E27FC236}">
                <a16:creationId xmlns:a16="http://schemas.microsoft.com/office/drawing/2014/main" id="{17DC0402-7272-4741-B49F-81AA38ED2CBB}"/>
              </a:ext>
            </a:extLst>
          </p:cNvPr>
          <p:cNvSpPr>
            <a:spLocks noGrp="1"/>
          </p:cNvSpPr>
          <p:nvPr>
            <p:ph idx="1"/>
          </p:nvPr>
        </p:nvSpPr>
        <p:spPr/>
        <p:txBody>
          <a:bodyPr/>
          <a:lstStyle/>
          <a:p>
            <a:r>
              <a:rPr lang="ja-JP" altLang="en-US">
                <a:solidFill>
                  <a:prstClr val="black">
                    <a:lumMod val="75000"/>
                    <a:lumOff val="25000"/>
                  </a:prstClr>
                </a:solidFill>
              </a:rPr>
              <a:t>〇〇〇〇によって、新人の教育コストを削減。</a:t>
            </a:r>
            <a:endParaRPr lang="en-US" altLang="ja-JP" dirty="0">
              <a:solidFill>
                <a:prstClr val="black">
                  <a:lumMod val="75000"/>
                  <a:lumOff val="25000"/>
                </a:prstClr>
              </a:solidFill>
            </a:endParaRPr>
          </a:p>
          <a:p>
            <a:r>
              <a:rPr lang="ja-JP" altLang="en-US">
                <a:solidFill>
                  <a:prstClr val="black">
                    <a:lumMod val="75000"/>
                    <a:lumOff val="25000"/>
                  </a:prstClr>
                </a:solidFill>
              </a:rPr>
              <a:t>〇〇〇〇により、</a:t>
            </a:r>
            <a:r>
              <a:rPr lang="en-US" altLang="ja-JP" dirty="0">
                <a:solidFill>
                  <a:prstClr val="black">
                    <a:lumMod val="75000"/>
                    <a:lumOff val="25000"/>
                  </a:prstClr>
                </a:solidFill>
              </a:rPr>
              <a:t>XXXX</a:t>
            </a:r>
            <a:r>
              <a:rPr lang="ja-JP" altLang="en-US">
                <a:solidFill>
                  <a:prstClr val="black">
                    <a:lumMod val="75000"/>
                    <a:lumOff val="25000"/>
                  </a:prstClr>
                </a:solidFill>
              </a:rPr>
              <a:t>の準備の業務時間の削減も実現し、生産性の向上に貢献。</a:t>
            </a:r>
            <a:endParaRPr lang="en-US" altLang="ja-JP" dirty="0">
              <a:solidFill>
                <a:prstClr val="black">
                  <a:lumMod val="75000"/>
                  <a:lumOff val="25000"/>
                </a:prstClr>
              </a:solidFill>
            </a:endParaRPr>
          </a:p>
        </p:txBody>
      </p:sp>
      <p:sp>
        <p:nvSpPr>
          <p:cNvPr id="4" name="日付プレースホルダー 3">
            <a:extLst>
              <a:ext uri="{FF2B5EF4-FFF2-40B4-BE49-F238E27FC236}">
                <a16:creationId xmlns:a16="http://schemas.microsoft.com/office/drawing/2014/main" id="{0988BDED-23E6-565D-BA0E-04D7C36E425D}"/>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48E64048-EBF3-E2E6-E411-DFE4EB67DDF2}"/>
              </a:ext>
            </a:extLst>
          </p:cNvPr>
          <p:cNvSpPr>
            <a:spLocks noGrp="1"/>
          </p:cNvSpPr>
          <p:nvPr>
            <p:ph type="sldNum" sz="quarter" idx="12"/>
          </p:nvPr>
        </p:nvSpPr>
        <p:spPr/>
        <p:txBody>
          <a:bodyPr/>
          <a:lstStyle/>
          <a:p>
            <a:fld id="{E310EA0D-2252-9045-A82C-BA460C3629D0}" type="slidenum">
              <a:rPr lang="ja-JP" altLang="en-US" smtClean="0"/>
              <a:pPr/>
              <a:t>19</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89A111B1-B860-E565-33F9-E5098E8950DA}"/>
              </a:ext>
            </a:extLst>
          </p:cNvPr>
          <p:cNvSpPr/>
          <p:nvPr/>
        </p:nvSpPr>
        <p:spPr>
          <a:xfrm>
            <a:off x="442913" y="2168525"/>
            <a:ext cx="5536647" cy="369960"/>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144000" tIns="72000" bIns="72000" rtlCol="0" anchor="ctr"/>
          <a:lstStyle/>
          <a:p>
            <a:pPr>
              <a:spcBef>
                <a:spcPts val="300"/>
              </a:spcBef>
            </a:pPr>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新人教育コストの削減</a:t>
            </a:r>
          </a:p>
        </p:txBody>
      </p:sp>
      <p:sp>
        <p:nvSpPr>
          <p:cNvPr id="7" name="角丸四角形 6">
            <a:extLst>
              <a:ext uri="{FF2B5EF4-FFF2-40B4-BE49-F238E27FC236}">
                <a16:creationId xmlns:a16="http://schemas.microsoft.com/office/drawing/2014/main" id="{90D23EF6-5865-E291-4835-AAE220E10BDF}"/>
              </a:ext>
            </a:extLst>
          </p:cNvPr>
          <p:cNvSpPr/>
          <p:nvPr/>
        </p:nvSpPr>
        <p:spPr>
          <a:xfrm>
            <a:off x="6212440" y="2168525"/>
            <a:ext cx="5536647" cy="369960"/>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144000" tIns="72000" bIns="72000" rtlCol="0" anchor="ctr"/>
          <a:lstStyle/>
          <a:p>
            <a:pPr>
              <a:spcBef>
                <a:spcPts val="300"/>
              </a:spcBef>
            </a:pPr>
            <a:r>
              <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XXXX</a:t>
            </a:r>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準備の業務時間削減</a:t>
            </a:r>
          </a:p>
        </p:txBody>
      </p:sp>
      <p:sp>
        <p:nvSpPr>
          <p:cNvPr id="8" name="角丸四角形 7">
            <a:extLst>
              <a:ext uri="{FF2B5EF4-FFF2-40B4-BE49-F238E27FC236}">
                <a16:creationId xmlns:a16="http://schemas.microsoft.com/office/drawing/2014/main" id="{31D93F3B-DF50-B784-BF45-E487F70AB472}"/>
              </a:ext>
            </a:extLst>
          </p:cNvPr>
          <p:cNvSpPr/>
          <p:nvPr/>
        </p:nvSpPr>
        <p:spPr>
          <a:xfrm>
            <a:off x="459759" y="5476568"/>
            <a:ext cx="5519801" cy="940108"/>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144000" tIns="72000" bIns="72000" rtlCol="0" anchor="t"/>
          <a:lstStyle/>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導入効果の詳細説明を記載。</a:t>
            </a:r>
            <a:endParaRPr lang="en-US" altLang="ja-JP" sz="13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なぜ、どうやってなど具体的にイメージできるように</a:t>
            </a:r>
            <a:endParaRPr lang="en-US" altLang="ja-JP" sz="13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具体的な数値などを挿入して記載。</a:t>
            </a:r>
          </a:p>
        </p:txBody>
      </p:sp>
      <p:sp>
        <p:nvSpPr>
          <p:cNvPr id="9" name="角丸四角形 8">
            <a:extLst>
              <a:ext uri="{FF2B5EF4-FFF2-40B4-BE49-F238E27FC236}">
                <a16:creationId xmlns:a16="http://schemas.microsoft.com/office/drawing/2014/main" id="{33459460-EBA3-C323-2948-940374DE9170}"/>
              </a:ext>
            </a:extLst>
          </p:cNvPr>
          <p:cNvSpPr/>
          <p:nvPr/>
        </p:nvSpPr>
        <p:spPr>
          <a:xfrm>
            <a:off x="6212440" y="5476568"/>
            <a:ext cx="5519801" cy="940108"/>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144000" tIns="72000" bIns="72000" rtlCol="0" anchor="t"/>
          <a:lstStyle/>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導入効果の詳細説明を記載。</a:t>
            </a:r>
            <a:endParaRPr lang="en-US" altLang="ja-JP" sz="13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なぜ、どうやってなど具体的にイメージできるように</a:t>
            </a:r>
            <a:endParaRPr lang="en-US" altLang="ja-JP" sz="13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具体的な数値などを挿入して記載。</a:t>
            </a:r>
          </a:p>
        </p:txBody>
      </p:sp>
      <p:sp>
        <p:nvSpPr>
          <p:cNvPr id="10" name="角丸四角形 9">
            <a:extLst>
              <a:ext uri="{FF2B5EF4-FFF2-40B4-BE49-F238E27FC236}">
                <a16:creationId xmlns:a16="http://schemas.microsoft.com/office/drawing/2014/main" id="{DF5F5A6A-4204-048A-A1A3-29978D030337}"/>
              </a:ext>
            </a:extLst>
          </p:cNvPr>
          <p:cNvSpPr/>
          <p:nvPr/>
        </p:nvSpPr>
        <p:spPr>
          <a:xfrm flipH="1">
            <a:off x="3838712" y="3608466"/>
            <a:ext cx="1240375" cy="1334628"/>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latin typeface="Montserrat SemiBold" pitchFamily="2" charset="0"/>
                <a:ea typeface="Yu Gothic" panose="020B0400000000000000" pitchFamily="34" charset="-128"/>
                <a:cs typeface="FUTURA MEDIUM" panose="020B0602020204020303" pitchFamily="34" charset="-79"/>
              </a:rPr>
              <a:t>36</a:t>
            </a:r>
            <a:r>
              <a:rPr kumimoji="1" lang="ja-JP" altLang="en-US" sz="1600" b="1">
                <a:latin typeface="Montserrat SemiBold" pitchFamily="2" charset="0"/>
                <a:ea typeface="Yu Gothic" panose="020B0400000000000000" pitchFamily="34" charset="-128"/>
                <a:cs typeface="FUTURA MEDIUM" panose="020B0602020204020303" pitchFamily="34" charset="-79"/>
              </a:rPr>
              <a:t>時間</a:t>
            </a:r>
          </a:p>
        </p:txBody>
      </p:sp>
      <p:sp>
        <p:nvSpPr>
          <p:cNvPr id="11" name="角丸四角形 10">
            <a:extLst>
              <a:ext uri="{FF2B5EF4-FFF2-40B4-BE49-F238E27FC236}">
                <a16:creationId xmlns:a16="http://schemas.microsoft.com/office/drawing/2014/main" id="{F1A1589E-6CE2-E4A0-E7F7-A9E77971EA17}"/>
              </a:ext>
            </a:extLst>
          </p:cNvPr>
          <p:cNvSpPr/>
          <p:nvPr/>
        </p:nvSpPr>
        <p:spPr>
          <a:xfrm flipH="1">
            <a:off x="3838712" y="5085248"/>
            <a:ext cx="1240375" cy="175805"/>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200" b="1">
                <a:solidFill>
                  <a:srgbClr val="1A96F0"/>
                </a:solidFill>
                <a:latin typeface="Montserrat SemiBold" pitchFamily="2" charset="0"/>
                <a:ea typeface="Yu Gothic" panose="020B0400000000000000" pitchFamily="34" charset="-128"/>
                <a:cs typeface="FUTURA MEDIUM" panose="020B0602020204020303" pitchFamily="34" charset="-79"/>
              </a:rPr>
              <a:t>導入前</a:t>
            </a:r>
          </a:p>
        </p:txBody>
      </p:sp>
      <p:sp>
        <p:nvSpPr>
          <p:cNvPr id="12" name="角丸四角形 11">
            <a:extLst>
              <a:ext uri="{FF2B5EF4-FFF2-40B4-BE49-F238E27FC236}">
                <a16:creationId xmlns:a16="http://schemas.microsoft.com/office/drawing/2014/main" id="{15818088-1D7B-1C6E-E929-67DB6A8DA0D1}"/>
              </a:ext>
            </a:extLst>
          </p:cNvPr>
          <p:cNvSpPr/>
          <p:nvPr/>
        </p:nvSpPr>
        <p:spPr>
          <a:xfrm flipH="1">
            <a:off x="1360231" y="2716166"/>
            <a:ext cx="1240375" cy="2226927"/>
          </a:xfrm>
          <a:prstGeom prst="roundRect">
            <a:avLst>
              <a:gd name="adj" fmla="val 0"/>
            </a:avLst>
          </a:prstGeom>
          <a:solidFill>
            <a:schemeClr val="tx1">
              <a:lumMod val="50000"/>
              <a:lumOff val="5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2400" b="1" dirty="0">
                <a:latin typeface="Montserrat SemiBold" pitchFamily="2" charset="0"/>
                <a:ea typeface="Yu Gothic" panose="020B0400000000000000" pitchFamily="34" charset="-128"/>
                <a:cs typeface="FUTURA MEDIUM" panose="020B0602020204020303" pitchFamily="34" charset="-79"/>
              </a:rPr>
              <a:t>60</a:t>
            </a:r>
            <a:r>
              <a:rPr kumimoji="1" lang="ja-JP" altLang="en-US" sz="1600" b="1">
                <a:latin typeface="Montserrat SemiBold" pitchFamily="2" charset="0"/>
                <a:ea typeface="Yu Gothic" panose="020B0400000000000000" pitchFamily="34" charset="-128"/>
                <a:cs typeface="FUTURA MEDIUM" panose="020B0602020204020303" pitchFamily="34" charset="-79"/>
              </a:rPr>
              <a:t>時間</a:t>
            </a:r>
          </a:p>
        </p:txBody>
      </p:sp>
      <p:sp>
        <p:nvSpPr>
          <p:cNvPr id="13" name="角丸四角形 12">
            <a:extLst>
              <a:ext uri="{FF2B5EF4-FFF2-40B4-BE49-F238E27FC236}">
                <a16:creationId xmlns:a16="http://schemas.microsoft.com/office/drawing/2014/main" id="{F1351756-47B5-9EC7-7155-F7865FFE936A}"/>
              </a:ext>
            </a:extLst>
          </p:cNvPr>
          <p:cNvSpPr/>
          <p:nvPr/>
        </p:nvSpPr>
        <p:spPr>
          <a:xfrm flipH="1">
            <a:off x="1360231" y="5085248"/>
            <a:ext cx="1240375" cy="175805"/>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tIns="72000" bIns="72000" rtlCol="0" anchor="ctr"/>
          <a:lstStyle/>
          <a:p>
            <a:pPr algn="ctr">
              <a:spcBef>
                <a:spcPts val="300"/>
              </a:spcBef>
            </a:pPr>
            <a:r>
              <a:rPr lang="ja-JP" altLang="en-US" sz="12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導入後</a:t>
            </a:r>
          </a:p>
        </p:txBody>
      </p:sp>
      <p:sp>
        <p:nvSpPr>
          <p:cNvPr id="14" name="角丸四角形 13">
            <a:extLst>
              <a:ext uri="{FF2B5EF4-FFF2-40B4-BE49-F238E27FC236}">
                <a16:creationId xmlns:a16="http://schemas.microsoft.com/office/drawing/2014/main" id="{549B9C83-55F0-8DBD-DDCC-53A901BA306F}"/>
              </a:ext>
            </a:extLst>
          </p:cNvPr>
          <p:cNvSpPr/>
          <p:nvPr/>
        </p:nvSpPr>
        <p:spPr>
          <a:xfrm flipH="1">
            <a:off x="2600606" y="3609782"/>
            <a:ext cx="1240375" cy="1333311"/>
          </a:xfrm>
          <a:prstGeom prst="roundRect">
            <a:avLst>
              <a:gd name="adj" fmla="val 0"/>
            </a:avLst>
          </a:prstGeom>
          <a:solidFill>
            <a:srgbClr val="1A96F0">
              <a:alpha val="15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a typeface="Yu Gothic" panose="020B0400000000000000" pitchFamily="34" charset="-128"/>
              <a:cs typeface="FUTURA MEDIUM" panose="020B0602020204020303" pitchFamily="34" charset="-79"/>
            </a:endParaRPr>
          </a:p>
        </p:txBody>
      </p:sp>
      <p:sp>
        <p:nvSpPr>
          <p:cNvPr id="15" name="三角形 14">
            <a:extLst>
              <a:ext uri="{FF2B5EF4-FFF2-40B4-BE49-F238E27FC236}">
                <a16:creationId xmlns:a16="http://schemas.microsoft.com/office/drawing/2014/main" id="{8F36F7D4-F01A-31F4-704E-68B6851ADC15}"/>
              </a:ext>
            </a:extLst>
          </p:cNvPr>
          <p:cNvSpPr/>
          <p:nvPr/>
        </p:nvSpPr>
        <p:spPr>
          <a:xfrm>
            <a:off x="2600607" y="2714774"/>
            <a:ext cx="1240375" cy="895008"/>
          </a:xfrm>
          <a:prstGeom prst="triangle">
            <a:avLst>
              <a:gd name="adj" fmla="val 0"/>
            </a:avLst>
          </a:prstGeom>
          <a:solidFill>
            <a:srgbClr val="1A96F0">
              <a:alpha val="15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b="1">
              <a:latin typeface="Montserrat SemiBold" pitchFamily="2" charset="0"/>
              <a:ea typeface="Yu Gothic" panose="020B0400000000000000" pitchFamily="34" charset="-128"/>
              <a:cs typeface="FUTURA MEDIUM" panose="020B0602020204020303" pitchFamily="34" charset="-79"/>
            </a:endParaRPr>
          </a:p>
        </p:txBody>
      </p:sp>
      <p:sp>
        <p:nvSpPr>
          <p:cNvPr id="16" name="フリーフォーム 15">
            <a:extLst>
              <a:ext uri="{FF2B5EF4-FFF2-40B4-BE49-F238E27FC236}">
                <a16:creationId xmlns:a16="http://schemas.microsoft.com/office/drawing/2014/main" id="{B589FF2D-9AA7-6E46-906A-3115C09DC3A2}"/>
              </a:ext>
            </a:extLst>
          </p:cNvPr>
          <p:cNvSpPr/>
          <p:nvPr/>
        </p:nvSpPr>
        <p:spPr>
          <a:xfrm flipH="1">
            <a:off x="2913696" y="2717407"/>
            <a:ext cx="1428690" cy="652243"/>
          </a:xfrm>
          <a:custGeom>
            <a:avLst/>
            <a:gdLst>
              <a:gd name="connsiteX0" fmla="*/ 24121 w 1428690"/>
              <a:gd name="connsiteY0" fmla="*/ 0 h 652243"/>
              <a:gd name="connsiteX1" fmla="*/ 1404569 w 1428690"/>
              <a:gd name="connsiteY1" fmla="*/ 0 h 652243"/>
              <a:gd name="connsiteX2" fmla="*/ 1428690 w 1428690"/>
              <a:gd name="connsiteY2" fmla="*/ 24121 h 652243"/>
              <a:gd name="connsiteX3" fmla="*/ 1428690 w 1428690"/>
              <a:gd name="connsiteY3" fmla="*/ 521841 h 652243"/>
              <a:gd name="connsiteX4" fmla="*/ 1404569 w 1428690"/>
              <a:gd name="connsiteY4" fmla="*/ 545962 h 652243"/>
              <a:gd name="connsiteX5" fmla="*/ 1101280 w 1428690"/>
              <a:gd name="connsiteY5" fmla="*/ 545962 h 652243"/>
              <a:gd name="connsiteX6" fmla="*/ 1055996 w 1428690"/>
              <a:gd name="connsiteY6" fmla="*/ 652243 h 652243"/>
              <a:gd name="connsiteX7" fmla="*/ 946450 w 1428690"/>
              <a:gd name="connsiteY7" fmla="*/ 545962 h 652243"/>
              <a:gd name="connsiteX8" fmla="*/ 24121 w 1428690"/>
              <a:gd name="connsiteY8" fmla="*/ 545962 h 652243"/>
              <a:gd name="connsiteX9" fmla="*/ 0 w 1428690"/>
              <a:gd name="connsiteY9" fmla="*/ 521841 h 652243"/>
              <a:gd name="connsiteX10" fmla="*/ 0 w 1428690"/>
              <a:gd name="connsiteY10" fmla="*/ 24121 h 652243"/>
              <a:gd name="connsiteX11" fmla="*/ 24121 w 1428690"/>
              <a:gd name="connsiteY11" fmla="*/ 0 h 652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28690" h="652243">
                <a:moveTo>
                  <a:pt x="24121" y="0"/>
                </a:moveTo>
                <a:lnTo>
                  <a:pt x="1404569" y="0"/>
                </a:lnTo>
                <a:cubicBezTo>
                  <a:pt x="1417891" y="0"/>
                  <a:pt x="1428690" y="10799"/>
                  <a:pt x="1428690" y="24121"/>
                </a:cubicBezTo>
                <a:lnTo>
                  <a:pt x="1428690" y="521841"/>
                </a:lnTo>
                <a:cubicBezTo>
                  <a:pt x="1428690" y="535163"/>
                  <a:pt x="1417891" y="545962"/>
                  <a:pt x="1404569" y="545962"/>
                </a:cubicBezTo>
                <a:lnTo>
                  <a:pt x="1101280" y="545962"/>
                </a:lnTo>
                <a:lnTo>
                  <a:pt x="1055996" y="652243"/>
                </a:lnTo>
                <a:lnTo>
                  <a:pt x="946450" y="545962"/>
                </a:lnTo>
                <a:lnTo>
                  <a:pt x="24121" y="545962"/>
                </a:lnTo>
                <a:cubicBezTo>
                  <a:pt x="10799" y="545962"/>
                  <a:pt x="0" y="535163"/>
                  <a:pt x="0" y="521841"/>
                </a:cubicBezTo>
                <a:lnTo>
                  <a:pt x="0" y="24121"/>
                </a:lnTo>
                <a:cubicBezTo>
                  <a:pt x="0" y="10799"/>
                  <a:pt x="10799" y="0"/>
                  <a:pt x="24121" y="0"/>
                </a:cubicBezTo>
                <a:close/>
              </a:path>
            </a:pathLst>
          </a:cu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7" name="角丸四角形 16">
            <a:extLst>
              <a:ext uri="{FF2B5EF4-FFF2-40B4-BE49-F238E27FC236}">
                <a16:creationId xmlns:a16="http://schemas.microsoft.com/office/drawing/2014/main" id="{F2D481A0-B0F0-9E6A-2863-AD0F92FEE4B2}"/>
              </a:ext>
            </a:extLst>
          </p:cNvPr>
          <p:cNvSpPr/>
          <p:nvPr/>
        </p:nvSpPr>
        <p:spPr>
          <a:xfrm flipH="1">
            <a:off x="2913696" y="2713954"/>
            <a:ext cx="1428690" cy="545962"/>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40</a:t>
            </a:r>
            <a:r>
              <a:rPr lang="en-US" altLang="ja-JP" sz="1400" b="1" dirty="0">
                <a:solidFill>
                  <a:srgbClr val="1A96F0"/>
                </a:solidFill>
                <a:latin typeface="Montserrat SemiBold" pitchFamily="2" charset="0"/>
                <a:ea typeface="Yu Gothic" panose="020B0400000000000000" pitchFamily="34" charset="-128"/>
                <a:cs typeface="FUTURA MEDIUM" panose="020B0602020204020303" pitchFamily="34" charset="-79"/>
              </a:rPr>
              <a:t>%</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削減</a:t>
            </a:r>
          </a:p>
        </p:txBody>
      </p:sp>
      <p:sp>
        <p:nvSpPr>
          <p:cNvPr id="18" name="角丸四角形 17">
            <a:extLst>
              <a:ext uri="{FF2B5EF4-FFF2-40B4-BE49-F238E27FC236}">
                <a16:creationId xmlns:a16="http://schemas.microsoft.com/office/drawing/2014/main" id="{D8E0CA16-05A8-A913-2A3A-614EAA2AA8CC}"/>
              </a:ext>
            </a:extLst>
          </p:cNvPr>
          <p:cNvSpPr/>
          <p:nvPr/>
        </p:nvSpPr>
        <p:spPr>
          <a:xfrm flipH="1">
            <a:off x="9586368" y="4531675"/>
            <a:ext cx="1240375" cy="405487"/>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latin typeface="Montserrat SemiBold" pitchFamily="2" charset="0"/>
                <a:ea typeface="Yu Gothic" panose="020B0400000000000000" pitchFamily="34" charset="-128"/>
                <a:cs typeface="FUTURA MEDIUM" panose="020B0602020204020303" pitchFamily="34" charset="-79"/>
              </a:rPr>
              <a:t>5</a:t>
            </a:r>
            <a:r>
              <a:rPr kumimoji="1" lang="ja-JP" altLang="en-US" sz="1600" b="1">
                <a:latin typeface="Montserrat SemiBold" pitchFamily="2" charset="0"/>
                <a:ea typeface="Yu Gothic" panose="020B0400000000000000" pitchFamily="34" charset="-128"/>
                <a:cs typeface="FUTURA MEDIUM" panose="020B0602020204020303" pitchFamily="34" charset="-79"/>
              </a:rPr>
              <a:t>分</a:t>
            </a:r>
          </a:p>
        </p:txBody>
      </p:sp>
      <p:sp>
        <p:nvSpPr>
          <p:cNvPr id="19" name="角丸四角形 18">
            <a:extLst>
              <a:ext uri="{FF2B5EF4-FFF2-40B4-BE49-F238E27FC236}">
                <a16:creationId xmlns:a16="http://schemas.microsoft.com/office/drawing/2014/main" id="{A11968E5-3600-A66F-D6A0-8F40EF2FB726}"/>
              </a:ext>
            </a:extLst>
          </p:cNvPr>
          <p:cNvSpPr/>
          <p:nvPr/>
        </p:nvSpPr>
        <p:spPr>
          <a:xfrm flipH="1">
            <a:off x="9586369" y="5079317"/>
            <a:ext cx="1240375" cy="175805"/>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200" b="1">
                <a:solidFill>
                  <a:srgbClr val="1A96F0"/>
                </a:solidFill>
                <a:latin typeface="Montserrat SemiBold" pitchFamily="2" charset="0"/>
                <a:ea typeface="Yu Gothic" panose="020B0400000000000000" pitchFamily="34" charset="-128"/>
                <a:cs typeface="FUTURA MEDIUM" panose="020B0602020204020303" pitchFamily="34" charset="-79"/>
              </a:rPr>
              <a:t>導入前</a:t>
            </a:r>
          </a:p>
        </p:txBody>
      </p:sp>
      <p:sp>
        <p:nvSpPr>
          <p:cNvPr id="20" name="角丸四角形 19">
            <a:extLst>
              <a:ext uri="{FF2B5EF4-FFF2-40B4-BE49-F238E27FC236}">
                <a16:creationId xmlns:a16="http://schemas.microsoft.com/office/drawing/2014/main" id="{374505FD-E929-31DA-EC72-A99E598E6555}"/>
              </a:ext>
            </a:extLst>
          </p:cNvPr>
          <p:cNvSpPr/>
          <p:nvPr/>
        </p:nvSpPr>
        <p:spPr>
          <a:xfrm flipH="1">
            <a:off x="7107888" y="2710235"/>
            <a:ext cx="1240375" cy="2226927"/>
          </a:xfrm>
          <a:prstGeom prst="roundRect">
            <a:avLst>
              <a:gd name="adj" fmla="val 0"/>
            </a:avLst>
          </a:prstGeom>
          <a:solidFill>
            <a:schemeClr val="tx1">
              <a:lumMod val="50000"/>
              <a:lumOff val="5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latin typeface="Montserrat SemiBold" pitchFamily="2" charset="0"/>
                <a:ea typeface="Yu Gothic" panose="020B0400000000000000" pitchFamily="34" charset="-128"/>
                <a:cs typeface="FUTURA MEDIUM" panose="020B0602020204020303" pitchFamily="34" charset="-79"/>
              </a:rPr>
              <a:t>1</a:t>
            </a:r>
            <a:r>
              <a:rPr kumimoji="1" lang="ja-JP" altLang="en-US" sz="1600" b="1">
                <a:latin typeface="Montserrat SemiBold" pitchFamily="2" charset="0"/>
                <a:ea typeface="Yu Gothic" panose="020B0400000000000000" pitchFamily="34" charset="-128"/>
                <a:cs typeface="FUTURA MEDIUM" panose="020B0602020204020303" pitchFamily="34" charset="-79"/>
              </a:rPr>
              <a:t>時間</a:t>
            </a:r>
          </a:p>
        </p:txBody>
      </p:sp>
      <p:sp>
        <p:nvSpPr>
          <p:cNvPr id="21" name="角丸四角形 20">
            <a:extLst>
              <a:ext uri="{FF2B5EF4-FFF2-40B4-BE49-F238E27FC236}">
                <a16:creationId xmlns:a16="http://schemas.microsoft.com/office/drawing/2014/main" id="{DCDFD391-7F76-396A-E9BC-C976A1BCFCFA}"/>
              </a:ext>
            </a:extLst>
          </p:cNvPr>
          <p:cNvSpPr/>
          <p:nvPr/>
        </p:nvSpPr>
        <p:spPr>
          <a:xfrm flipH="1">
            <a:off x="7107888" y="5079317"/>
            <a:ext cx="1240375" cy="175805"/>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tIns="72000" bIns="72000" rtlCol="0" anchor="ctr"/>
          <a:lstStyle/>
          <a:p>
            <a:pPr algn="ctr">
              <a:spcBef>
                <a:spcPts val="300"/>
              </a:spcBef>
            </a:pPr>
            <a:r>
              <a:rPr lang="ja-JP" altLang="en-US" sz="12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導入後</a:t>
            </a:r>
          </a:p>
        </p:txBody>
      </p:sp>
      <p:sp>
        <p:nvSpPr>
          <p:cNvPr id="22" name="角丸四角形 21">
            <a:extLst>
              <a:ext uri="{FF2B5EF4-FFF2-40B4-BE49-F238E27FC236}">
                <a16:creationId xmlns:a16="http://schemas.microsoft.com/office/drawing/2014/main" id="{ED4D7B55-DD11-1A13-FD6D-1126740C44D9}"/>
              </a:ext>
            </a:extLst>
          </p:cNvPr>
          <p:cNvSpPr/>
          <p:nvPr/>
        </p:nvSpPr>
        <p:spPr>
          <a:xfrm flipH="1">
            <a:off x="8348262" y="4531675"/>
            <a:ext cx="1240375" cy="405487"/>
          </a:xfrm>
          <a:prstGeom prst="roundRect">
            <a:avLst>
              <a:gd name="adj" fmla="val 0"/>
            </a:avLst>
          </a:prstGeom>
          <a:solidFill>
            <a:srgbClr val="1A96F0">
              <a:alpha val="15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a typeface="Yu Gothic" panose="020B0400000000000000" pitchFamily="34" charset="-128"/>
              <a:cs typeface="FUTURA MEDIUM" panose="020B0602020204020303" pitchFamily="34" charset="-79"/>
            </a:endParaRPr>
          </a:p>
        </p:txBody>
      </p:sp>
      <p:sp>
        <p:nvSpPr>
          <p:cNvPr id="23" name="三角形 22">
            <a:extLst>
              <a:ext uri="{FF2B5EF4-FFF2-40B4-BE49-F238E27FC236}">
                <a16:creationId xmlns:a16="http://schemas.microsoft.com/office/drawing/2014/main" id="{8C890E58-B6E1-7FE6-1EB0-5EEAE493A19B}"/>
              </a:ext>
            </a:extLst>
          </p:cNvPr>
          <p:cNvSpPr/>
          <p:nvPr/>
        </p:nvSpPr>
        <p:spPr>
          <a:xfrm>
            <a:off x="8348264" y="2708843"/>
            <a:ext cx="1240375" cy="1822832"/>
          </a:xfrm>
          <a:prstGeom prst="triangle">
            <a:avLst>
              <a:gd name="adj" fmla="val 0"/>
            </a:avLst>
          </a:prstGeom>
          <a:solidFill>
            <a:srgbClr val="1A96F0">
              <a:alpha val="15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b="1">
              <a:latin typeface="Montserrat SemiBold" pitchFamily="2" charset="0"/>
              <a:ea typeface="Yu Gothic" panose="020B0400000000000000" pitchFamily="34" charset="-128"/>
              <a:cs typeface="FUTURA MEDIUM" panose="020B0602020204020303" pitchFamily="34" charset="-79"/>
            </a:endParaRPr>
          </a:p>
        </p:txBody>
      </p:sp>
      <p:sp>
        <p:nvSpPr>
          <p:cNvPr id="24" name="フリーフォーム 23">
            <a:extLst>
              <a:ext uri="{FF2B5EF4-FFF2-40B4-BE49-F238E27FC236}">
                <a16:creationId xmlns:a16="http://schemas.microsoft.com/office/drawing/2014/main" id="{76F26DC7-B5EC-E94E-5FCA-3796A4C63CF6}"/>
              </a:ext>
            </a:extLst>
          </p:cNvPr>
          <p:cNvSpPr/>
          <p:nvPr/>
        </p:nvSpPr>
        <p:spPr>
          <a:xfrm flipH="1">
            <a:off x="8779001" y="3432453"/>
            <a:ext cx="1428690" cy="652243"/>
          </a:xfrm>
          <a:custGeom>
            <a:avLst/>
            <a:gdLst>
              <a:gd name="connsiteX0" fmla="*/ 24121 w 1428690"/>
              <a:gd name="connsiteY0" fmla="*/ 0 h 652243"/>
              <a:gd name="connsiteX1" fmla="*/ 1404569 w 1428690"/>
              <a:gd name="connsiteY1" fmla="*/ 0 h 652243"/>
              <a:gd name="connsiteX2" fmla="*/ 1428690 w 1428690"/>
              <a:gd name="connsiteY2" fmla="*/ 24121 h 652243"/>
              <a:gd name="connsiteX3" fmla="*/ 1428690 w 1428690"/>
              <a:gd name="connsiteY3" fmla="*/ 521841 h 652243"/>
              <a:gd name="connsiteX4" fmla="*/ 1404569 w 1428690"/>
              <a:gd name="connsiteY4" fmla="*/ 545962 h 652243"/>
              <a:gd name="connsiteX5" fmla="*/ 1101280 w 1428690"/>
              <a:gd name="connsiteY5" fmla="*/ 545962 h 652243"/>
              <a:gd name="connsiteX6" fmla="*/ 1055996 w 1428690"/>
              <a:gd name="connsiteY6" fmla="*/ 652243 h 652243"/>
              <a:gd name="connsiteX7" fmla="*/ 946450 w 1428690"/>
              <a:gd name="connsiteY7" fmla="*/ 545962 h 652243"/>
              <a:gd name="connsiteX8" fmla="*/ 24121 w 1428690"/>
              <a:gd name="connsiteY8" fmla="*/ 545962 h 652243"/>
              <a:gd name="connsiteX9" fmla="*/ 0 w 1428690"/>
              <a:gd name="connsiteY9" fmla="*/ 521841 h 652243"/>
              <a:gd name="connsiteX10" fmla="*/ 0 w 1428690"/>
              <a:gd name="connsiteY10" fmla="*/ 24121 h 652243"/>
              <a:gd name="connsiteX11" fmla="*/ 24121 w 1428690"/>
              <a:gd name="connsiteY11" fmla="*/ 0 h 652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28690" h="652243">
                <a:moveTo>
                  <a:pt x="24121" y="0"/>
                </a:moveTo>
                <a:lnTo>
                  <a:pt x="1404569" y="0"/>
                </a:lnTo>
                <a:cubicBezTo>
                  <a:pt x="1417891" y="0"/>
                  <a:pt x="1428690" y="10799"/>
                  <a:pt x="1428690" y="24121"/>
                </a:cubicBezTo>
                <a:lnTo>
                  <a:pt x="1428690" y="521841"/>
                </a:lnTo>
                <a:cubicBezTo>
                  <a:pt x="1428690" y="535163"/>
                  <a:pt x="1417891" y="545962"/>
                  <a:pt x="1404569" y="545962"/>
                </a:cubicBezTo>
                <a:lnTo>
                  <a:pt x="1101280" y="545962"/>
                </a:lnTo>
                <a:lnTo>
                  <a:pt x="1055996" y="652243"/>
                </a:lnTo>
                <a:lnTo>
                  <a:pt x="946450" y="545962"/>
                </a:lnTo>
                <a:lnTo>
                  <a:pt x="24121" y="545962"/>
                </a:lnTo>
                <a:cubicBezTo>
                  <a:pt x="10799" y="545962"/>
                  <a:pt x="0" y="535163"/>
                  <a:pt x="0" y="521841"/>
                </a:cubicBezTo>
                <a:lnTo>
                  <a:pt x="0" y="24121"/>
                </a:lnTo>
                <a:cubicBezTo>
                  <a:pt x="0" y="10799"/>
                  <a:pt x="10799" y="0"/>
                  <a:pt x="24121" y="0"/>
                </a:cubicBezTo>
                <a:close/>
              </a:path>
            </a:pathLst>
          </a:cu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25" name="角丸四角形 24">
            <a:extLst>
              <a:ext uri="{FF2B5EF4-FFF2-40B4-BE49-F238E27FC236}">
                <a16:creationId xmlns:a16="http://schemas.microsoft.com/office/drawing/2014/main" id="{ABE5B4D6-6CDB-8556-3576-F95AF6C7B69E}"/>
              </a:ext>
            </a:extLst>
          </p:cNvPr>
          <p:cNvSpPr/>
          <p:nvPr/>
        </p:nvSpPr>
        <p:spPr>
          <a:xfrm flipH="1">
            <a:off x="8779001" y="3429000"/>
            <a:ext cx="1428690" cy="545962"/>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92</a:t>
            </a:r>
            <a:r>
              <a:rPr lang="en-US" altLang="ja-JP" sz="1400" b="1" dirty="0">
                <a:solidFill>
                  <a:srgbClr val="1A96F0"/>
                </a:solidFill>
                <a:latin typeface="Montserrat SemiBold" pitchFamily="2" charset="0"/>
                <a:ea typeface="Yu Gothic" panose="020B0400000000000000" pitchFamily="34" charset="-128"/>
                <a:cs typeface="FUTURA MEDIUM" panose="020B0602020204020303" pitchFamily="34" charset="-79"/>
              </a:rPr>
              <a:t>%</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削減</a:t>
            </a:r>
          </a:p>
        </p:txBody>
      </p:sp>
    </p:spTree>
    <p:extLst>
      <p:ext uri="{BB962C8B-B14F-4D97-AF65-F5344CB8AC3E}">
        <p14:creationId xmlns:p14="http://schemas.microsoft.com/office/powerpoint/2010/main" val="4162914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3A3FD17-CEE3-3101-2848-5478A810AE3A}"/>
              </a:ext>
            </a:extLst>
          </p:cNvPr>
          <p:cNvSpPr>
            <a:spLocks noGrp="1"/>
          </p:cNvSpPr>
          <p:nvPr>
            <p:ph type="title"/>
          </p:nvPr>
        </p:nvSpPr>
        <p:spPr/>
        <p:txBody>
          <a:bodyPr/>
          <a:lstStyle/>
          <a:p>
            <a:r>
              <a:rPr kumimoji="1" lang="ja-JP" altLang="en-US"/>
              <a:t>導入の流れ</a:t>
            </a:r>
          </a:p>
        </p:txBody>
      </p:sp>
      <p:sp>
        <p:nvSpPr>
          <p:cNvPr id="4" name="日付プレースホルダー 3">
            <a:extLst>
              <a:ext uri="{FF2B5EF4-FFF2-40B4-BE49-F238E27FC236}">
                <a16:creationId xmlns:a16="http://schemas.microsoft.com/office/drawing/2014/main" id="{9330E8E7-B3A5-0156-20C6-3F144F03BD3F}"/>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268EF248-763F-95DF-57C3-2188A01B25A0}"/>
              </a:ext>
            </a:extLst>
          </p:cNvPr>
          <p:cNvSpPr>
            <a:spLocks noGrp="1"/>
          </p:cNvSpPr>
          <p:nvPr>
            <p:ph type="sldNum" sz="quarter" idx="12"/>
          </p:nvPr>
        </p:nvSpPr>
        <p:spPr/>
        <p:txBody>
          <a:bodyPr/>
          <a:lstStyle/>
          <a:p>
            <a:fld id="{E310EA0D-2252-9045-A82C-BA460C3629D0}" type="slidenum">
              <a:rPr lang="ja-JP" altLang="en-US" smtClean="0"/>
              <a:pPr/>
              <a:t>20</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6C071390-EAE2-AA6E-3B6E-419A89EED3B4}"/>
              </a:ext>
            </a:extLst>
          </p:cNvPr>
          <p:cNvSpPr/>
          <p:nvPr/>
        </p:nvSpPr>
        <p:spPr>
          <a:xfrm>
            <a:off x="442911" y="1160463"/>
            <a:ext cx="8005629" cy="614958"/>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0" tIns="72000" bIns="36000" rtlCol="0" anchor="ctr"/>
          <a:lstStyle/>
          <a:p>
            <a:pPr>
              <a:spcBef>
                <a:spcPts val="600"/>
              </a:spcBef>
            </a:pPr>
            <a:r>
              <a:rPr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お問い合わせ　</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お問い合わせフォームよりお気軽にご連絡ください。</a:t>
            </a:r>
          </a:p>
        </p:txBody>
      </p:sp>
      <p:sp>
        <p:nvSpPr>
          <p:cNvPr id="7" name="角丸四角形 6">
            <a:extLst>
              <a:ext uri="{FF2B5EF4-FFF2-40B4-BE49-F238E27FC236}">
                <a16:creationId xmlns:a16="http://schemas.microsoft.com/office/drawing/2014/main" id="{125D2C0F-BF05-E8BE-9901-4FAEA24E8FC1}"/>
              </a:ext>
            </a:extLst>
          </p:cNvPr>
          <p:cNvSpPr/>
          <p:nvPr/>
        </p:nvSpPr>
        <p:spPr>
          <a:xfrm>
            <a:off x="442911" y="2088714"/>
            <a:ext cx="8005629" cy="614958"/>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0" tIns="72000" bIns="36000" rtlCol="0" anchor="ctr"/>
          <a:lstStyle/>
          <a:p>
            <a:pPr>
              <a:spcBef>
                <a:spcPts val="600"/>
              </a:spcBef>
            </a:pPr>
            <a:r>
              <a:rPr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ヒアリング・ご提案　</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約</a:t>
            </a:r>
            <a:r>
              <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時間のヒアリングを実施、提供内容・料金をご提案します。</a:t>
            </a:r>
          </a:p>
        </p:txBody>
      </p:sp>
      <p:sp>
        <p:nvSpPr>
          <p:cNvPr id="8" name="角丸四角形 7">
            <a:extLst>
              <a:ext uri="{FF2B5EF4-FFF2-40B4-BE49-F238E27FC236}">
                <a16:creationId xmlns:a16="http://schemas.microsoft.com/office/drawing/2014/main" id="{A4CE42AD-DC9F-D4CE-CE13-766420664764}"/>
              </a:ext>
            </a:extLst>
          </p:cNvPr>
          <p:cNvSpPr/>
          <p:nvPr/>
        </p:nvSpPr>
        <p:spPr>
          <a:xfrm>
            <a:off x="442911" y="3016965"/>
            <a:ext cx="8005629" cy="614958"/>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0" tIns="72000" bIns="36000" rtlCol="0" anchor="ctr"/>
          <a:lstStyle/>
          <a:p>
            <a:pPr>
              <a:spcBef>
                <a:spcPts val="600"/>
              </a:spcBef>
            </a:pPr>
            <a:r>
              <a:rPr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ご契約　</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契約書の締結後、スケジュールと改善フローをご案内します。</a:t>
            </a:r>
          </a:p>
        </p:txBody>
      </p:sp>
      <p:sp>
        <p:nvSpPr>
          <p:cNvPr id="9" name="角丸四角形 8">
            <a:extLst>
              <a:ext uri="{FF2B5EF4-FFF2-40B4-BE49-F238E27FC236}">
                <a16:creationId xmlns:a16="http://schemas.microsoft.com/office/drawing/2014/main" id="{C0DA46D3-C009-30AA-736E-D2820AA6348B}"/>
              </a:ext>
            </a:extLst>
          </p:cNvPr>
          <p:cNvSpPr/>
          <p:nvPr/>
        </p:nvSpPr>
        <p:spPr>
          <a:xfrm>
            <a:off x="442911" y="3945216"/>
            <a:ext cx="8005629" cy="614958"/>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0" tIns="72000" bIns="36000" rtlCol="0" anchor="ctr"/>
          <a:lstStyle/>
          <a:p>
            <a:pPr>
              <a:spcBef>
                <a:spcPts val="600"/>
              </a:spcBef>
            </a:pPr>
            <a:r>
              <a:rPr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前提整理・分析　</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活用場面と課題を踏まえ、〇〇の改善を行います。</a:t>
            </a:r>
          </a:p>
        </p:txBody>
      </p:sp>
      <p:sp>
        <p:nvSpPr>
          <p:cNvPr id="10" name="角丸四角形 9">
            <a:extLst>
              <a:ext uri="{FF2B5EF4-FFF2-40B4-BE49-F238E27FC236}">
                <a16:creationId xmlns:a16="http://schemas.microsoft.com/office/drawing/2014/main" id="{7F261653-56A9-28E0-C2C0-417E8CAF337E}"/>
              </a:ext>
            </a:extLst>
          </p:cNvPr>
          <p:cNvSpPr/>
          <p:nvPr/>
        </p:nvSpPr>
        <p:spPr>
          <a:xfrm>
            <a:off x="442911" y="4873467"/>
            <a:ext cx="8005629" cy="614958"/>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0" tIns="72000" bIns="36000" rtlCol="0" anchor="ctr"/>
          <a:lstStyle/>
          <a:p>
            <a:pPr>
              <a:spcBef>
                <a:spcPts val="600"/>
              </a:spcBef>
            </a:pPr>
            <a:r>
              <a:rPr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〇〇作成　</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〇〇を中心に作成と改善を行います。</a:t>
            </a:r>
          </a:p>
        </p:txBody>
      </p:sp>
      <p:sp>
        <p:nvSpPr>
          <p:cNvPr id="11" name="角丸四角形 10">
            <a:extLst>
              <a:ext uri="{FF2B5EF4-FFF2-40B4-BE49-F238E27FC236}">
                <a16:creationId xmlns:a16="http://schemas.microsoft.com/office/drawing/2014/main" id="{BC584285-5473-5249-30DF-3C6AD602EDDC}"/>
              </a:ext>
            </a:extLst>
          </p:cNvPr>
          <p:cNvSpPr/>
          <p:nvPr/>
        </p:nvSpPr>
        <p:spPr>
          <a:xfrm>
            <a:off x="442911" y="5801717"/>
            <a:ext cx="8005629" cy="614958"/>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0" tIns="72000" bIns="36000" rtlCol="0" anchor="ctr"/>
          <a:lstStyle/>
          <a:p>
            <a:pPr>
              <a:spcBef>
                <a:spcPts val="600"/>
              </a:spcBef>
            </a:pPr>
            <a:r>
              <a:rPr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ご納品　</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最終稿をご確認頂き、問題なければご納品となります。</a:t>
            </a:r>
          </a:p>
        </p:txBody>
      </p:sp>
      <p:cxnSp>
        <p:nvCxnSpPr>
          <p:cNvPr id="12" name="直線矢印コネクタ 11">
            <a:extLst>
              <a:ext uri="{FF2B5EF4-FFF2-40B4-BE49-F238E27FC236}">
                <a16:creationId xmlns:a16="http://schemas.microsoft.com/office/drawing/2014/main" id="{1AB1791B-51D6-09EB-B1DD-FA3B96BD4035}"/>
              </a:ext>
            </a:extLst>
          </p:cNvPr>
          <p:cNvCxnSpPr>
            <a:cxnSpLocks/>
          </p:cNvCxnSpPr>
          <p:nvPr/>
        </p:nvCxnSpPr>
        <p:spPr>
          <a:xfrm>
            <a:off x="1183737" y="1775421"/>
            <a:ext cx="0" cy="370968"/>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3" name="直線矢印コネクタ 12">
            <a:extLst>
              <a:ext uri="{FF2B5EF4-FFF2-40B4-BE49-F238E27FC236}">
                <a16:creationId xmlns:a16="http://schemas.microsoft.com/office/drawing/2014/main" id="{648D9323-9812-9048-71EF-57AD00E02FFA}"/>
              </a:ext>
            </a:extLst>
          </p:cNvPr>
          <p:cNvCxnSpPr>
            <a:cxnSpLocks/>
          </p:cNvCxnSpPr>
          <p:nvPr/>
        </p:nvCxnSpPr>
        <p:spPr>
          <a:xfrm>
            <a:off x="1183737" y="2703672"/>
            <a:ext cx="0" cy="370968"/>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4" name="直線矢印コネクタ 13">
            <a:extLst>
              <a:ext uri="{FF2B5EF4-FFF2-40B4-BE49-F238E27FC236}">
                <a16:creationId xmlns:a16="http://schemas.microsoft.com/office/drawing/2014/main" id="{2318279E-21D5-B892-D577-7F2637C1315C}"/>
              </a:ext>
            </a:extLst>
          </p:cNvPr>
          <p:cNvCxnSpPr>
            <a:cxnSpLocks/>
          </p:cNvCxnSpPr>
          <p:nvPr/>
        </p:nvCxnSpPr>
        <p:spPr>
          <a:xfrm>
            <a:off x="1183737" y="3631923"/>
            <a:ext cx="0" cy="370968"/>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5" name="直線矢印コネクタ 14">
            <a:extLst>
              <a:ext uri="{FF2B5EF4-FFF2-40B4-BE49-F238E27FC236}">
                <a16:creationId xmlns:a16="http://schemas.microsoft.com/office/drawing/2014/main" id="{80BC596C-D28E-A7B3-BED6-039354C2AFAA}"/>
              </a:ext>
            </a:extLst>
          </p:cNvPr>
          <p:cNvCxnSpPr>
            <a:cxnSpLocks/>
          </p:cNvCxnSpPr>
          <p:nvPr/>
        </p:nvCxnSpPr>
        <p:spPr>
          <a:xfrm>
            <a:off x="1183737" y="4560174"/>
            <a:ext cx="0" cy="370968"/>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6" name="直線矢印コネクタ 15">
            <a:extLst>
              <a:ext uri="{FF2B5EF4-FFF2-40B4-BE49-F238E27FC236}">
                <a16:creationId xmlns:a16="http://schemas.microsoft.com/office/drawing/2014/main" id="{2EFBB86E-CC5A-0A3B-EE4A-45FE13F2EADC}"/>
              </a:ext>
            </a:extLst>
          </p:cNvPr>
          <p:cNvCxnSpPr>
            <a:cxnSpLocks/>
          </p:cNvCxnSpPr>
          <p:nvPr/>
        </p:nvCxnSpPr>
        <p:spPr>
          <a:xfrm>
            <a:off x="1183737" y="5488425"/>
            <a:ext cx="0" cy="370968"/>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17" name="フリーフォーム 16">
            <a:extLst>
              <a:ext uri="{FF2B5EF4-FFF2-40B4-BE49-F238E27FC236}">
                <a16:creationId xmlns:a16="http://schemas.microsoft.com/office/drawing/2014/main" id="{41EDA59E-78A6-65D8-D73E-EE99A8DB19AA}"/>
              </a:ext>
            </a:extLst>
          </p:cNvPr>
          <p:cNvSpPr/>
          <p:nvPr/>
        </p:nvSpPr>
        <p:spPr>
          <a:xfrm rot="17075568">
            <a:off x="9518088" y="918280"/>
            <a:ext cx="1461099" cy="3084614"/>
          </a:xfrm>
          <a:custGeom>
            <a:avLst/>
            <a:gdLst>
              <a:gd name="connsiteX0" fmla="*/ 735938 w 1461099"/>
              <a:gd name="connsiteY0" fmla="*/ 87011 h 3084614"/>
              <a:gd name="connsiteX1" fmla="*/ 1460009 w 1461099"/>
              <a:gd name="connsiteY1" fmla="*/ 2868196 h 3084614"/>
              <a:gd name="connsiteX2" fmla="*/ 1435996 w 1461099"/>
              <a:gd name="connsiteY2" fmla="*/ 2909114 h 3084614"/>
              <a:gd name="connsiteX3" fmla="*/ 766079 w 1461099"/>
              <a:gd name="connsiteY3" fmla="*/ 3083524 h 3084614"/>
              <a:gd name="connsiteX4" fmla="*/ 725161 w 1461099"/>
              <a:gd name="connsiteY4" fmla="*/ 3059511 h 3084614"/>
              <a:gd name="connsiteX5" fmla="*/ 1090 w 1461099"/>
              <a:gd name="connsiteY5" fmla="*/ 278326 h 3084614"/>
              <a:gd name="connsiteX6" fmla="*/ 25103 w 1461099"/>
              <a:gd name="connsiteY6" fmla="*/ 237408 h 3084614"/>
              <a:gd name="connsiteX7" fmla="*/ 195035 w 1461099"/>
              <a:gd name="connsiteY7" fmla="*/ 193167 h 3084614"/>
              <a:gd name="connsiteX8" fmla="*/ 289611 w 1461099"/>
              <a:gd name="connsiteY8" fmla="*/ 0 h 3084614"/>
              <a:gd name="connsiteX9" fmla="*/ 362802 w 1461099"/>
              <a:gd name="connsiteY9" fmla="*/ 149489 h 3084614"/>
              <a:gd name="connsiteX10" fmla="*/ 695020 w 1461099"/>
              <a:gd name="connsiteY10" fmla="*/ 62998 h 3084614"/>
              <a:gd name="connsiteX11" fmla="*/ 735938 w 1461099"/>
              <a:gd name="connsiteY11" fmla="*/ 87011 h 308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1099" h="3084614">
                <a:moveTo>
                  <a:pt x="735938" y="87011"/>
                </a:moveTo>
                <a:lnTo>
                  <a:pt x="1460009" y="2868196"/>
                </a:lnTo>
                <a:cubicBezTo>
                  <a:pt x="1464677" y="2886126"/>
                  <a:pt x="1453926" y="2904446"/>
                  <a:pt x="1435996" y="2909114"/>
                </a:cubicBezTo>
                <a:lnTo>
                  <a:pt x="766079" y="3083524"/>
                </a:lnTo>
                <a:cubicBezTo>
                  <a:pt x="748149" y="3088192"/>
                  <a:pt x="729829" y="3077441"/>
                  <a:pt x="725161" y="3059511"/>
                </a:cubicBezTo>
                <a:lnTo>
                  <a:pt x="1090" y="278326"/>
                </a:lnTo>
                <a:cubicBezTo>
                  <a:pt x="-3578" y="260396"/>
                  <a:pt x="7173" y="242076"/>
                  <a:pt x="25103" y="237408"/>
                </a:cubicBezTo>
                <a:lnTo>
                  <a:pt x="195035" y="193167"/>
                </a:lnTo>
                <a:lnTo>
                  <a:pt x="289611" y="0"/>
                </a:lnTo>
                <a:lnTo>
                  <a:pt x="362802" y="149489"/>
                </a:lnTo>
                <a:lnTo>
                  <a:pt x="695020" y="62998"/>
                </a:lnTo>
                <a:cubicBezTo>
                  <a:pt x="712950" y="58330"/>
                  <a:pt x="731270" y="69081"/>
                  <a:pt x="735938" y="87011"/>
                </a:cubicBezTo>
                <a:close/>
              </a:path>
            </a:pathLst>
          </a:cu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8" name="角丸四角形 17">
            <a:extLst>
              <a:ext uri="{FF2B5EF4-FFF2-40B4-BE49-F238E27FC236}">
                <a16:creationId xmlns:a16="http://schemas.microsoft.com/office/drawing/2014/main" id="{75B81024-82CC-C450-F7F1-F28B20D7CC93}"/>
              </a:ext>
            </a:extLst>
          </p:cNvPr>
          <p:cNvSpPr/>
          <p:nvPr/>
        </p:nvSpPr>
        <p:spPr>
          <a:xfrm>
            <a:off x="8808098" y="2088714"/>
            <a:ext cx="2940990" cy="759344"/>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補足説明がある場合は</a:t>
            </a:r>
            <a:endParaRPr lang="en-US" altLang="ja-JP" sz="14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挿入します。</a:t>
            </a:r>
          </a:p>
        </p:txBody>
      </p:sp>
    </p:spTree>
    <p:extLst>
      <p:ext uri="{BB962C8B-B14F-4D97-AF65-F5344CB8AC3E}">
        <p14:creationId xmlns:p14="http://schemas.microsoft.com/office/powerpoint/2010/main" val="4891464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5E39AFB-5E5C-2EA6-D3D8-941AC32B5F13}"/>
              </a:ext>
            </a:extLst>
          </p:cNvPr>
          <p:cNvSpPr>
            <a:spLocks noGrp="1"/>
          </p:cNvSpPr>
          <p:nvPr>
            <p:ph type="title"/>
          </p:nvPr>
        </p:nvSpPr>
        <p:spPr/>
        <p:txBody>
          <a:bodyPr/>
          <a:lstStyle/>
          <a:p>
            <a:r>
              <a:rPr lang="ja-JP" altLang="en-US"/>
              <a:t>支援の流れ・スケジュール</a:t>
            </a:r>
            <a:endParaRPr kumimoji="1" lang="ja-JP" altLang="en-US"/>
          </a:p>
        </p:txBody>
      </p:sp>
      <p:sp>
        <p:nvSpPr>
          <p:cNvPr id="3" name="コンテンツ プレースホルダー 2">
            <a:extLst>
              <a:ext uri="{FF2B5EF4-FFF2-40B4-BE49-F238E27FC236}">
                <a16:creationId xmlns:a16="http://schemas.microsoft.com/office/drawing/2014/main" id="{780405BD-4B3D-BA7C-E16D-793195DB66E7}"/>
              </a:ext>
            </a:extLst>
          </p:cNvPr>
          <p:cNvSpPr>
            <a:spLocks noGrp="1"/>
          </p:cNvSpPr>
          <p:nvPr>
            <p:ph idx="1"/>
          </p:nvPr>
        </p:nvSpPr>
        <p:spPr/>
        <p:txBody>
          <a:bodyPr/>
          <a:lstStyle/>
          <a:p>
            <a:r>
              <a:rPr lang="ja-JP" altLang="en-US"/>
              <a:t>実際に〇〇を実施する流れを記載します。</a:t>
            </a:r>
            <a:endParaRPr lang="en-US" altLang="ja-JP" dirty="0"/>
          </a:p>
          <a:p>
            <a:r>
              <a:rPr lang="ja-JP" altLang="en-US"/>
              <a:t>（テーマやデザインは参考として挿入しています）</a:t>
            </a:r>
            <a:endParaRPr lang="en-US" altLang="ja-JP" dirty="0"/>
          </a:p>
        </p:txBody>
      </p:sp>
      <p:sp>
        <p:nvSpPr>
          <p:cNvPr id="4" name="日付プレースホルダー 3">
            <a:extLst>
              <a:ext uri="{FF2B5EF4-FFF2-40B4-BE49-F238E27FC236}">
                <a16:creationId xmlns:a16="http://schemas.microsoft.com/office/drawing/2014/main" id="{2794C4C1-0BE3-88CB-13C7-C097CBA942DB}"/>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6A2575F7-2CFA-5241-463D-DA2FA3E494D4}"/>
              </a:ext>
            </a:extLst>
          </p:cNvPr>
          <p:cNvSpPr>
            <a:spLocks noGrp="1"/>
          </p:cNvSpPr>
          <p:nvPr>
            <p:ph type="sldNum" sz="quarter" idx="12"/>
          </p:nvPr>
        </p:nvSpPr>
        <p:spPr/>
        <p:txBody>
          <a:bodyPr/>
          <a:lstStyle/>
          <a:p>
            <a:fld id="{E310EA0D-2252-9045-A82C-BA460C3629D0}" type="slidenum">
              <a:rPr lang="ja-JP" altLang="en-US" smtClean="0"/>
              <a:pPr/>
              <a:t>21</a:t>
            </a:fld>
            <a:endParaRPr lang="ja-JP" altLang="en-US">
              <a:latin typeface="Montserrat Medium" pitchFamily="2" charset="0"/>
            </a:endParaRPr>
          </a:p>
        </p:txBody>
      </p:sp>
      <p:sp>
        <p:nvSpPr>
          <p:cNvPr id="9" name="角丸四角形 8">
            <a:extLst>
              <a:ext uri="{FF2B5EF4-FFF2-40B4-BE49-F238E27FC236}">
                <a16:creationId xmlns:a16="http://schemas.microsoft.com/office/drawing/2014/main" id="{D645E918-7301-5858-1FA0-6B13706503AA}"/>
              </a:ext>
            </a:extLst>
          </p:cNvPr>
          <p:cNvSpPr/>
          <p:nvPr/>
        </p:nvSpPr>
        <p:spPr>
          <a:xfrm>
            <a:off x="434490" y="2968654"/>
            <a:ext cx="2440854" cy="1942647"/>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〇〇〇〇</a:t>
            </a:r>
          </a:p>
        </p:txBody>
      </p:sp>
      <p:sp>
        <p:nvSpPr>
          <p:cNvPr id="10" name="角丸四角形 9">
            <a:extLst>
              <a:ext uri="{FF2B5EF4-FFF2-40B4-BE49-F238E27FC236}">
                <a16:creationId xmlns:a16="http://schemas.microsoft.com/office/drawing/2014/main" id="{E08382AF-1046-856B-42E8-A4C52C4AB329}"/>
              </a:ext>
            </a:extLst>
          </p:cNvPr>
          <p:cNvSpPr/>
          <p:nvPr/>
        </p:nvSpPr>
        <p:spPr>
          <a:xfrm>
            <a:off x="3395213" y="2968654"/>
            <a:ext cx="2440854" cy="1942647"/>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p>
        </p:txBody>
      </p:sp>
      <p:sp>
        <p:nvSpPr>
          <p:cNvPr id="11" name="角丸四角形 10">
            <a:extLst>
              <a:ext uri="{FF2B5EF4-FFF2-40B4-BE49-F238E27FC236}">
                <a16:creationId xmlns:a16="http://schemas.microsoft.com/office/drawing/2014/main" id="{43740CBC-2523-6411-868B-D971CFD5BEF5}"/>
              </a:ext>
            </a:extLst>
          </p:cNvPr>
          <p:cNvSpPr/>
          <p:nvPr/>
        </p:nvSpPr>
        <p:spPr>
          <a:xfrm>
            <a:off x="6355936" y="2968654"/>
            <a:ext cx="2440854" cy="1942647"/>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p>
        </p:txBody>
      </p:sp>
      <p:sp>
        <p:nvSpPr>
          <p:cNvPr id="12" name="角丸四角形 11">
            <a:extLst>
              <a:ext uri="{FF2B5EF4-FFF2-40B4-BE49-F238E27FC236}">
                <a16:creationId xmlns:a16="http://schemas.microsoft.com/office/drawing/2014/main" id="{6E34D2C2-1047-A357-6898-6A284CCE3C66}"/>
              </a:ext>
            </a:extLst>
          </p:cNvPr>
          <p:cNvSpPr/>
          <p:nvPr/>
        </p:nvSpPr>
        <p:spPr>
          <a:xfrm>
            <a:off x="9316658" y="2968654"/>
            <a:ext cx="2440854" cy="1942647"/>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p>
        </p:txBody>
      </p:sp>
      <p:pic>
        <p:nvPicPr>
          <p:cNvPr id="13" name="グラフィックス 12" descr="握手 単色塗りつぶし">
            <a:extLst>
              <a:ext uri="{FF2B5EF4-FFF2-40B4-BE49-F238E27FC236}">
                <a16:creationId xmlns:a16="http://schemas.microsoft.com/office/drawing/2014/main" id="{7D8D25FC-276D-DDB4-E515-F3D589085F8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079885" y="3225063"/>
            <a:ext cx="914400" cy="914400"/>
          </a:xfrm>
          <a:prstGeom prst="rect">
            <a:avLst/>
          </a:prstGeom>
        </p:spPr>
      </p:pic>
      <p:pic>
        <p:nvPicPr>
          <p:cNvPr id="14" name="グラフィックス 13" descr="UI UX 単色塗りつぶし">
            <a:extLst>
              <a:ext uri="{FF2B5EF4-FFF2-40B4-BE49-F238E27FC236}">
                <a16:creationId xmlns:a16="http://schemas.microsoft.com/office/drawing/2014/main" id="{368ABE90-02B0-827B-6CEB-B2022C990BF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119163" y="3225063"/>
            <a:ext cx="914400" cy="914400"/>
          </a:xfrm>
          <a:prstGeom prst="rect">
            <a:avLst/>
          </a:prstGeom>
        </p:spPr>
      </p:pic>
      <p:pic>
        <p:nvPicPr>
          <p:cNvPr id="15" name="グラフィックス 14" descr="フローチャート 単色塗りつぶし">
            <a:extLst>
              <a:ext uri="{FF2B5EF4-FFF2-40B4-BE49-F238E27FC236}">
                <a16:creationId xmlns:a16="http://schemas.microsoft.com/office/drawing/2014/main" id="{D8CADBFF-A8BD-814C-6055-DCFC4932871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158440" y="3225063"/>
            <a:ext cx="914400" cy="914400"/>
          </a:xfrm>
          <a:prstGeom prst="rect">
            <a:avLst/>
          </a:prstGeom>
        </p:spPr>
      </p:pic>
      <p:pic>
        <p:nvPicPr>
          <p:cNvPr id="16" name="グラフィックス 15" descr="カスタマー レビュー 単色塗りつぶし">
            <a:extLst>
              <a:ext uri="{FF2B5EF4-FFF2-40B4-BE49-F238E27FC236}">
                <a16:creationId xmlns:a16="http://schemas.microsoft.com/office/drawing/2014/main" id="{61BCFFBF-EB5C-6A07-D990-88949931268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97717" y="3225063"/>
            <a:ext cx="914400" cy="914400"/>
          </a:xfrm>
          <a:prstGeom prst="rect">
            <a:avLst/>
          </a:prstGeom>
        </p:spPr>
      </p:pic>
      <p:cxnSp>
        <p:nvCxnSpPr>
          <p:cNvPr id="17" name="直線矢印コネクタ 16">
            <a:extLst>
              <a:ext uri="{FF2B5EF4-FFF2-40B4-BE49-F238E27FC236}">
                <a16:creationId xmlns:a16="http://schemas.microsoft.com/office/drawing/2014/main" id="{D443E863-EFBA-9BF2-11A6-7D33FD2417D9}"/>
              </a:ext>
            </a:extLst>
          </p:cNvPr>
          <p:cNvCxnSpPr>
            <a:cxnSpLocks/>
          </p:cNvCxnSpPr>
          <p:nvPr/>
        </p:nvCxnSpPr>
        <p:spPr>
          <a:xfrm>
            <a:off x="2875344" y="3939978"/>
            <a:ext cx="460039" cy="0"/>
          </a:xfrm>
          <a:prstGeom prst="straightConnector1">
            <a:avLst/>
          </a:prstGeom>
          <a:ln w="2540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18" name="直線矢印コネクタ 17">
            <a:extLst>
              <a:ext uri="{FF2B5EF4-FFF2-40B4-BE49-F238E27FC236}">
                <a16:creationId xmlns:a16="http://schemas.microsoft.com/office/drawing/2014/main" id="{0416D614-F48C-E674-3143-387A23040D2E}"/>
              </a:ext>
            </a:extLst>
          </p:cNvPr>
          <p:cNvCxnSpPr>
            <a:cxnSpLocks/>
          </p:cNvCxnSpPr>
          <p:nvPr/>
        </p:nvCxnSpPr>
        <p:spPr>
          <a:xfrm>
            <a:off x="5836067" y="3939978"/>
            <a:ext cx="460039" cy="0"/>
          </a:xfrm>
          <a:prstGeom prst="straightConnector1">
            <a:avLst/>
          </a:prstGeom>
          <a:ln w="2540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19" name="直線矢印コネクタ 18">
            <a:extLst>
              <a:ext uri="{FF2B5EF4-FFF2-40B4-BE49-F238E27FC236}">
                <a16:creationId xmlns:a16="http://schemas.microsoft.com/office/drawing/2014/main" id="{9C50167D-2D9F-75C9-9A04-99AF4F67ECBB}"/>
              </a:ext>
            </a:extLst>
          </p:cNvPr>
          <p:cNvCxnSpPr>
            <a:cxnSpLocks/>
          </p:cNvCxnSpPr>
          <p:nvPr/>
        </p:nvCxnSpPr>
        <p:spPr>
          <a:xfrm>
            <a:off x="8796790" y="3939978"/>
            <a:ext cx="460039" cy="0"/>
          </a:xfrm>
          <a:prstGeom prst="straightConnector1">
            <a:avLst/>
          </a:prstGeom>
          <a:ln w="2540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sp>
        <p:nvSpPr>
          <p:cNvPr id="20" name="角丸四角形 19">
            <a:extLst>
              <a:ext uri="{FF2B5EF4-FFF2-40B4-BE49-F238E27FC236}">
                <a16:creationId xmlns:a16="http://schemas.microsoft.com/office/drawing/2014/main" id="{387FCDB4-006C-9C26-60BA-0EA3A77E8500}"/>
              </a:ext>
            </a:extLst>
          </p:cNvPr>
          <p:cNvSpPr/>
          <p:nvPr/>
        </p:nvSpPr>
        <p:spPr>
          <a:xfrm>
            <a:off x="434490" y="2433032"/>
            <a:ext cx="2440854" cy="337845"/>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約</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1</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時間</a:t>
            </a:r>
            <a:endParaRPr kumimoji="1" lang="ja-JP" altLang="en-US" sz="9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1" name="角丸四角形 20">
            <a:extLst>
              <a:ext uri="{FF2B5EF4-FFF2-40B4-BE49-F238E27FC236}">
                <a16:creationId xmlns:a16="http://schemas.microsoft.com/office/drawing/2014/main" id="{1A6B1323-8665-EF19-401D-F0F952F355D9}"/>
              </a:ext>
            </a:extLst>
          </p:cNvPr>
          <p:cNvSpPr/>
          <p:nvPr/>
        </p:nvSpPr>
        <p:spPr>
          <a:xfrm>
            <a:off x="3395213" y="2433032"/>
            <a:ext cx="2440854" cy="337845"/>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約</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2</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日</a:t>
            </a:r>
            <a:endParaRPr kumimoji="1" lang="ja-JP" altLang="en-US" sz="9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2" name="角丸四角形 21">
            <a:extLst>
              <a:ext uri="{FF2B5EF4-FFF2-40B4-BE49-F238E27FC236}">
                <a16:creationId xmlns:a16="http://schemas.microsoft.com/office/drawing/2014/main" id="{EE21822D-932A-FBF7-0D44-D56DBCF2E27D}"/>
              </a:ext>
            </a:extLst>
          </p:cNvPr>
          <p:cNvSpPr/>
          <p:nvPr/>
        </p:nvSpPr>
        <p:spPr>
          <a:xfrm>
            <a:off x="6355936" y="2433032"/>
            <a:ext cx="2440854" cy="337845"/>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約</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5</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日</a:t>
            </a:r>
            <a:endParaRPr kumimoji="1" lang="ja-JP" altLang="en-US" sz="9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3" name="角丸四角形 22">
            <a:extLst>
              <a:ext uri="{FF2B5EF4-FFF2-40B4-BE49-F238E27FC236}">
                <a16:creationId xmlns:a16="http://schemas.microsoft.com/office/drawing/2014/main" id="{DA6A83EE-EAAF-D025-1F8B-60DCAEE0449A}"/>
              </a:ext>
            </a:extLst>
          </p:cNvPr>
          <p:cNvSpPr/>
          <p:nvPr/>
        </p:nvSpPr>
        <p:spPr>
          <a:xfrm>
            <a:off x="9316658" y="2433032"/>
            <a:ext cx="2440854" cy="337845"/>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約</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3</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日</a:t>
            </a:r>
            <a:endParaRPr kumimoji="1" lang="ja-JP" altLang="en-US" sz="9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8" name="角丸四角形 7">
            <a:extLst>
              <a:ext uri="{FF2B5EF4-FFF2-40B4-BE49-F238E27FC236}">
                <a16:creationId xmlns:a16="http://schemas.microsoft.com/office/drawing/2014/main" id="{5DCB63B9-342F-72AA-1EE8-DF698BD1042E}"/>
              </a:ext>
            </a:extLst>
          </p:cNvPr>
          <p:cNvSpPr/>
          <p:nvPr/>
        </p:nvSpPr>
        <p:spPr>
          <a:xfrm>
            <a:off x="442912" y="5231353"/>
            <a:ext cx="11306175" cy="976908"/>
          </a:xfrm>
          <a:prstGeom prst="roundRect">
            <a:avLst>
              <a:gd name="adj" fmla="val 4069"/>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tIns="72000" bIns="36000" rtlCol="0" anchor="ctr">
            <a:noAutofit/>
          </a:bodyPr>
          <a:lstStyle/>
          <a:p>
            <a:pPr algn="ctr">
              <a:spcBef>
                <a:spcPts val="600"/>
              </a:spcBef>
            </a:pP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〇〇〇〇を言語化するために、社内と社外の人に〇〇〇〇を実施。</a:t>
            </a:r>
            <a:endPar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600"/>
              </a:spcBef>
            </a:pP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そこから得た〇〇〇〇のデータを元に、戦略を策定しチームを編成します。</a:t>
            </a:r>
            <a:endPar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Tree>
    <p:extLst>
      <p:ext uri="{BB962C8B-B14F-4D97-AF65-F5344CB8AC3E}">
        <p14:creationId xmlns:p14="http://schemas.microsoft.com/office/powerpoint/2010/main" val="1946946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B0068AA-CC14-299B-2F4B-1F8D88A8DCFC}"/>
              </a:ext>
            </a:extLst>
          </p:cNvPr>
          <p:cNvSpPr>
            <a:spLocks noGrp="1"/>
          </p:cNvSpPr>
          <p:nvPr>
            <p:ph type="title"/>
          </p:nvPr>
        </p:nvSpPr>
        <p:spPr/>
        <p:txBody>
          <a:bodyPr/>
          <a:lstStyle/>
          <a:p>
            <a:r>
              <a:rPr lang="ja-JP" altLang="en-US"/>
              <a:t>競合比較</a:t>
            </a:r>
            <a:endParaRPr kumimoji="1" lang="ja-JP" altLang="en-US"/>
          </a:p>
        </p:txBody>
      </p:sp>
      <p:sp>
        <p:nvSpPr>
          <p:cNvPr id="3" name="コンテンツ プレースホルダー 2">
            <a:extLst>
              <a:ext uri="{FF2B5EF4-FFF2-40B4-BE49-F238E27FC236}">
                <a16:creationId xmlns:a16="http://schemas.microsoft.com/office/drawing/2014/main" id="{6A9D45C6-51C2-1995-3F5C-E338D3F04D35}"/>
              </a:ext>
            </a:extLst>
          </p:cNvPr>
          <p:cNvSpPr>
            <a:spLocks noGrp="1"/>
          </p:cNvSpPr>
          <p:nvPr>
            <p:ph idx="1"/>
          </p:nvPr>
        </p:nvSpPr>
        <p:spPr/>
        <p:txBody>
          <a:bodyPr/>
          <a:lstStyle/>
          <a:p>
            <a:r>
              <a:rPr lang="ja-JP" altLang="en-US"/>
              <a:t>従来の〇〇〇〇サービスに比べ、〇〇の目的に即した提案力を強みとし、</a:t>
            </a:r>
            <a:endParaRPr lang="en-US" altLang="ja-JP" dirty="0"/>
          </a:p>
          <a:p>
            <a:r>
              <a:rPr lang="en-US" altLang="ja-JP" dirty="0"/>
              <a:t>XX</a:t>
            </a:r>
            <a:r>
              <a:rPr lang="ja-JP" altLang="en-US"/>
              <a:t>よりも</a:t>
            </a:r>
            <a:r>
              <a:rPr lang="en-US" altLang="ja-JP" dirty="0"/>
              <a:t>XX</a:t>
            </a:r>
            <a:r>
              <a:rPr lang="ja-JP" altLang="en-US"/>
              <a:t>を重視したアウトプットを業界最安水準でご提供。売上最大化に貢献します</a:t>
            </a:r>
          </a:p>
        </p:txBody>
      </p:sp>
      <p:sp>
        <p:nvSpPr>
          <p:cNvPr id="4" name="日付プレースホルダー 3">
            <a:extLst>
              <a:ext uri="{FF2B5EF4-FFF2-40B4-BE49-F238E27FC236}">
                <a16:creationId xmlns:a16="http://schemas.microsoft.com/office/drawing/2014/main" id="{A3944E21-0807-6DE5-2F5A-A8C40CF25220}"/>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FAAF7995-0966-D7F8-83E3-4D489CD99B5A}"/>
              </a:ext>
            </a:extLst>
          </p:cNvPr>
          <p:cNvSpPr>
            <a:spLocks noGrp="1"/>
          </p:cNvSpPr>
          <p:nvPr>
            <p:ph type="sldNum" sz="quarter" idx="12"/>
          </p:nvPr>
        </p:nvSpPr>
        <p:spPr/>
        <p:txBody>
          <a:bodyPr/>
          <a:lstStyle/>
          <a:p>
            <a:fld id="{E310EA0D-2252-9045-A82C-BA460C3629D0}" type="slidenum">
              <a:rPr lang="ja-JP" altLang="en-US" smtClean="0"/>
              <a:pPr/>
              <a:t>22</a:t>
            </a:fld>
            <a:endParaRPr lang="ja-JP" altLang="en-US">
              <a:latin typeface="Montserrat Medium" pitchFamily="2" charset="0"/>
            </a:endParaRPr>
          </a:p>
        </p:txBody>
      </p:sp>
      <p:graphicFrame>
        <p:nvGraphicFramePr>
          <p:cNvPr id="6" name="表 6">
            <a:extLst>
              <a:ext uri="{FF2B5EF4-FFF2-40B4-BE49-F238E27FC236}">
                <a16:creationId xmlns:a16="http://schemas.microsoft.com/office/drawing/2014/main" id="{9193B48F-5871-4AE6-5443-6651280C08C2}"/>
              </a:ext>
            </a:extLst>
          </p:cNvPr>
          <p:cNvGraphicFramePr>
            <a:graphicFrameLocks noGrp="1"/>
          </p:cNvGraphicFramePr>
          <p:nvPr>
            <p:extLst>
              <p:ext uri="{D42A27DB-BD31-4B8C-83A1-F6EECF244321}">
                <p14:modId xmlns:p14="http://schemas.microsoft.com/office/powerpoint/2010/main" val="1815442054"/>
              </p:ext>
            </p:extLst>
          </p:nvPr>
        </p:nvGraphicFramePr>
        <p:xfrm>
          <a:off x="442913" y="2168525"/>
          <a:ext cx="11306174" cy="4248152"/>
        </p:xfrm>
        <a:graphic>
          <a:graphicData uri="http://schemas.openxmlformats.org/drawingml/2006/table">
            <a:tbl>
              <a:tblPr firstRow="1" bandRow="1">
                <a:tableStyleId>{5C22544A-7EE6-4342-B048-85BDC9FD1C3A}</a:tableStyleId>
              </a:tblPr>
              <a:tblGrid>
                <a:gridCol w="2135444">
                  <a:extLst>
                    <a:ext uri="{9D8B030D-6E8A-4147-A177-3AD203B41FA5}">
                      <a16:colId xmlns:a16="http://schemas.microsoft.com/office/drawing/2014/main" val="1955661664"/>
                    </a:ext>
                  </a:extLst>
                </a:gridCol>
                <a:gridCol w="3056910">
                  <a:extLst>
                    <a:ext uri="{9D8B030D-6E8A-4147-A177-3AD203B41FA5}">
                      <a16:colId xmlns:a16="http://schemas.microsoft.com/office/drawing/2014/main" val="1752380038"/>
                    </a:ext>
                  </a:extLst>
                </a:gridCol>
                <a:gridCol w="3056910">
                  <a:extLst>
                    <a:ext uri="{9D8B030D-6E8A-4147-A177-3AD203B41FA5}">
                      <a16:colId xmlns:a16="http://schemas.microsoft.com/office/drawing/2014/main" val="2885010467"/>
                    </a:ext>
                  </a:extLst>
                </a:gridCol>
                <a:gridCol w="3056910">
                  <a:extLst>
                    <a:ext uri="{9D8B030D-6E8A-4147-A177-3AD203B41FA5}">
                      <a16:colId xmlns:a16="http://schemas.microsoft.com/office/drawing/2014/main" val="28912104"/>
                    </a:ext>
                  </a:extLst>
                </a:gridCol>
              </a:tblGrid>
              <a:tr h="426188">
                <a:tc>
                  <a:txBody>
                    <a:bodyPr/>
                    <a:lstStyle/>
                    <a:p>
                      <a:pPr algn="ctr"/>
                      <a:endParaRPr kumimoji="1" lang="ja-JP" altLang="en-US" sz="1400" b="1" i="0">
                        <a:solidFill>
                          <a:schemeClr val="bg1"/>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400" b="1" i="0">
                          <a:solidFill>
                            <a:schemeClr val="bg1"/>
                          </a:solidFill>
                          <a:latin typeface="Montserrat SemiBold" pitchFamily="2" charset="0"/>
                          <a:ea typeface="Yu Gothic" panose="020B0400000000000000" pitchFamily="34" charset="-128"/>
                        </a:rPr>
                        <a:t>大手企業</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400" b="1" i="0">
                          <a:solidFill>
                            <a:schemeClr val="bg1"/>
                          </a:solidFill>
                          <a:latin typeface="Montserrat SemiBold" pitchFamily="2" charset="0"/>
                          <a:ea typeface="Yu Gothic" panose="020B0400000000000000" pitchFamily="34" charset="-128"/>
                        </a:rPr>
                        <a:t>中小企業</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400" b="1" i="0">
                          <a:solidFill>
                            <a:schemeClr val="bg1"/>
                          </a:solidFill>
                          <a:latin typeface="Montserrat SemiBold" pitchFamily="2" charset="0"/>
                          <a:ea typeface="Yu Gothic" panose="020B0400000000000000" pitchFamily="34" charset="-128"/>
                        </a:rPr>
                        <a:t>当社</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4043283574"/>
                  </a:ext>
                </a:extLst>
              </a:tr>
              <a:tr h="955491">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費用</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1,000</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万円</a:t>
                      </a: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月以上から</a:t>
                      </a: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数十万</a:t>
                      </a: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月でも可</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accent2"/>
                          </a:solidFill>
                          <a:latin typeface="Montserrat SemiBold" pitchFamily="2" charset="0"/>
                          <a:ea typeface="Yu Gothic" panose="020B0400000000000000" pitchFamily="34" charset="-128"/>
                        </a:rPr>
                        <a:t>数十万</a:t>
                      </a:r>
                      <a:r>
                        <a:rPr kumimoji="1" lang="en-US" altLang="ja-JP" sz="1400" b="1" i="0" dirty="0">
                          <a:solidFill>
                            <a:schemeClr val="accent2"/>
                          </a:solidFill>
                          <a:latin typeface="Montserrat SemiBold" pitchFamily="2" charset="0"/>
                          <a:ea typeface="Yu Gothic" panose="020B0400000000000000" pitchFamily="34" charset="-128"/>
                        </a:rPr>
                        <a:t>/</a:t>
                      </a:r>
                      <a:r>
                        <a:rPr kumimoji="1" lang="ja-JP" altLang="en-US" sz="1400" b="1" i="0">
                          <a:solidFill>
                            <a:schemeClr val="accent2"/>
                          </a:solidFill>
                          <a:latin typeface="Montserrat SemiBold" pitchFamily="2" charset="0"/>
                          <a:ea typeface="Yu Gothic" panose="020B0400000000000000" pitchFamily="34" charset="-128"/>
                        </a:rPr>
                        <a:t>月から可</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91834369"/>
                  </a:ext>
                </a:extLst>
              </a:tr>
              <a:tr h="955491">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担当者レベル</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月予算</a:t>
                      </a: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1</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億以上で</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優秀な運用者がアサイン</a:t>
                      </a: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未経験者が運用する</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ケースが多い</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accent2"/>
                          </a:solidFill>
                          <a:latin typeface="Montserrat SemiBold" pitchFamily="2" charset="0"/>
                          <a:ea typeface="Yu Gothic" panose="020B0400000000000000" pitchFamily="34" charset="-128"/>
                        </a:rPr>
                        <a:t>運用経験豊富な</a:t>
                      </a:r>
                      <a:endParaRPr kumimoji="1" lang="en-US" altLang="ja-JP" sz="1400" b="1" i="0" dirty="0">
                        <a:solidFill>
                          <a:schemeClr val="accent2"/>
                        </a:solidFill>
                        <a:latin typeface="Montserrat SemiBold" pitchFamily="2" charset="0"/>
                        <a:ea typeface="Yu Gothic" panose="020B0400000000000000" pitchFamily="34" charset="-128"/>
                      </a:endParaRPr>
                    </a:p>
                    <a:p>
                      <a:pPr algn="ctr"/>
                      <a:r>
                        <a:rPr kumimoji="1" lang="ja-JP" altLang="en-US" sz="1400" b="1" i="0">
                          <a:solidFill>
                            <a:schemeClr val="accent2"/>
                          </a:solidFill>
                          <a:latin typeface="Montserrat SemiBold" pitchFamily="2" charset="0"/>
                          <a:ea typeface="Yu Gothic" panose="020B0400000000000000" pitchFamily="34" charset="-128"/>
                        </a:rPr>
                        <a:t>担当者</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69179304"/>
                  </a:ext>
                </a:extLst>
              </a:tr>
              <a:tr h="955491">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顧客志向</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社内外からの目標への</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コミットが要求される</a:t>
                      </a: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1</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社当たりに割ける時間が</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少なく、運用が雑</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accent2"/>
                          </a:solidFill>
                          <a:latin typeface="Montserrat SemiBold" pitchFamily="2" charset="0"/>
                          <a:ea typeface="Yu Gothic" panose="020B0400000000000000" pitchFamily="34" charset="-128"/>
                        </a:rPr>
                        <a:t>クライアントの</a:t>
                      </a:r>
                      <a:endParaRPr kumimoji="1" lang="en-US" altLang="ja-JP" sz="1400" b="1" i="0" dirty="0">
                        <a:solidFill>
                          <a:schemeClr val="accent2"/>
                        </a:solidFill>
                        <a:latin typeface="Montserrat SemiBold" pitchFamily="2" charset="0"/>
                        <a:ea typeface="Yu Gothic" panose="020B0400000000000000" pitchFamily="34" charset="-128"/>
                      </a:endParaRPr>
                    </a:p>
                    <a:p>
                      <a:pPr algn="ctr"/>
                      <a:r>
                        <a:rPr kumimoji="1" lang="ja-JP" altLang="en-US" sz="1400" b="1" i="0">
                          <a:solidFill>
                            <a:schemeClr val="accent2"/>
                          </a:solidFill>
                          <a:latin typeface="Montserrat SemiBold" pitchFamily="2" charset="0"/>
                          <a:ea typeface="Yu Gothic" panose="020B0400000000000000" pitchFamily="34" charset="-128"/>
                        </a:rPr>
                        <a:t>事業成長最大化が目的</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34339365"/>
                  </a:ext>
                </a:extLst>
              </a:tr>
              <a:tr h="955491">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イメージ</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広告予算が潤沢な</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大企業のみが選択可能</a:t>
                      </a: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満足はしていないが</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仕方なく選択</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accent2"/>
                          </a:solidFill>
                          <a:latin typeface="Montserrat SemiBold" pitchFamily="2" charset="0"/>
                          <a:ea typeface="Yu Gothic" panose="020B0400000000000000" pitchFamily="34" charset="-128"/>
                        </a:rPr>
                        <a:t>事業を大きくしていく</a:t>
                      </a:r>
                      <a:endParaRPr kumimoji="1" lang="en-US" altLang="ja-JP" sz="1400" b="1" i="0" dirty="0">
                        <a:solidFill>
                          <a:schemeClr val="accent2"/>
                        </a:solidFill>
                        <a:latin typeface="Montserrat SemiBold" pitchFamily="2" charset="0"/>
                        <a:ea typeface="Yu Gothic" panose="020B0400000000000000" pitchFamily="34" charset="-128"/>
                      </a:endParaRPr>
                    </a:p>
                    <a:p>
                      <a:pPr algn="ctr"/>
                      <a:r>
                        <a:rPr kumimoji="1" lang="ja-JP" altLang="en-US" sz="1400" b="1" i="0">
                          <a:solidFill>
                            <a:schemeClr val="accent2"/>
                          </a:solidFill>
                          <a:latin typeface="Montserrat SemiBold" pitchFamily="2" charset="0"/>
                          <a:ea typeface="Yu Gothic" panose="020B0400000000000000" pitchFamily="34" charset="-128"/>
                        </a:rPr>
                        <a:t>ことができる</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04238938"/>
                  </a:ext>
                </a:extLst>
              </a:tr>
            </a:tbl>
          </a:graphicData>
        </a:graphic>
      </p:graphicFrame>
    </p:spTree>
    <p:extLst>
      <p:ext uri="{BB962C8B-B14F-4D97-AF65-F5344CB8AC3E}">
        <p14:creationId xmlns:p14="http://schemas.microsoft.com/office/powerpoint/2010/main" val="35083903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3A3E286-F149-7A42-1814-9D9710668C62}"/>
              </a:ext>
            </a:extLst>
          </p:cNvPr>
          <p:cNvSpPr>
            <a:spLocks noGrp="1"/>
          </p:cNvSpPr>
          <p:nvPr>
            <p:ph type="title"/>
          </p:nvPr>
        </p:nvSpPr>
        <p:spPr/>
        <p:txBody>
          <a:bodyPr/>
          <a:lstStyle/>
          <a:p>
            <a:r>
              <a:rPr lang="ja-JP" altLang="en-US"/>
              <a:t>商談中にいただいた質問と回答</a:t>
            </a:r>
            <a:endParaRPr kumimoji="1" lang="ja-JP" altLang="en-US"/>
          </a:p>
        </p:txBody>
      </p:sp>
      <p:sp>
        <p:nvSpPr>
          <p:cNvPr id="4" name="日付プレースホルダー 3">
            <a:extLst>
              <a:ext uri="{FF2B5EF4-FFF2-40B4-BE49-F238E27FC236}">
                <a16:creationId xmlns:a16="http://schemas.microsoft.com/office/drawing/2014/main" id="{ED4090A8-94BE-2689-8BA0-1492BBD79638}"/>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00481AB7-0062-45F0-920E-5550ABE5D871}"/>
              </a:ext>
            </a:extLst>
          </p:cNvPr>
          <p:cNvSpPr>
            <a:spLocks noGrp="1"/>
          </p:cNvSpPr>
          <p:nvPr>
            <p:ph type="sldNum" sz="quarter" idx="12"/>
          </p:nvPr>
        </p:nvSpPr>
        <p:spPr/>
        <p:txBody>
          <a:bodyPr/>
          <a:lstStyle/>
          <a:p>
            <a:fld id="{E310EA0D-2252-9045-A82C-BA460C3629D0}" type="slidenum">
              <a:rPr lang="ja-JP" altLang="en-US" smtClean="0"/>
              <a:pPr/>
              <a:t>23</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34B1AC84-B2FE-9FBB-3DD8-40DED82B5360}"/>
              </a:ext>
            </a:extLst>
          </p:cNvPr>
          <p:cNvSpPr/>
          <p:nvPr/>
        </p:nvSpPr>
        <p:spPr>
          <a:xfrm>
            <a:off x="442912" y="1160463"/>
            <a:ext cx="11306176" cy="1570588"/>
          </a:xfrm>
          <a:prstGeom prst="roundRect">
            <a:avLst>
              <a:gd name="adj" fmla="val 1656"/>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288000" tIns="36000" bIns="36000" rtlCol="0" anchor="ctr"/>
          <a:lstStyle/>
          <a:p>
            <a:pPr>
              <a:spcBef>
                <a:spcPts val="300"/>
              </a:spcBef>
            </a:pPr>
            <a:r>
              <a:rPr lang="en-US" altLang="ja-JP" sz="1400" b="1" dirty="0">
                <a:solidFill>
                  <a:srgbClr val="1A96F0"/>
                </a:solidFill>
                <a:latin typeface="Montserrat SemiBold" pitchFamily="2" charset="0"/>
                <a:ea typeface="Yu Gothic" panose="020B0400000000000000" pitchFamily="34" charset="-128"/>
                <a:cs typeface="FUTURA MEDIUM" panose="020B0602020204020303" pitchFamily="34" charset="-79"/>
              </a:rPr>
              <a:t>Q. </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基本プランに含まれるのは〇〇のみでしょうか？</a:t>
            </a:r>
          </a:p>
          <a:p>
            <a:pPr marL="0" lvl="1">
              <a:spcBef>
                <a:spcPts val="9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質問に対する回答をここに記載。商談を重ねるにつれて質問はどんどん変わっていくので、</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0" lvl="1">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随時</a:t>
            </a: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FAQ</a:t>
            </a: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はアップデートしていきます。</a:t>
            </a:r>
          </a:p>
        </p:txBody>
      </p:sp>
      <p:sp>
        <p:nvSpPr>
          <p:cNvPr id="7" name="角丸四角形 6">
            <a:extLst>
              <a:ext uri="{FF2B5EF4-FFF2-40B4-BE49-F238E27FC236}">
                <a16:creationId xmlns:a16="http://schemas.microsoft.com/office/drawing/2014/main" id="{AB62C442-D204-AD3A-0843-64F79E843264}"/>
              </a:ext>
            </a:extLst>
          </p:cNvPr>
          <p:cNvSpPr/>
          <p:nvPr/>
        </p:nvSpPr>
        <p:spPr>
          <a:xfrm>
            <a:off x="442912" y="3003275"/>
            <a:ext cx="11306176" cy="1570588"/>
          </a:xfrm>
          <a:prstGeom prst="roundRect">
            <a:avLst>
              <a:gd name="adj" fmla="val 1656"/>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288000" tIns="36000" bIns="36000" rtlCol="0" anchor="ctr"/>
          <a:lstStyle/>
          <a:p>
            <a:pPr>
              <a:spcBef>
                <a:spcPts val="300"/>
              </a:spcBef>
            </a:pPr>
            <a:r>
              <a:rPr lang="en-US" altLang="ja-JP" sz="1400" b="1" dirty="0">
                <a:solidFill>
                  <a:srgbClr val="1A96F0"/>
                </a:solidFill>
                <a:latin typeface="Montserrat SemiBold" pitchFamily="2" charset="0"/>
                <a:ea typeface="Yu Gothic" panose="020B0400000000000000" pitchFamily="34" charset="-128"/>
                <a:cs typeface="FUTURA MEDIUM" panose="020B0602020204020303" pitchFamily="34" charset="-79"/>
              </a:rPr>
              <a:t>Q. </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料金の支払いは納品してもらった後でしょうか？</a:t>
            </a:r>
          </a:p>
          <a:p>
            <a:pPr marL="0" lvl="1">
              <a:spcBef>
                <a:spcPts val="9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質問に対する回答をここに記載。商談を重ねるにつれて質問はどんどん変わっていくので、</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0" lvl="1">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随時</a:t>
            </a: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FAQ</a:t>
            </a: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はアップデートしていきます。</a:t>
            </a:r>
          </a:p>
        </p:txBody>
      </p:sp>
      <p:sp>
        <p:nvSpPr>
          <p:cNvPr id="8" name="角丸四角形 7">
            <a:extLst>
              <a:ext uri="{FF2B5EF4-FFF2-40B4-BE49-F238E27FC236}">
                <a16:creationId xmlns:a16="http://schemas.microsoft.com/office/drawing/2014/main" id="{5C0F24B3-7A31-04E7-2B85-BC9247B07A65}"/>
              </a:ext>
            </a:extLst>
          </p:cNvPr>
          <p:cNvSpPr/>
          <p:nvPr/>
        </p:nvSpPr>
        <p:spPr>
          <a:xfrm>
            <a:off x="442912" y="4846087"/>
            <a:ext cx="11306176" cy="1570588"/>
          </a:xfrm>
          <a:prstGeom prst="roundRect">
            <a:avLst>
              <a:gd name="adj" fmla="val 1656"/>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288000" tIns="36000" bIns="36000" rtlCol="0" anchor="ctr"/>
          <a:lstStyle/>
          <a:p>
            <a:pPr>
              <a:spcBef>
                <a:spcPts val="300"/>
              </a:spcBef>
            </a:pPr>
            <a:r>
              <a:rPr lang="en-US" altLang="ja-JP" sz="1400" b="1" dirty="0">
                <a:solidFill>
                  <a:srgbClr val="1A96F0"/>
                </a:solidFill>
                <a:latin typeface="Montserrat SemiBold" pitchFamily="2" charset="0"/>
                <a:ea typeface="Yu Gothic" panose="020B0400000000000000" pitchFamily="34" charset="-128"/>
                <a:cs typeface="FUTURA MEDIUM" panose="020B0602020204020303" pitchFamily="34" charset="-79"/>
              </a:rPr>
              <a:t>Q. </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〇〇しなかった月もオプション料金は発生しますか？</a:t>
            </a:r>
          </a:p>
          <a:p>
            <a:pPr marL="0" lvl="1">
              <a:spcBef>
                <a:spcPts val="9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質問に対する回答をここに記載。商談を重ねるにつれて質問はどんどん変わっていくので、</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0" lvl="1">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随時</a:t>
            </a: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FAQ</a:t>
            </a: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はアップデートしていきます。</a:t>
            </a:r>
          </a:p>
        </p:txBody>
      </p:sp>
    </p:spTree>
    <p:extLst>
      <p:ext uri="{BB962C8B-B14F-4D97-AF65-F5344CB8AC3E}">
        <p14:creationId xmlns:p14="http://schemas.microsoft.com/office/powerpoint/2010/main" val="4021546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グラフィックス 1">
            <a:extLst>
              <a:ext uri="{FF2B5EF4-FFF2-40B4-BE49-F238E27FC236}">
                <a16:creationId xmlns:a16="http://schemas.microsoft.com/office/drawing/2014/main" id="{51AD2010-2CD3-28D2-87EF-3EB85B7CE06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335902" y="1258889"/>
            <a:ext cx="1489989" cy="293977"/>
          </a:xfrm>
          <a:prstGeom prst="rect">
            <a:avLst/>
          </a:prstGeom>
        </p:spPr>
      </p:pic>
      <p:sp>
        <p:nvSpPr>
          <p:cNvPr id="3" name="角丸四角形 2">
            <a:extLst>
              <a:ext uri="{FF2B5EF4-FFF2-40B4-BE49-F238E27FC236}">
                <a16:creationId xmlns:a16="http://schemas.microsoft.com/office/drawing/2014/main" id="{95372B4A-8DC0-4C03-518C-1063B8B255E2}"/>
              </a:ext>
            </a:extLst>
          </p:cNvPr>
          <p:cNvSpPr/>
          <p:nvPr/>
        </p:nvSpPr>
        <p:spPr>
          <a:xfrm>
            <a:off x="567116" y="2048896"/>
            <a:ext cx="11057768" cy="125865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ts val="1200"/>
              </a:spcBef>
            </a:pPr>
            <a:r>
              <a:rPr lang="ja-JP" altLang="en-US" sz="28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資料についてご不明点がございましたら、</a:t>
            </a:r>
            <a:endParaRPr lang="en-US" altLang="ja-JP" sz="28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fontAlgn="base">
              <a:spcBef>
                <a:spcPts val="1200"/>
              </a:spcBef>
            </a:pPr>
            <a:r>
              <a:rPr lang="ja-JP" altLang="en-US" sz="28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下記までお気軽にご連絡くださいませ。</a:t>
            </a:r>
            <a:endParaRPr lang="en-US" altLang="ja-JP" sz="28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5" name="角丸四角形 4">
            <a:extLst>
              <a:ext uri="{FF2B5EF4-FFF2-40B4-BE49-F238E27FC236}">
                <a16:creationId xmlns:a16="http://schemas.microsoft.com/office/drawing/2014/main" id="{E2FC75C9-988E-6912-FC92-677F1DA1347F}"/>
              </a:ext>
            </a:extLst>
          </p:cNvPr>
          <p:cNvSpPr/>
          <p:nvPr/>
        </p:nvSpPr>
        <p:spPr>
          <a:xfrm>
            <a:off x="1363414" y="5204482"/>
            <a:ext cx="2916090" cy="41312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rIns="72000" rtlCol="0" anchor="ctr"/>
          <a:lstStyle/>
          <a:p>
            <a:pPr algn="ctr" fontAlgn="base">
              <a:spcBef>
                <a:spcPts val="1200"/>
              </a:spcBef>
            </a:pP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担当：田中 太郎</a:t>
            </a:r>
            <a:endPar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6" name="角丸四角形 5">
            <a:extLst>
              <a:ext uri="{FF2B5EF4-FFF2-40B4-BE49-F238E27FC236}">
                <a16:creationId xmlns:a16="http://schemas.microsoft.com/office/drawing/2014/main" id="{9E088C9F-A2E1-9EB6-0BE3-6A2C87F78FDD}"/>
              </a:ext>
            </a:extLst>
          </p:cNvPr>
          <p:cNvSpPr/>
          <p:nvPr/>
        </p:nvSpPr>
        <p:spPr>
          <a:xfrm>
            <a:off x="4637955" y="5204482"/>
            <a:ext cx="2916090" cy="41312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rIns="72000" rtlCol="0" anchor="ctr"/>
          <a:lstStyle/>
          <a:p>
            <a:pPr algn="ctr" fontAlgn="base">
              <a:spcBef>
                <a:spcPts val="1200"/>
              </a:spcBef>
            </a:pP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000-0000-0000</a:t>
            </a:r>
          </a:p>
        </p:txBody>
      </p:sp>
      <p:sp>
        <p:nvSpPr>
          <p:cNvPr id="7" name="角丸四角形 6">
            <a:extLst>
              <a:ext uri="{FF2B5EF4-FFF2-40B4-BE49-F238E27FC236}">
                <a16:creationId xmlns:a16="http://schemas.microsoft.com/office/drawing/2014/main" id="{48487D22-B733-2269-344A-5E9DCE834E9C}"/>
              </a:ext>
            </a:extLst>
          </p:cNvPr>
          <p:cNvSpPr/>
          <p:nvPr/>
        </p:nvSpPr>
        <p:spPr>
          <a:xfrm>
            <a:off x="7912496" y="5204482"/>
            <a:ext cx="2916090" cy="41312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rIns="72000" rtlCol="0" anchor="ctr"/>
          <a:lstStyle/>
          <a:p>
            <a:pPr algn="ctr" fontAlgn="base">
              <a:spcBef>
                <a:spcPts val="1200"/>
              </a:spcBef>
            </a:pPr>
            <a:r>
              <a:rPr lang="en-US" altLang="ja-JP" sz="2000" b="1" dirty="0" err="1">
                <a:solidFill>
                  <a:srgbClr val="1A96F0"/>
                </a:solidFill>
                <a:latin typeface="Montserrat SemiBold" pitchFamily="2" charset="0"/>
                <a:ea typeface="Yu Gothic" panose="020B0400000000000000" pitchFamily="34" charset="-128"/>
                <a:cs typeface="FUTURA MEDIUM" panose="020B0602020204020303" pitchFamily="34" charset="-79"/>
              </a:rPr>
              <a:t>t.taro@cone.jp</a:t>
            </a:r>
            <a:endPar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endParaRPr>
          </a:p>
        </p:txBody>
      </p:sp>
      <p:pic>
        <p:nvPicPr>
          <p:cNvPr id="12" name="図 11">
            <a:extLst>
              <a:ext uri="{FF2B5EF4-FFF2-40B4-BE49-F238E27FC236}">
                <a16:creationId xmlns:a16="http://schemas.microsoft.com/office/drawing/2014/main" id="{5202447E-9634-22A7-AE15-2AE4B03C5D8B}"/>
              </a:ext>
            </a:extLst>
          </p:cNvPr>
          <p:cNvPicPr>
            <a:picLocks noChangeAspect="1"/>
          </p:cNvPicPr>
          <p:nvPr/>
        </p:nvPicPr>
        <p:blipFill rotWithShape="1">
          <a:blip r:embed="rId3"/>
          <a:srcRect l="39277" r="12419" b="27471"/>
          <a:stretch>
            <a:fillRect/>
          </a:stretch>
        </p:blipFill>
        <p:spPr>
          <a:xfrm>
            <a:off x="2291183" y="3891175"/>
            <a:ext cx="1060550" cy="1060550"/>
          </a:xfrm>
          <a:prstGeom prst="ellipse">
            <a:avLst/>
          </a:prstGeom>
          <a:ln w="25400">
            <a:solidFill>
              <a:srgbClr val="1A96F0"/>
            </a:solidFill>
          </a:ln>
        </p:spPr>
      </p:pic>
      <p:sp>
        <p:nvSpPr>
          <p:cNvPr id="13" name="円/楕円 12">
            <a:extLst>
              <a:ext uri="{FF2B5EF4-FFF2-40B4-BE49-F238E27FC236}">
                <a16:creationId xmlns:a16="http://schemas.microsoft.com/office/drawing/2014/main" id="{738C18CD-0893-A27D-BC50-075394619D28}"/>
              </a:ext>
            </a:extLst>
          </p:cNvPr>
          <p:cNvSpPr/>
          <p:nvPr/>
        </p:nvSpPr>
        <p:spPr>
          <a:xfrm>
            <a:off x="5565725" y="3891175"/>
            <a:ext cx="1060550" cy="1060550"/>
          </a:xfrm>
          <a:prstGeom prst="ellipse">
            <a:avLst/>
          </a:prstGeom>
          <a:solidFill>
            <a:srgbClr val="1A96F0"/>
          </a:solidFill>
          <a:ln w="254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4" name="円/楕円 13">
            <a:extLst>
              <a:ext uri="{FF2B5EF4-FFF2-40B4-BE49-F238E27FC236}">
                <a16:creationId xmlns:a16="http://schemas.microsoft.com/office/drawing/2014/main" id="{F4008380-D747-3F90-5B3A-848BB18656F9}"/>
              </a:ext>
            </a:extLst>
          </p:cNvPr>
          <p:cNvSpPr/>
          <p:nvPr/>
        </p:nvSpPr>
        <p:spPr>
          <a:xfrm>
            <a:off x="8840266" y="3891175"/>
            <a:ext cx="1060550" cy="1060550"/>
          </a:xfrm>
          <a:prstGeom prst="ellipse">
            <a:avLst/>
          </a:prstGeom>
          <a:solidFill>
            <a:srgbClr val="1A96F0"/>
          </a:solidFill>
          <a:ln w="254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9" name="フリーフォーム 18">
            <a:extLst>
              <a:ext uri="{FF2B5EF4-FFF2-40B4-BE49-F238E27FC236}">
                <a16:creationId xmlns:a16="http://schemas.microsoft.com/office/drawing/2014/main" id="{61CB1E12-7ADB-1A11-3C07-0BCB69071825}"/>
              </a:ext>
            </a:extLst>
          </p:cNvPr>
          <p:cNvSpPr/>
          <p:nvPr/>
        </p:nvSpPr>
        <p:spPr>
          <a:xfrm>
            <a:off x="9149736" y="4209086"/>
            <a:ext cx="463690" cy="419529"/>
          </a:xfrm>
          <a:custGeom>
            <a:avLst/>
            <a:gdLst>
              <a:gd name="csX0" fmla="*/ 397449 w 463690"/>
              <a:gd name="csY0" fmla="*/ 0 h 419529"/>
              <a:gd name="csX1" fmla="*/ 44161 w 463690"/>
              <a:gd name="csY1" fmla="*/ 0 h 419529"/>
              <a:gd name="csX2" fmla="*/ 0 w 463690"/>
              <a:gd name="csY2" fmla="*/ 44161 h 419529"/>
              <a:gd name="csX3" fmla="*/ 0 w 463690"/>
              <a:gd name="csY3" fmla="*/ 309127 h 419529"/>
              <a:gd name="csX4" fmla="*/ 44161 w 463690"/>
              <a:gd name="csY4" fmla="*/ 353288 h 419529"/>
              <a:gd name="csX5" fmla="*/ 242886 w 463690"/>
              <a:gd name="csY5" fmla="*/ 353288 h 419529"/>
              <a:gd name="csX6" fmla="*/ 242886 w 463690"/>
              <a:gd name="csY6" fmla="*/ 309127 h 419529"/>
              <a:gd name="csX7" fmla="*/ 44161 w 463690"/>
              <a:gd name="csY7" fmla="*/ 309127 h 419529"/>
              <a:gd name="csX8" fmla="*/ 44161 w 463690"/>
              <a:gd name="csY8" fmla="*/ 88322 h 419529"/>
              <a:gd name="csX9" fmla="*/ 220805 w 463690"/>
              <a:gd name="csY9" fmla="*/ 198725 h 419529"/>
              <a:gd name="csX10" fmla="*/ 397449 w 463690"/>
              <a:gd name="csY10" fmla="*/ 88322 h 419529"/>
              <a:gd name="csX11" fmla="*/ 397449 w 463690"/>
              <a:gd name="csY11" fmla="*/ 198725 h 419529"/>
              <a:gd name="csX12" fmla="*/ 441610 w 463690"/>
              <a:gd name="csY12" fmla="*/ 198725 h 419529"/>
              <a:gd name="csX13" fmla="*/ 441610 w 463690"/>
              <a:gd name="csY13" fmla="*/ 44161 h 419529"/>
              <a:gd name="csX14" fmla="*/ 397449 w 463690"/>
              <a:gd name="csY14" fmla="*/ 0 h 419529"/>
              <a:gd name="csX15" fmla="*/ 220805 w 463690"/>
              <a:gd name="csY15" fmla="*/ 154564 h 419529"/>
              <a:gd name="csX16" fmla="*/ 44161 w 463690"/>
              <a:gd name="csY16" fmla="*/ 44161 h 419529"/>
              <a:gd name="csX17" fmla="*/ 397449 w 463690"/>
              <a:gd name="csY17" fmla="*/ 44161 h 419529"/>
              <a:gd name="csX18" fmla="*/ 220805 w 463690"/>
              <a:gd name="csY18" fmla="*/ 154564 h 419529"/>
              <a:gd name="csX19" fmla="*/ 375369 w 463690"/>
              <a:gd name="csY19" fmla="*/ 242886 h 419529"/>
              <a:gd name="csX20" fmla="*/ 463691 w 463690"/>
              <a:gd name="csY20" fmla="*/ 331208 h 419529"/>
              <a:gd name="csX21" fmla="*/ 375369 w 463690"/>
              <a:gd name="csY21" fmla="*/ 419530 h 419529"/>
              <a:gd name="csX22" fmla="*/ 375369 w 463690"/>
              <a:gd name="csY22" fmla="*/ 353288 h 419529"/>
              <a:gd name="csX23" fmla="*/ 287047 w 463690"/>
              <a:gd name="csY23" fmla="*/ 353288 h 419529"/>
              <a:gd name="csX24" fmla="*/ 287047 w 463690"/>
              <a:gd name="csY24" fmla="*/ 309127 h 419529"/>
              <a:gd name="csX25" fmla="*/ 375369 w 463690"/>
              <a:gd name="csY25" fmla="*/ 309127 h 419529"/>
              <a:gd name="csX26" fmla="*/ 375369 w 463690"/>
              <a:gd name="csY26" fmla="*/ 242886 h 41952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463690" h="419529">
                <a:moveTo>
                  <a:pt x="397449" y="0"/>
                </a:moveTo>
                <a:lnTo>
                  <a:pt x="44161" y="0"/>
                </a:lnTo>
                <a:cubicBezTo>
                  <a:pt x="19872" y="0"/>
                  <a:pt x="0" y="19872"/>
                  <a:pt x="0" y="44161"/>
                </a:cubicBezTo>
                <a:lnTo>
                  <a:pt x="0" y="309127"/>
                </a:lnTo>
                <a:cubicBezTo>
                  <a:pt x="0" y="333416"/>
                  <a:pt x="19872" y="353288"/>
                  <a:pt x="44161" y="353288"/>
                </a:cubicBezTo>
                <a:lnTo>
                  <a:pt x="242886" y="353288"/>
                </a:lnTo>
                <a:lnTo>
                  <a:pt x="242886" y="309127"/>
                </a:lnTo>
                <a:lnTo>
                  <a:pt x="44161" y="309127"/>
                </a:lnTo>
                <a:lnTo>
                  <a:pt x="44161" y="88322"/>
                </a:lnTo>
                <a:lnTo>
                  <a:pt x="220805" y="198725"/>
                </a:lnTo>
                <a:lnTo>
                  <a:pt x="397449" y="88322"/>
                </a:lnTo>
                <a:lnTo>
                  <a:pt x="397449" y="198725"/>
                </a:lnTo>
                <a:lnTo>
                  <a:pt x="441610" y="198725"/>
                </a:lnTo>
                <a:lnTo>
                  <a:pt x="441610" y="44161"/>
                </a:lnTo>
                <a:cubicBezTo>
                  <a:pt x="441610" y="19872"/>
                  <a:pt x="421738" y="0"/>
                  <a:pt x="397449" y="0"/>
                </a:cubicBezTo>
                <a:close/>
                <a:moveTo>
                  <a:pt x="220805" y="154564"/>
                </a:moveTo>
                <a:lnTo>
                  <a:pt x="44161" y="44161"/>
                </a:lnTo>
                <a:lnTo>
                  <a:pt x="397449" y="44161"/>
                </a:lnTo>
                <a:lnTo>
                  <a:pt x="220805" y="154564"/>
                </a:lnTo>
                <a:close/>
                <a:moveTo>
                  <a:pt x="375369" y="242886"/>
                </a:moveTo>
                <a:lnTo>
                  <a:pt x="463691" y="331208"/>
                </a:lnTo>
                <a:lnTo>
                  <a:pt x="375369" y="419530"/>
                </a:lnTo>
                <a:lnTo>
                  <a:pt x="375369" y="353288"/>
                </a:lnTo>
                <a:lnTo>
                  <a:pt x="287047" y="353288"/>
                </a:lnTo>
                <a:lnTo>
                  <a:pt x="287047" y="309127"/>
                </a:lnTo>
                <a:lnTo>
                  <a:pt x="375369" y="309127"/>
                </a:lnTo>
                <a:lnTo>
                  <a:pt x="375369" y="242886"/>
                </a:lnTo>
                <a:close/>
              </a:path>
            </a:pathLst>
          </a:custGeom>
          <a:solidFill>
            <a:schemeClr val="bg1"/>
          </a:solidFill>
          <a:ln w="21828" cap="flat">
            <a:noFill/>
            <a:prstDash val="solid"/>
            <a:miter/>
          </a:ln>
        </p:spPr>
        <p:txBody>
          <a:bodyPr/>
          <a:lstStyle/>
          <a:p>
            <a:endParaRPr lang="ja-JP" altLang="en-US"/>
          </a:p>
        </p:txBody>
      </p:sp>
      <p:pic>
        <p:nvPicPr>
          <p:cNvPr id="21" name="グラフィックス 20">
            <a:extLst>
              <a:ext uri="{FF2B5EF4-FFF2-40B4-BE49-F238E27FC236}">
                <a16:creationId xmlns:a16="http://schemas.microsoft.com/office/drawing/2014/main" id="{5D558EDF-FB0C-5D1B-BF56-21AECCDDA55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850988" y="4140717"/>
            <a:ext cx="490025" cy="490025"/>
          </a:xfrm>
          <a:prstGeom prst="rect">
            <a:avLst/>
          </a:prstGeom>
        </p:spPr>
      </p:pic>
    </p:spTree>
    <p:extLst>
      <p:ext uri="{BB962C8B-B14F-4D97-AF65-F5344CB8AC3E}">
        <p14:creationId xmlns:p14="http://schemas.microsoft.com/office/powerpoint/2010/main" val="9431161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0A91E04B-4BD8-3A18-4EE3-9246516457F7}"/>
              </a:ext>
            </a:extLst>
          </p:cNvPr>
          <p:cNvSpPr>
            <a:spLocks noGrp="1"/>
          </p:cNvSpPr>
          <p:nvPr>
            <p:ph type="dt" sz="half" idx="10"/>
          </p:nvPr>
        </p:nvSpPr>
        <p:spPr/>
        <p:txBody>
          <a:bodyPr/>
          <a:lstStyle/>
          <a:p>
            <a:r>
              <a:rPr lang="en-US" altLang="ja-JP"/>
              <a:t>© Cone Inc</a:t>
            </a:r>
            <a:endParaRPr lang="ja-JP" altLang="en-US"/>
          </a:p>
        </p:txBody>
      </p:sp>
      <p:sp>
        <p:nvSpPr>
          <p:cNvPr id="3" name="スライド番号プレースホルダー 2">
            <a:extLst>
              <a:ext uri="{FF2B5EF4-FFF2-40B4-BE49-F238E27FC236}">
                <a16:creationId xmlns:a16="http://schemas.microsoft.com/office/drawing/2014/main" id="{9FF954CA-E3A4-BFED-D6D5-8C397B7CCA8F}"/>
              </a:ext>
            </a:extLst>
          </p:cNvPr>
          <p:cNvSpPr>
            <a:spLocks noGrp="1"/>
          </p:cNvSpPr>
          <p:nvPr>
            <p:ph type="sldNum" sz="quarter" idx="12"/>
          </p:nvPr>
        </p:nvSpPr>
        <p:spPr/>
        <p:txBody>
          <a:bodyPr/>
          <a:lstStyle/>
          <a:p>
            <a:fld id="{E310EA0D-2252-9045-A82C-BA460C3629D0}" type="slidenum">
              <a:rPr lang="ja-JP" altLang="en-US" smtClean="0"/>
              <a:pPr/>
              <a:t>25</a:t>
            </a:fld>
            <a:endParaRPr lang="ja-JP" altLang="en-US"/>
          </a:p>
        </p:txBody>
      </p:sp>
      <p:sp>
        <p:nvSpPr>
          <p:cNvPr id="4" name="角丸四角形 3">
            <a:extLst>
              <a:ext uri="{FF2B5EF4-FFF2-40B4-BE49-F238E27FC236}">
                <a16:creationId xmlns:a16="http://schemas.microsoft.com/office/drawing/2014/main" id="{81FE8DF5-BAC3-AE6D-2F45-880C6C76262E}"/>
              </a:ext>
            </a:extLst>
          </p:cNvPr>
          <p:cNvSpPr/>
          <p:nvPr/>
        </p:nvSpPr>
        <p:spPr>
          <a:xfrm>
            <a:off x="372307" y="1"/>
            <a:ext cx="8393020" cy="1452282"/>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2400"/>
              </a:spcBef>
            </a:pPr>
            <a:r>
              <a:rPr kumimoji="1" lang="en-US" altLang="ja-JP" sz="9600" b="1" i="1" dirty="0">
                <a:solidFill>
                  <a:schemeClr val="bg1">
                    <a:alpha val="20000"/>
                  </a:schemeClr>
                </a:solidFill>
                <a:latin typeface="Montserrat" pitchFamily="2" charset="0"/>
                <a:ea typeface="Yu Gothic" panose="020B0400000000000000" pitchFamily="34" charset="-128"/>
              </a:rPr>
              <a:t>APPENDIX</a:t>
            </a:r>
            <a:endParaRPr kumimoji="1" lang="ja-JP" altLang="en-US" sz="23900" b="1" i="1">
              <a:solidFill>
                <a:schemeClr val="bg1">
                  <a:alpha val="20000"/>
                </a:schemeClr>
              </a:solidFill>
              <a:latin typeface="Montserrat" pitchFamily="2" charset="0"/>
              <a:ea typeface="Yu Gothic" panose="020B0400000000000000" pitchFamily="34" charset="-128"/>
            </a:endParaRPr>
          </a:p>
        </p:txBody>
      </p:sp>
      <p:sp>
        <p:nvSpPr>
          <p:cNvPr id="5" name="角丸四角形 4">
            <a:extLst>
              <a:ext uri="{FF2B5EF4-FFF2-40B4-BE49-F238E27FC236}">
                <a16:creationId xmlns:a16="http://schemas.microsoft.com/office/drawing/2014/main" id="{D220784C-E955-6098-DCCB-721666F3790C}"/>
              </a:ext>
            </a:extLst>
          </p:cNvPr>
          <p:cNvSpPr/>
          <p:nvPr/>
        </p:nvSpPr>
        <p:spPr>
          <a:xfrm>
            <a:off x="1018223" y="2531407"/>
            <a:ext cx="10155554" cy="2440642"/>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1200"/>
              </a:spcBef>
            </a:pPr>
            <a:r>
              <a:rPr kumimoji="1" lang="ja-JP" altLang="en-US" sz="4400" b="1">
                <a:solidFill>
                  <a:schemeClr val="bg1"/>
                </a:solidFill>
                <a:latin typeface="Montserrat SemiBold" pitchFamily="2" charset="0"/>
                <a:ea typeface="Yu Gothic" panose="020B0400000000000000" pitchFamily="34" charset="-128"/>
              </a:rPr>
              <a:t>以降は状況に合わせて挿入する</a:t>
            </a:r>
            <a:endParaRPr kumimoji="1" lang="en-US" altLang="ja-JP" sz="4400" b="1" dirty="0">
              <a:solidFill>
                <a:schemeClr val="bg1"/>
              </a:solidFill>
              <a:latin typeface="Montserrat SemiBold" pitchFamily="2" charset="0"/>
              <a:ea typeface="Yu Gothic" panose="020B0400000000000000" pitchFamily="34" charset="-128"/>
            </a:endParaRPr>
          </a:p>
          <a:p>
            <a:pPr algn="ctr">
              <a:spcBef>
                <a:spcPts val="1200"/>
              </a:spcBef>
            </a:pPr>
            <a:r>
              <a:rPr lang="ja-JP" altLang="en-US" sz="4400" b="1">
                <a:solidFill>
                  <a:schemeClr val="bg1"/>
                </a:solidFill>
                <a:latin typeface="Montserrat SemiBold" pitchFamily="2" charset="0"/>
                <a:ea typeface="Yu Gothic" panose="020B0400000000000000" pitchFamily="34" charset="-128"/>
              </a:rPr>
              <a:t>スライドのテンプレートです。</a:t>
            </a:r>
            <a:endParaRPr lang="en-US" altLang="ja-JP" sz="4400" b="1" dirty="0">
              <a:solidFill>
                <a:schemeClr val="bg1"/>
              </a:solidFill>
              <a:latin typeface="Montserrat SemiBold" pitchFamily="2" charset="0"/>
              <a:ea typeface="Yu Gothic" panose="020B0400000000000000" pitchFamily="34" charset="-128"/>
            </a:endParaRPr>
          </a:p>
          <a:p>
            <a:pPr algn="ctr">
              <a:spcBef>
                <a:spcPts val="3000"/>
              </a:spcBef>
            </a:pPr>
            <a:r>
              <a:rPr kumimoji="1" lang="ja-JP" altLang="en-US" sz="2400" b="1">
                <a:solidFill>
                  <a:schemeClr val="bg1"/>
                </a:solidFill>
                <a:latin typeface="Montserrat SemiBold" pitchFamily="2" charset="0"/>
                <a:ea typeface="Yu Gothic" panose="020B0400000000000000" pitchFamily="34" charset="-128"/>
              </a:rPr>
              <a:t>必要なページを適宜コピペでご活用ください。</a:t>
            </a:r>
            <a:endParaRPr kumimoji="1" lang="ja-JP" altLang="en-US" sz="4400" b="1">
              <a:solidFill>
                <a:schemeClr val="bg1"/>
              </a:solidFill>
              <a:latin typeface="Montserrat SemiBold" pitchFamily="2" charset="0"/>
              <a:ea typeface="Yu Gothic" panose="020B0400000000000000" pitchFamily="34" charset="-128"/>
            </a:endParaRPr>
          </a:p>
        </p:txBody>
      </p:sp>
    </p:spTree>
    <p:extLst>
      <p:ext uri="{BB962C8B-B14F-4D97-AF65-F5344CB8AC3E}">
        <p14:creationId xmlns:p14="http://schemas.microsoft.com/office/powerpoint/2010/main" val="19597154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2971808B-2606-9CE4-CE1E-AABE5F9E8414}"/>
              </a:ext>
            </a:extLst>
          </p:cNvPr>
          <p:cNvSpPr>
            <a:spLocks noGrp="1"/>
          </p:cNvSpPr>
          <p:nvPr>
            <p:ph type="dt" sz="half" idx="10"/>
          </p:nvPr>
        </p:nvSpPr>
        <p:spPr/>
        <p:txBody>
          <a:bodyPr/>
          <a:lstStyle/>
          <a:p>
            <a:r>
              <a:rPr lang="en-US" altLang="ja-JP"/>
              <a:t>© Cone Inc</a:t>
            </a:r>
            <a:endParaRPr lang="ja-JP" altLang="en-US"/>
          </a:p>
        </p:txBody>
      </p:sp>
      <p:sp>
        <p:nvSpPr>
          <p:cNvPr id="3" name="スライド番号プレースホルダー 2">
            <a:extLst>
              <a:ext uri="{FF2B5EF4-FFF2-40B4-BE49-F238E27FC236}">
                <a16:creationId xmlns:a16="http://schemas.microsoft.com/office/drawing/2014/main" id="{226CB882-998F-B0CE-3939-EE056EB37D59}"/>
              </a:ext>
            </a:extLst>
          </p:cNvPr>
          <p:cNvSpPr>
            <a:spLocks noGrp="1"/>
          </p:cNvSpPr>
          <p:nvPr>
            <p:ph type="sldNum" sz="quarter" idx="12"/>
          </p:nvPr>
        </p:nvSpPr>
        <p:spPr/>
        <p:txBody>
          <a:bodyPr/>
          <a:lstStyle/>
          <a:p>
            <a:fld id="{E310EA0D-2252-9045-A82C-BA460C3629D0}" type="slidenum">
              <a:rPr lang="ja-JP" altLang="en-US" smtClean="0"/>
              <a:pPr/>
              <a:t>26</a:t>
            </a:fld>
            <a:endParaRPr lang="ja-JP" altLang="en-US"/>
          </a:p>
        </p:txBody>
      </p:sp>
      <p:sp>
        <p:nvSpPr>
          <p:cNvPr id="4" name="角丸四角形 3">
            <a:extLst>
              <a:ext uri="{FF2B5EF4-FFF2-40B4-BE49-F238E27FC236}">
                <a16:creationId xmlns:a16="http://schemas.microsoft.com/office/drawing/2014/main" id="{2D984AA6-0778-DAA0-6FC8-76AD601BE9CB}"/>
              </a:ext>
            </a:extLst>
          </p:cNvPr>
          <p:cNvSpPr/>
          <p:nvPr/>
        </p:nvSpPr>
        <p:spPr>
          <a:xfrm>
            <a:off x="1479839" y="1398494"/>
            <a:ext cx="9232322" cy="2030506"/>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1200"/>
              </a:spcBef>
            </a:pPr>
            <a:r>
              <a:rPr lang="ja-JP" altLang="en-US" sz="4800" b="1">
                <a:solidFill>
                  <a:schemeClr val="bg1"/>
                </a:solidFill>
                <a:latin typeface="Montserrat SemiBold" pitchFamily="2" charset="0"/>
                <a:ea typeface="Yu Gothic" panose="020B0400000000000000" pitchFamily="34" charset="-128"/>
              </a:rPr>
              <a:t>最高のコンテンツを生み出す</a:t>
            </a:r>
            <a:endParaRPr lang="en-US" altLang="ja-JP" sz="4800" b="1" dirty="0">
              <a:solidFill>
                <a:schemeClr val="bg1"/>
              </a:solidFill>
              <a:latin typeface="Montserrat SemiBold" pitchFamily="2" charset="0"/>
              <a:ea typeface="Yu Gothic" panose="020B0400000000000000" pitchFamily="34" charset="-128"/>
            </a:endParaRPr>
          </a:p>
          <a:p>
            <a:pPr>
              <a:spcBef>
                <a:spcPts val="1200"/>
              </a:spcBef>
            </a:pPr>
            <a:r>
              <a:rPr lang="ja-JP" altLang="en-US" sz="4800" b="1">
                <a:solidFill>
                  <a:schemeClr val="bg1"/>
                </a:solidFill>
                <a:latin typeface="Montserrat SemiBold" pitchFamily="2" charset="0"/>
                <a:ea typeface="Yu Gothic" panose="020B0400000000000000" pitchFamily="34" charset="-128"/>
              </a:rPr>
              <a:t>映像制作会社を目指します。</a:t>
            </a:r>
            <a:endParaRPr lang="en-US" altLang="ja-JP" sz="4800" b="1" dirty="0">
              <a:solidFill>
                <a:schemeClr val="bg1"/>
              </a:solidFill>
              <a:latin typeface="Montserrat SemiBold" pitchFamily="2" charset="0"/>
              <a:ea typeface="Yu Gothic" panose="020B0400000000000000" pitchFamily="34" charset="-128"/>
            </a:endParaRPr>
          </a:p>
        </p:txBody>
      </p:sp>
      <p:sp>
        <p:nvSpPr>
          <p:cNvPr id="5" name="角丸四角形 4">
            <a:extLst>
              <a:ext uri="{FF2B5EF4-FFF2-40B4-BE49-F238E27FC236}">
                <a16:creationId xmlns:a16="http://schemas.microsoft.com/office/drawing/2014/main" id="{031F7EFC-717F-B442-EBE9-D55EC73F9A69}"/>
              </a:ext>
            </a:extLst>
          </p:cNvPr>
          <p:cNvSpPr/>
          <p:nvPr/>
        </p:nvSpPr>
        <p:spPr>
          <a:xfrm>
            <a:off x="1479839" y="3509681"/>
            <a:ext cx="9232322" cy="2595283"/>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spcBef>
                <a:spcPts val="1200"/>
              </a:spcBef>
            </a:pPr>
            <a:r>
              <a:rPr lang="ja-JP" altLang="en-US" sz="2400" b="1">
                <a:solidFill>
                  <a:schemeClr val="bg1"/>
                </a:solidFill>
                <a:latin typeface="Montserrat SemiBold" pitchFamily="2" charset="0"/>
                <a:ea typeface="Yu Gothic" panose="020B0400000000000000" pitchFamily="34" charset="-128"/>
              </a:rPr>
              <a:t>テクノロジーの進歩で雑誌や</a:t>
            </a:r>
            <a:r>
              <a:rPr lang="en-US" altLang="ja-JP" sz="2400" b="1" dirty="0">
                <a:solidFill>
                  <a:schemeClr val="bg1"/>
                </a:solidFill>
                <a:latin typeface="Montserrat SemiBold" pitchFamily="2" charset="0"/>
                <a:ea typeface="Yu Gothic" panose="020B0400000000000000" pitchFamily="34" charset="-128"/>
              </a:rPr>
              <a:t>Web</a:t>
            </a:r>
            <a:r>
              <a:rPr lang="ja-JP" altLang="en-US" sz="2400" b="1">
                <a:solidFill>
                  <a:schemeClr val="bg1"/>
                </a:solidFill>
                <a:latin typeface="Montserrat SemiBold" pitchFamily="2" charset="0"/>
                <a:ea typeface="Yu Gothic" panose="020B0400000000000000" pitchFamily="34" charset="-128"/>
              </a:rPr>
              <a:t>という旧媒体が動画媒体へと</a:t>
            </a:r>
            <a:endParaRPr lang="en-US" altLang="ja-JP" sz="2400" b="1" dirty="0">
              <a:solidFill>
                <a:schemeClr val="bg1"/>
              </a:solidFill>
              <a:latin typeface="Montserrat SemiBold" pitchFamily="2" charset="0"/>
              <a:ea typeface="Yu Gothic" panose="020B0400000000000000" pitchFamily="34" charset="-128"/>
            </a:endParaRPr>
          </a:p>
          <a:p>
            <a:pPr>
              <a:spcBef>
                <a:spcPts val="1200"/>
              </a:spcBef>
            </a:pPr>
            <a:r>
              <a:rPr lang="ja-JP" altLang="en-US" sz="2400" b="1">
                <a:solidFill>
                  <a:schemeClr val="bg1"/>
                </a:solidFill>
                <a:latin typeface="Montserrat SemiBold" pitchFamily="2" charset="0"/>
                <a:ea typeface="Yu Gothic" panose="020B0400000000000000" pitchFamily="34" charset="-128"/>
              </a:rPr>
              <a:t>置き換わっており、このパラダイムシフトを支えているのが</a:t>
            </a:r>
            <a:endParaRPr lang="en-US" altLang="ja-JP" sz="2400" b="1" dirty="0">
              <a:solidFill>
                <a:schemeClr val="bg1"/>
              </a:solidFill>
              <a:latin typeface="Montserrat SemiBold" pitchFamily="2" charset="0"/>
              <a:ea typeface="Yu Gothic" panose="020B0400000000000000" pitchFamily="34" charset="-128"/>
            </a:endParaRPr>
          </a:p>
          <a:p>
            <a:pPr>
              <a:spcBef>
                <a:spcPts val="1200"/>
              </a:spcBef>
            </a:pPr>
            <a:r>
              <a:rPr lang="en-US" altLang="ja-JP" sz="2400" b="1" dirty="0">
                <a:solidFill>
                  <a:schemeClr val="bg1"/>
                </a:solidFill>
                <a:latin typeface="Montserrat SemiBold" pitchFamily="2" charset="0"/>
                <a:ea typeface="Yu Gothic" panose="020B0400000000000000" pitchFamily="34" charset="-128"/>
              </a:rPr>
              <a:t>YouTube</a:t>
            </a:r>
            <a:r>
              <a:rPr lang="ja-JP" altLang="en-US" sz="2400" b="1">
                <a:solidFill>
                  <a:schemeClr val="bg1"/>
                </a:solidFill>
                <a:latin typeface="Montserrat SemiBold" pitchFamily="2" charset="0"/>
                <a:ea typeface="Yu Gothic" panose="020B0400000000000000" pitchFamily="34" charset="-128"/>
              </a:rPr>
              <a:t>というプラットフォームです。</a:t>
            </a:r>
            <a:endParaRPr lang="en-US" altLang="ja-JP" sz="2400" b="1" dirty="0">
              <a:solidFill>
                <a:schemeClr val="bg1"/>
              </a:solidFill>
              <a:latin typeface="Montserrat SemiBold" pitchFamily="2" charset="0"/>
              <a:ea typeface="Yu Gothic" panose="020B0400000000000000" pitchFamily="34" charset="-128"/>
            </a:endParaRPr>
          </a:p>
          <a:p>
            <a:pPr>
              <a:spcBef>
                <a:spcPts val="1200"/>
              </a:spcBef>
            </a:pPr>
            <a:r>
              <a:rPr lang="ja-JP" altLang="en-US" sz="2400" b="1">
                <a:solidFill>
                  <a:schemeClr val="bg1"/>
                </a:solidFill>
                <a:latin typeface="Montserrat SemiBold" pitchFamily="2" charset="0"/>
                <a:ea typeface="Yu Gothic" panose="020B0400000000000000" pitchFamily="34" charset="-128"/>
              </a:rPr>
              <a:t>この大きな可能性のある</a:t>
            </a:r>
            <a:r>
              <a:rPr lang="en-US" altLang="ja-JP" sz="2400" b="1" dirty="0">
                <a:solidFill>
                  <a:schemeClr val="bg1"/>
                </a:solidFill>
                <a:latin typeface="Montserrat SemiBold" pitchFamily="2" charset="0"/>
                <a:ea typeface="Yu Gothic" panose="020B0400000000000000" pitchFamily="34" charset="-128"/>
              </a:rPr>
              <a:t>YouTube</a:t>
            </a:r>
            <a:r>
              <a:rPr lang="ja-JP" altLang="en-US" sz="2400" b="1">
                <a:solidFill>
                  <a:schemeClr val="bg1"/>
                </a:solidFill>
                <a:latin typeface="Montserrat SemiBold" pitchFamily="2" charset="0"/>
                <a:ea typeface="Yu Gothic" panose="020B0400000000000000" pitchFamily="34" charset="-128"/>
              </a:rPr>
              <a:t>市場を最高のコンテンツで</a:t>
            </a:r>
            <a:endParaRPr lang="en-US" altLang="ja-JP" sz="2400" b="1" dirty="0">
              <a:solidFill>
                <a:schemeClr val="bg1"/>
              </a:solidFill>
              <a:latin typeface="Montserrat SemiBold" pitchFamily="2" charset="0"/>
              <a:ea typeface="Yu Gothic" panose="020B0400000000000000" pitchFamily="34" charset="-128"/>
            </a:endParaRPr>
          </a:p>
          <a:p>
            <a:pPr>
              <a:spcBef>
                <a:spcPts val="1200"/>
              </a:spcBef>
            </a:pPr>
            <a:r>
              <a:rPr lang="ja-JP" altLang="en-US" sz="2400" b="1">
                <a:solidFill>
                  <a:schemeClr val="bg1"/>
                </a:solidFill>
                <a:latin typeface="Montserrat SemiBold" pitchFamily="2" charset="0"/>
                <a:ea typeface="Yu Gothic" panose="020B0400000000000000" pitchFamily="34" charset="-128"/>
              </a:rPr>
              <a:t>弊社が牽引する。そんな未来を必ず創っていきます。</a:t>
            </a:r>
            <a:endParaRPr lang="en-US" altLang="ja-JP" sz="2400" b="1" dirty="0">
              <a:solidFill>
                <a:schemeClr val="bg1"/>
              </a:solidFill>
              <a:latin typeface="Montserrat SemiBold" pitchFamily="2" charset="0"/>
              <a:ea typeface="Yu Gothic" panose="020B0400000000000000" pitchFamily="34" charset="-128"/>
            </a:endParaRPr>
          </a:p>
        </p:txBody>
      </p:sp>
      <p:sp>
        <p:nvSpPr>
          <p:cNvPr id="6" name="角丸四角形 5">
            <a:extLst>
              <a:ext uri="{FF2B5EF4-FFF2-40B4-BE49-F238E27FC236}">
                <a16:creationId xmlns:a16="http://schemas.microsoft.com/office/drawing/2014/main" id="{B8D89ADA-4FB7-9813-40FF-3E8202E399B6}"/>
              </a:ext>
            </a:extLst>
          </p:cNvPr>
          <p:cNvSpPr/>
          <p:nvPr/>
        </p:nvSpPr>
        <p:spPr>
          <a:xfrm>
            <a:off x="1479839" y="739587"/>
            <a:ext cx="9232322" cy="65890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spcBef>
                <a:spcPts val="1200"/>
              </a:spcBef>
            </a:pPr>
            <a:r>
              <a:rPr lang="en-US" altLang="ja-JP" sz="2400" b="1" dirty="0">
                <a:solidFill>
                  <a:schemeClr val="bg1"/>
                </a:solidFill>
                <a:latin typeface="Montserrat SemiBold" pitchFamily="2" charset="0"/>
                <a:ea typeface="Yu Gothic" panose="020B0400000000000000" pitchFamily="34" charset="-128"/>
              </a:rPr>
              <a:t>VISION</a:t>
            </a:r>
          </a:p>
        </p:txBody>
      </p:sp>
      <p:cxnSp>
        <p:nvCxnSpPr>
          <p:cNvPr id="8" name="直線コネクタ 7">
            <a:extLst>
              <a:ext uri="{FF2B5EF4-FFF2-40B4-BE49-F238E27FC236}">
                <a16:creationId xmlns:a16="http://schemas.microsoft.com/office/drawing/2014/main" id="{33DC8843-C9EB-0D84-8F12-98BDA8DF1D74}"/>
              </a:ext>
            </a:extLst>
          </p:cNvPr>
          <p:cNvCxnSpPr/>
          <p:nvPr/>
        </p:nvCxnSpPr>
        <p:spPr>
          <a:xfrm>
            <a:off x="1522174" y="1236132"/>
            <a:ext cx="1204094" cy="0"/>
          </a:xfrm>
          <a:prstGeom prst="line">
            <a:avLst/>
          </a:prstGeom>
          <a:ln w="12700" cap="rnd">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886065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4C1D798-72AC-6F4C-BE13-7B934C9C3E35}"/>
              </a:ext>
            </a:extLst>
          </p:cNvPr>
          <p:cNvSpPr>
            <a:spLocks noGrp="1"/>
          </p:cNvSpPr>
          <p:nvPr>
            <p:ph type="title"/>
          </p:nvPr>
        </p:nvSpPr>
        <p:spPr/>
        <p:txBody>
          <a:bodyPr vert="horz" lIns="91440" tIns="72000" rIns="91440" bIns="45720" rtlCol="0" anchor="ctr">
            <a:normAutofit/>
          </a:bodyPr>
          <a:lstStyle/>
          <a:p>
            <a:r>
              <a:rPr lang="ja-JP" altLang="en-US"/>
              <a:t>〇〇とは？（事前知識の解説スライド）</a:t>
            </a:r>
          </a:p>
        </p:txBody>
      </p:sp>
      <p:sp>
        <p:nvSpPr>
          <p:cNvPr id="3" name="コンテンツ プレースホルダー 2">
            <a:extLst>
              <a:ext uri="{FF2B5EF4-FFF2-40B4-BE49-F238E27FC236}">
                <a16:creationId xmlns:a16="http://schemas.microsoft.com/office/drawing/2014/main" id="{D2689ACE-D8B3-494A-EF18-ABBDC9F927C1}"/>
              </a:ext>
            </a:extLst>
          </p:cNvPr>
          <p:cNvSpPr>
            <a:spLocks noGrp="1"/>
          </p:cNvSpPr>
          <p:nvPr>
            <p:ph idx="1"/>
          </p:nvPr>
        </p:nvSpPr>
        <p:spPr/>
        <p:txBody>
          <a:bodyPr vert="horz" lIns="91440" tIns="144000" rIns="91440" bIns="45720" rtlCol="0">
            <a:normAutofit/>
          </a:bodyPr>
          <a:lstStyle/>
          <a:p>
            <a:r>
              <a:rPr lang="ja-JP" altLang="en-US"/>
              <a:t>これから解説する〇〇というものの概要を説明する。</a:t>
            </a:r>
            <a:endParaRPr lang="en-US" altLang="ja-JP" dirty="0"/>
          </a:p>
          <a:p>
            <a:r>
              <a:rPr lang="ja-JP" altLang="en-US"/>
              <a:t>（テーマやデザインは参考として挿入しています）</a:t>
            </a:r>
            <a:endParaRPr lang="en-US" altLang="ja-JP" dirty="0"/>
          </a:p>
          <a:p>
            <a:endParaRPr lang="ja-JP" altLang="en-US"/>
          </a:p>
        </p:txBody>
      </p:sp>
      <p:sp>
        <p:nvSpPr>
          <p:cNvPr id="4" name="日付プレースホルダー 3">
            <a:extLst>
              <a:ext uri="{FF2B5EF4-FFF2-40B4-BE49-F238E27FC236}">
                <a16:creationId xmlns:a16="http://schemas.microsoft.com/office/drawing/2014/main" id="{32DA12DF-4A02-B8F5-9ED5-2B71AB681553}"/>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AE47490C-ADAA-E47A-326B-11676DD895E0}"/>
              </a:ext>
            </a:extLst>
          </p:cNvPr>
          <p:cNvSpPr>
            <a:spLocks noGrp="1"/>
          </p:cNvSpPr>
          <p:nvPr>
            <p:ph type="sldNum" sz="quarter" idx="12"/>
          </p:nvPr>
        </p:nvSpPr>
        <p:spPr/>
        <p:txBody>
          <a:bodyPr/>
          <a:lstStyle/>
          <a:p>
            <a:fld id="{E310EA0D-2252-9045-A82C-BA460C3629D0}" type="slidenum">
              <a:rPr lang="ja-JP" altLang="en-US" smtClean="0"/>
              <a:pPr/>
              <a:t>27</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0BA1688E-95A9-5961-882D-2AC1A66FA58B}"/>
              </a:ext>
            </a:extLst>
          </p:cNvPr>
          <p:cNvSpPr/>
          <p:nvPr/>
        </p:nvSpPr>
        <p:spPr>
          <a:xfrm>
            <a:off x="442914" y="2168524"/>
            <a:ext cx="11306174" cy="2528604"/>
          </a:xfrm>
          <a:prstGeom prst="roundRect">
            <a:avLst>
              <a:gd name="adj" fmla="val 0"/>
            </a:avLst>
          </a:prstGeom>
          <a:solidFill>
            <a:schemeClr val="bg1"/>
          </a:solidFill>
          <a:ln w="25400">
            <a:noFill/>
          </a:ln>
        </p:spPr>
        <p:style>
          <a:lnRef idx="2">
            <a:schemeClr val="accent1">
              <a:shade val="50000"/>
            </a:schemeClr>
          </a:lnRef>
          <a:fillRef idx="1">
            <a:schemeClr val="accent1"/>
          </a:fillRef>
          <a:effectRef idx="0">
            <a:schemeClr val="accent1"/>
          </a:effectRef>
          <a:fontRef idx="minor">
            <a:schemeClr val="lt1"/>
          </a:fontRef>
        </p:style>
        <p:txBody>
          <a:bodyPr lIns="540000" rIns="360000" bIns="360000" rtlCol="0" anchor="b"/>
          <a:lstStyle/>
          <a:p>
            <a:pPr>
              <a:spcBef>
                <a:spcPts val="600"/>
              </a:spcBef>
            </a:pP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引用文章</a:t>
            </a:r>
            <a:r>
              <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a:t>
            </a:r>
          </a:p>
          <a:p>
            <a:pPr>
              <a:spcBef>
                <a:spcPts val="600"/>
              </a:spcBef>
            </a:pPr>
            <a:r>
              <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a:t>
            </a: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a:t>
            </a:r>
            <a:endPar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r">
              <a:spcBef>
                <a:spcPts val="2400"/>
              </a:spcBef>
            </a:pPr>
            <a:r>
              <a:rPr lang="ja-JP" altLang="en-US" sz="9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参考：</a:t>
            </a:r>
            <a:r>
              <a:rPr lang="en-US" altLang="ja-JP" sz="900" b="1" dirty="0">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OO</a:t>
            </a:r>
            <a:r>
              <a:rPr lang="ja-JP" altLang="en-US" sz="9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社「</a:t>
            </a:r>
            <a:r>
              <a:rPr lang="en-US" altLang="ja-JP" sz="900" b="1" dirty="0">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 ~~~~~~~~~~~~~~~~~~</a:t>
            </a:r>
            <a:r>
              <a:rPr lang="ja-JP" altLang="en-US" sz="9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a:t>
            </a:r>
          </a:p>
        </p:txBody>
      </p:sp>
      <p:pic>
        <p:nvPicPr>
          <p:cNvPr id="8" name="グラフィックス 7" descr="開引用符 単色塗りつぶし">
            <a:extLst>
              <a:ext uri="{FF2B5EF4-FFF2-40B4-BE49-F238E27FC236}">
                <a16:creationId xmlns:a16="http://schemas.microsoft.com/office/drawing/2014/main" id="{BC2EDCB1-29FE-D2C4-5842-2F585FDABCF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95052" y="2017192"/>
            <a:ext cx="1217066" cy="1217066"/>
          </a:xfrm>
          <a:prstGeom prst="rect">
            <a:avLst/>
          </a:prstGeom>
        </p:spPr>
      </p:pic>
      <p:sp>
        <p:nvSpPr>
          <p:cNvPr id="9" name="角丸四角形 8">
            <a:extLst>
              <a:ext uri="{FF2B5EF4-FFF2-40B4-BE49-F238E27FC236}">
                <a16:creationId xmlns:a16="http://schemas.microsoft.com/office/drawing/2014/main" id="{60F2191C-74AE-1F5A-C56B-3FA029E36836}"/>
              </a:ext>
            </a:extLst>
          </p:cNvPr>
          <p:cNvSpPr/>
          <p:nvPr/>
        </p:nvSpPr>
        <p:spPr>
          <a:xfrm>
            <a:off x="442914" y="2168524"/>
            <a:ext cx="45719" cy="2528604"/>
          </a:xfrm>
          <a:prstGeom prst="roundRect">
            <a:avLst>
              <a:gd name="adj" fmla="val 0"/>
            </a:avLst>
          </a:prstGeom>
          <a:solidFill>
            <a:srgbClr val="1A96F0"/>
          </a:solidFill>
          <a:ln w="25400">
            <a:noFill/>
          </a:ln>
        </p:spPr>
        <p:style>
          <a:lnRef idx="2">
            <a:schemeClr val="accent1">
              <a:shade val="50000"/>
            </a:schemeClr>
          </a:lnRef>
          <a:fillRef idx="1">
            <a:schemeClr val="accent1"/>
          </a:fillRef>
          <a:effectRef idx="0">
            <a:schemeClr val="accent1"/>
          </a:effectRef>
          <a:fontRef idx="minor">
            <a:schemeClr val="lt1"/>
          </a:fontRef>
        </p:style>
        <p:txBody>
          <a:bodyPr lIns="540000" rIns="360000" bIns="360000" rtlCol="0" anchor="b"/>
          <a:lstStyle/>
          <a:p>
            <a:pPr>
              <a:spcBef>
                <a:spcPts val="600"/>
              </a:spcBef>
            </a:pPr>
            <a:endParaRPr lang="ja-JP" altLang="en-US" sz="9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0" name="角丸四角形 9">
            <a:extLst>
              <a:ext uri="{FF2B5EF4-FFF2-40B4-BE49-F238E27FC236}">
                <a16:creationId xmlns:a16="http://schemas.microsoft.com/office/drawing/2014/main" id="{0FCB7A1B-D10F-2948-E59D-E8665111CE9B}"/>
              </a:ext>
            </a:extLst>
          </p:cNvPr>
          <p:cNvSpPr/>
          <p:nvPr/>
        </p:nvSpPr>
        <p:spPr>
          <a:xfrm>
            <a:off x="459760" y="4874807"/>
            <a:ext cx="11272482" cy="1541867"/>
          </a:xfrm>
          <a:prstGeom prst="roundRect">
            <a:avLst>
              <a:gd name="adj" fmla="val 3470"/>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〇〇〇〇とは、</a:t>
            </a:r>
            <a:r>
              <a:rPr lang="ja-JP" altLang="en-US" sz="2400" b="1">
                <a:solidFill>
                  <a:srgbClr val="1A96F0"/>
                </a:solidFill>
                <a:latin typeface="FUTURA MEDIUM" panose="020B0602020204020303" pitchFamily="34" charset="-79"/>
                <a:ea typeface="Yu Gothic" panose="020B0400000000000000" pitchFamily="34" charset="-128"/>
                <a:cs typeface="FUTURA MEDIUM" panose="020B0602020204020303" pitchFamily="34" charset="-79"/>
              </a:rPr>
              <a:t>〇〇〇〇がより効率的に〇〇〇〇を行う</a:t>
            </a: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ための</a:t>
            </a:r>
            <a:endPar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600"/>
              </a:spcBef>
            </a:pP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情報、コンテンツ、ツールを提供するプロセスである。</a:t>
            </a:r>
          </a:p>
        </p:txBody>
      </p:sp>
    </p:spTree>
    <p:extLst>
      <p:ext uri="{BB962C8B-B14F-4D97-AF65-F5344CB8AC3E}">
        <p14:creationId xmlns:p14="http://schemas.microsoft.com/office/powerpoint/2010/main" val="40065510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3995073-90BA-A54C-9FE5-3DDF4C0BA634}"/>
              </a:ext>
            </a:extLst>
          </p:cNvPr>
          <p:cNvSpPr>
            <a:spLocks noGrp="1"/>
          </p:cNvSpPr>
          <p:nvPr>
            <p:ph type="title"/>
          </p:nvPr>
        </p:nvSpPr>
        <p:spPr/>
        <p:txBody>
          <a:bodyPr/>
          <a:lstStyle/>
          <a:p>
            <a:r>
              <a:rPr lang="ja-JP" altLang="en-US"/>
              <a:t>貴社のご状況のヒアリング</a:t>
            </a:r>
            <a:endParaRPr kumimoji="1" lang="ja-JP" altLang="en-US"/>
          </a:p>
        </p:txBody>
      </p:sp>
      <p:sp>
        <p:nvSpPr>
          <p:cNvPr id="4" name="日付プレースホルダー 3">
            <a:extLst>
              <a:ext uri="{FF2B5EF4-FFF2-40B4-BE49-F238E27FC236}">
                <a16:creationId xmlns:a16="http://schemas.microsoft.com/office/drawing/2014/main" id="{A405EE58-461D-833F-BA2E-1F8FEFDBB07B}"/>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8D1F900F-1B01-915B-D738-5E2AE683EC04}"/>
              </a:ext>
            </a:extLst>
          </p:cNvPr>
          <p:cNvSpPr>
            <a:spLocks noGrp="1"/>
          </p:cNvSpPr>
          <p:nvPr>
            <p:ph type="sldNum" sz="quarter" idx="12"/>
          </p:nvPr>
        </p:nvSpPr>
        <p:spPr/>
        <p:txBody>
          <a:bodyPr/>
          <a:lstStyle/>
          <a:p>
            <a:fld id="{E310EA0D-2252-9045-A82C-BA460C3629D0}" type="slidenum">
              <a:rPr lang="ja-JP" altLang="en-US" smtClean="0"/>
              <a:pPr/>
              <a:t>28</a:t>
            </a:fld>
            <a:endParaRPr lang="ja-JP" altLang="en-US">
              <a:latin typeface="Montserrat Medium" pitchFamily="2" charset="0"/>
            </a:endParaRPr>
          </a:p>
        </p:txBody>
      </p:sp>
      <p:sp>
        <p:nvSpPr>
          <p:cNvPr id="6" name="円/楕円 5">
            <a:extLst>
              <a:ext uri="{FF2B5EF4-FFF2-40B4-BE49-F238E27FC236}">
                <a16:creationId xmlns:a16="http://schemas.microsoft.com/office/drawing/2014/main" id="{9D0AED40-F86E-2D9C-F07F-851EFDF9AA1F}"/>
              </a:ext>
            </a:extLst>
          </p:cNvPr>
          <p:cNvSpPr/>
          <p:nvPr/>
        </p:nvSpPr>
        <p:spPr>
          <a:xfrm>
            <a:off x="442913" y="1769071"/>
            <a:ext cx="2647991" cy="2647991"/>
          </a:xfrm>
          <a:prstGeom prst="ellipse">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商談の</a:t>
            </a:r>
            <a:endPar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endParaRPr>
          </a:p>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設定方法</a:t>
            </a:r>
          </a:p>
        </p:txBody>
      </p:sp>
      <p:sp>
        <p:nvSpPr>
          <p:cNvPr id="7" name="円/楕円 6">
            <a:extLst>
              <a:ext uri="{FF2B5EF4-FFF2-40B4-BE49-F238E27FC236}">
                <a16:creationId xmlns:a16="http://schemas.microsoft.com/office/drawing/2014/main" id="{6E261F52-9914-B2C7-5A81-853F78286B46}"/>
              </a:ext>
            </a:extLst>
          </p:cNvPr>
          <p:cNvSpPr/>
          <p:nvPr/>
        </p:nvSpPr>
        <p:spPr>
          <a:xfrm>
            <a:off x="3328973" y="1769071"/>
            <a:ext cx="2647991" cy="2647991"/>
          </a:xfrm>
          <a:prstGeom prst="ellipse">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営業における</a:t>
            </a:r>
            <a:endPar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endParaRPr>
          </a:p>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課題</a:t>
            </a:r>
          </a:p>
        </p:txBody>
      </p:sp>
      <p:sp>
        <p:nvSpPr>
          <p:cNvPr id="8" name="円/楕円 7">
            <a:extLst>
              <a:ext uri="{FF2B5EF4-FFF2-40B4-BE49-F238E27FC236}">
                <a16:creationId xmlns:a16="http://schemas.microsoft.com/office/drawing/2014/main" id="{0F33C491-9428-1EA8-1282-91B26BFFE19B}"/>
              </a:ext>
            </a:extLst>
          </p:cNvPr>
          <p:cNvSpPr/>
          <p:nvPr/>
        </p:nvSpPr>
        <p:spPr>
          <a:xfrm>
            <a:off x="6215035" y="1769071"/>
            <a:ext cx="2647991" cy="2647991"/>
          </a:xfrm>
          <a:prstGeom prst="ellipse">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商談のゴール</a:t>
            </a:r>
          </a:p>
        </p:txBody>
      </p:sp>
      <p:sp>
        <p:nvSpPr>
          <p:cNvPr id="9" name="円/楕円 8">
            <a:extLst>
              <a:ext uri="{FF2B5EF4-FFF2-40B4-BE49-F238E27FC236}">
                <a16:creationId xmlns:a16="http://schemas.microsoft.com/office/drawing/2014/main" id="{0A029AFB-8794-5C7F-D8A5-2555A2EA826B}"/>
              </a:ext>
            </a:extLst>
          </p:cNvPr>
          <p:cNvSpPr/>
          <p:nvPr/>
        </p:nvSpPr>
        <p:spPr>
          <a:xfrm>
            <a:off x="9101095" y="1769071"/>
            <a:ext cx="2647991" cy="2647991"/>
          </a:xfrm>
          <a:prstGeom prst="ellipse">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ターゲット</a:t>
            </a:r>
          </a:p>
        </p:txBody>
      </p:sp>
      <p:sp>
        <p:nvSpPr>
          <p:cNvPr id="10" name="角丸四角形 9">
            <a:extLst>
              <a:ext uri="{FF2B5EF4-FFF2-40B4-BE49-F238E27FC236}">
                <a16:creationId xmlns:a16="http://schemas.microsoft.com/office/drawing/2014/main" id="{3593E4C5-06FD-ECC0-E9B4-91F0C6CE232A}"/>
              </a:ext>
            </a:extLst>
          </p:cNvPr>
          <p:cNvSpPr/>
          <p:nvPr/>
        </p:nvSpPr>
        <p:spPr>
          <a:xfrm>
            <a:off x="442912" y="5216531"/>
            <a:ext cx="2647991" cy="630924"/>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アウトバウンドコール</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インバウンドでの問い合わせ</a:t>
            </a:r>
          </a:p>
        </p:txBody>
      </p:sp>
      <p:sp>
        <p:nvSpPr>
          <p:cNvPr id="11" name="角丸四角形 10">
            <a:extLst>
              <a:ext uri="{FF2B5EF4-FFF2-40B4-BE49-F238E27FC236}">
                <a16:creationId xmlns:a16="http://schemas.microsoft.com/office/drawing/2014/main" id="{08547D35-A435-590B-6D57-323A5BAC6D41}"/>
              </a:ext>
            </a:extLst>
          </p:cNvPr>
          <p:cNvSpPr/>
          <p:nvPr/>
        </p:nvSpPr>
        <p:spPr>
          <a:xfrm>
            <a:off x="3328973" y="5216531"/>
            <a:ext cx="2647991" cy="630924"/>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受注率が悪化している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スキルを標準化したい</a:t>
            </a:r>
          </a:p>
        </p:txBody>
      </p:sp>
      <p:sp>
        <p:nvSpPr>
          <p:cNvPr id="12" name="角丸四角形 11">
            <a:extLst>
              <a:ext uri="{FF2B5EF4-FFF2-40B4-BE49-F238E27FC236}">
                <a16:creationId xmlns:a16="http://schemas.microsoft.com/office/drawing/2014/main" id="{C250A021-B641-1130-3B77-01D4E66E27DB}"/>
              </a:ext>
            </a:extLst>
          </p:cNvPr>
          <p:cNvSpPr/>
          <p:nvPr/>
        </p:nvSpPr>
        <p:spPr>
          <a:xfrm>
            <a:off x="6215034" y="5216531"/>
            <a:ext cx="2647991" cy="630924"/>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初回商談で契約</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2</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回目の提案につなげる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3" name="角丸四角形 12">
            <a:extLst>
              <a:ext uri="{FF2B5EF4-FFF2-40B4-BE49-F238E27FC236}">
                <a16:creationId xmlns:a16="http://schemas.microsoft.com/office/drawing/2014/main" id="{6D4429F5-3784-F7A0-9F21-4E4E189A9621}"/>
              </a:ext>
            </a:extLst>
          </p:cNvPr>
          <p:cNvSpPr/>
          <p:nvPr/>
        </p:nvSpPr>
        <p:spPr>
          <a:xfrm>
            <a:off x="9101094" y="5216531"/>
            <a:ext cx="2647991" cy="630924"/>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マーケティング担当者</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代表などの経営層</a:t>
            </a:r>
          </a:p>
        </p:txBody>
      </p:sp>
      <p:grpSp>
        <p:nvGrpSpPr>
          <p:cNvPr id="14" name="グループ化 13">
            <a:extLst>
              <a:ext uri="{FF2B5EF4-FFF2-40B4-BE49-F238E27FC236}">
                <a16:creationId xmlns:a16="http://schemas.microsoft.com/office/drawing/2014/main" id="{AD399034-FBE9-6C28-74CF-9BCCBFF35F12}"/>
              </a:ext>
            </a:extLst>
          </p:cNvPr>
          <p:cNvGrpSpPr/>
          <p:nvPr/>
        </p:nvGrpSpPr>
        <p:grpSpPr>
          <a:xfrm>
            <a:off x="4252316" y="4407267"/>
            <a:ext cx="801304" cy="656730"/>
            <a:chOff x="4252316" y="4450085"/>
            <a:chExt cx="801304" cy="656730"/>
          </a:xfrm>
        </p:grpSpPr>
        <p:cxnSp>
          <p:nvCxnSpPr>
            <p:cNvPr id="15" name="直線矢印コネクタ 14">
              <a:extLst>
                <a:ext uri="{FF2B5EF4-FFF2-40B4-BE49-F238E27FC236}">
                  <a16:creationId xmlns:a16="http://schemas.microsoft.com/office/drawing/2014/main" id="{E240881E-A127-5437-AF39-49BA59780897}"/>
                </a:ext>
              </a:extLst>
            </p:cNvPr>
            <p:cNvCxnSpPr>
              <a:cxnSpLocks/>
            </p:cNvCxnSpPr>
            <p:nvPr/>
          </p:nvCxnSpPr>
          <p:spPr>
            <a:xfrm flipH="1">
              <a:off x="4652967" y="4450085"/>
              <a:ext cx="1" cy="656730"/>
            </a:xfrm>
            <a:prstGeom prst="straightConnector1">
              <a:avLst/>
            </a:prstGeom>
            <a:ln w="1905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6" name="角丸四角形 15">
              <a:extLst>
                <a:ext uri="{FF2B5EF4-FFF2-40B4-BE49-F238E27FC236}">
                  <a16:creationId xmlns:a16="http://schemas.microsoft.com/office/drawing/2014/main" id="{8386928C-4FBB-5A36-9108-23A36B8FA970}"/>
                </a:ext>
              </a:extLst>
            </p:cNvPr>
            <p:cNvSpPr/>
            <p:nvPr/>
          </p:nvSpPr>
          <p:spPr>
            <a:xfrm>
              <a:off x="4252316" y="4600231"/>
              <a:ext cx="801304" cy="289373"/>
            </a:xfrm>
            <a:prstGeom prst="roundRect">
              <a:avLst>
                <a:gd name="adj" fmla="val 50000"/>
              </a:avLst>
            </a:prstGeom>
            <a:solidFill>
              <a:schemeClr val="bg1"/>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例えば</a:t>
              </a:r>
              <a:r>
                <a:rPr kumimoji="1" lang="en-US" altLang="ja-JP" sz="9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a:t>
              </a:r>
              <a:endPar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grpSp>
        <p:nvGrpSpPr>
          <p:cNvPr id="17" name="グループ化 16">
            <a:extLst>
              <a:ext uri="{FF2B5EF4-FFF2-40B4-BE49-F238E27FC236}">
                <a16:creationId xmlns:a16="http://schemas.microsoft.com/office/drawing/2014/main" id="{7CC0CDA8-33A6-F762-FACA-BDA47AD82D4A}"/>
              </a:ext>
            </a:extLst>
          </p:cNvPr>
          <p:cNvGrpSpPr/>
          <p:nvPr/>
        </p:nvGrpSpPr>
        <p:grpSpPr>
          <a:xfrm>
            <a:off x="1366256" y="4407267"/>
            <a:ext cx="801304" cy="656730"/>
            <a:chOff x="1366254" y="4450085"/>
            <a:chExt cx="801304" cy="656730"/>
          </a:xfrm>
        </p:grpSpPr>
        <p:cxnSp>
          <p:nvCxnSpPr>
            <p:cNvPr id="18" name="直線矢印コネクタ 17">
              <a:extLst>
                <a:ext uri="{FF2B5EF4-FFF2-40B4-BE49-F238E27FC236}">
                  <a16:creationId xmlns:a16="http://schemas.microsoft.com/office/drawing/2014/main" id="{01EF6EC4-4D34-418D-E9AD-01082A8AD39C}"/>
                </a:ext>
              </a:extLst>
            </p:cNvPr>
            <p:cNvCxnSpPr>
              <a:cxnSpLocks/>
            </p:cNvCxnSpPr>
            <p:nvPr/>
          </p:nvCxnSpPr>
          <p:spPr>
            <a:xfrm flipH="1">
              <a:off x="1766905" y="4450085"/>
              <a:ext cx="1" cy="656730"/>
            </a:xfrm>
            <a:prstGeom prst="straightConnector1">
              <a:avLst/>
            </a:prstGeom>
            <a:ln w="1905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9" name="角丸四角形 18">
              <a:extLst>
                <a:ext uri="{FF2B5EF4-FFF2-40B4-BE49-F238E27FC236}">
                  <a16:creationId xmlns:a16="http://schemas.microsoft.com/office/drawing/2014/main" id="{7AF0E851-806C-1C19-30C4-A7C3CA10BB9C}"/>
                </a:ext>
              </a:extLst>
            </p:cNvPr>
            <p:cNvSpPr/>
            <p:nvPr/>
          </p:nvSpPr>
          <p:spPr>
            <a:xfrm>
              <a:off x="1366254" y="4600231"/>
              <a:ext cx="801304" cy="289373"/>
            </a:xfrm>
            <a:prstGeom prst="roundRect">
              <a:avLst>
                <a:gd name="adj" fmla="val 50000"/>
              </a:avLst>
            </a:prstGeom>
            <a:solidFill>
              <a:schemeClr val="bg1"/>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例えば</a:t>
              </a:r>
              <a:r>
                <a:rPr kumimoji="1" lang="en-US" altLang="ja-JP" sz="9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a:t>
              </a:r>
              <a:endPar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grpSp>
        <p:nvGrpSpPr>
          <p:cNvPr id="20" name="グループ化 19">
            <a:extLst>
              <a:ext uri="{FF2B5EF4-FFF2-40B4-BE49-F238E27FC236}">
                <a16:creationId xmlns:a16="http://schemas.microsoft.com/office/drawing/2014/main" id="{ACDE0B6C-15E2-A5FF-608A-5950BF8C96D9}"/>
              </a:ext>
            </a:extLst>
          </p:cNvPr>
          <p:cNvGrpSpPr/>
          <p:nvPr/>
        </p:nvGrpSpPr>
        <p:grpSpPr>
          <a:xfrm>
            <a:off x="7138375" y="4407267"/>
            <a:ext cx="801304" cy="656730"/>
            <a:chOff x="4252316" y="4450085"/>
            <a:chExt cx="801304" cy="656730"/>
          </a:xfrm>
        </p:grpSpPr>
        <p:cxnSp>
          <p:nvCxnSpPr>
            <p:cNvPr id="21" name="直線矢印コネクタ 20">
              <a:extLst>
                <a:ext uri="{FF2B5EF4-FFF2-40B4-BE49-F238E27FC236}">
                  <a16:creationId xmlns:a16="http://schemas.microsoft.com/office/drawing/2014/main" id="{41D5A7F0-8D00-3208-0C9F-EA1EE1EE1A5F}"/>
                </a:ext>
              </a:extLst>
            </p:cNvPr>
            <p:cNvCxnSpPr>
              <a:cxnSpLocks/>
            </p:cNvCxnSpPr>
            <p:nvPr/>
          </p:nvCxnSpPr>
          <p:spPr>
            <a:xfrm flipH="1">
              <a:off x="4652967" y="4450085"/>
              <a:ext cx="1" cy="656730"/>
            </a:xfrm>
            <a:prstGeom prst="straightConnector1">
              <a:avLst/>
            </a:prstGeom>
            <a:ln w="1905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2" name="角丸四角形 21">
              <a:extLst>
                <a:ext uri="{FF2B5EF4-FFF2-40B4-BE49-F238E27FC236}">
                  <a16:creationId xmlns:a16="http://schemas.microsoft.com/office/drawing/2014/main" id="{4D76218F-2F27-51C9-14EE-CAE61DF76E53}"/>
                </a:ext>
              </a:extLst>
            </p:cNvPr>
            <p:cNvSpPr/>
            <p:nvPr/>
          </p:nvSpPr>
          <p:spPr>
            <a:xfrm>
              <a:off x="4252316" y="4600231"/>
              <a:ext cx="801304" cy="289373"/>
            </a:xfrm>
            <a:prstGeom prst="roundRect">
              <a:avLst>
                <a:gd name="adj" fmla="val 50000"/>
              </a:avLst>
            </a:prstGeom>
            <a:solidFill>
              <a:schemeClr val="bg1"/>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例えば</a:t>
              </a:r>
              <a:r>
                <a:rPr kumimoji="1" lang="en-US" altLang="ja-JP" sz="9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a:t>
              </a:r>
              <a:endPar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grpSp>
        <p:nvGrpSpPr>
          <p:cNvPr id="23" name="グループ化 22">
            <a:extLst>
              <a:ext uri="{FF2B5EF4-FFF2-40B4-BE49-F238E27FC236}">
                <a16:creationId xmlns:a16="http://schemas.microsoft.com/office/drawing/2014/main" id="{F2C2F689-E9F5-FDE0-6EBB-8BA9D6299C76}"/>
              </a:ext>
            </a:extLst>
          </p:cNvPr>
          <p:cNvGrpSpPr/>
          <p:nvPr/>
        </p:nvGrpSpPr>
        <p:grpSpPr>
          <a:xfrm>
            <a:off x="10024433" y="4407267"/>
            <a:ext cx="801304" cy="656730"/>
            <a:chOff x="4252316" y="4450085"/>
            <a:chExt cx="801304" cy="656730"/>
          </a:xfrm>
        </p:grpSpPr>
        <p:cxnSp>
          <p:nvCxnSpPr>
            <p:cNvPr id="24" name="直線矢印コネクタ 23">
              <a:extLst>
                <a:ext uri="{FF2B5EF4-FFF2-40B4-BE49-F238E27FC236}">
                  <a16:creationId xmlns:a16="http://schemas.microsoft.com/office/drawing/2014/main" id="{1BDB202A-7E13-FCB5-661C-80A48CC2C962}"/>
                </a:ext>
              </a:extLst>
            </p:cNvPr>
            <p:cNvCxnSpPr>
              <a:cxnSpLocks/>
            </p:cNvCxnSpPr>
            <p:nvPr/>
          </p:nvCxnSpPr>
          <p:spPr>
            <a:xfrm flipH="1">
              <a:off x="4652967" y="4450085"/>
              <a:ext cx="1" cy="656730"/>
            </a:xfrm>
            <a:prstGeom prst="straightConnector1">
              <a:avLst/>
            </a:prstGeom>
            <a:ln w="1905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角丸四角形 24">
              <a:extLst>
                <a:ext uri="{FF2B5EF4-FFF2-40B4-BE49-F238E27FC236}">
                  <a16:creationId xmlns:a16="http://schemas.microsoft.com/office/drawing/2014/main" id="{CAA1B7BF-AED0-338F-7FBA-22672D16F3DA}"/>
                </a:ext>
              </a:extLst>
            </p:cNvPr>
            <p:cNvSpPr/>
            <p:nvPr/>
          </p:nvSpPr>
          <p:spPr>
            <a:xfrm>
              <a:off x="4252316" y="4600231"/>
              <a:ext cx="801304" cy="289373"/>
            </a:xfrm>
            <a:prstGeom prst="roundRect">
              <a:avLst>
                <a:gd name="adj" fmla="val 50000"/>
              </a:avLst>
            </a:prstGeom>
            <a:solidFill>
              <a:schemeClr val="bg1"/>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例えば</a:t>
              </a:r>
              <a:r>
                <a:rPr kumimoji="1" lang="en-US" altLang="ja-JP" sz="9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a:t>
              </a:r>
              <a:endPar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spTree>
    <p:extLst>
      <p:ext uri="{BB962C8B-B14F-4D97-AF65-F5344CB8AC3E}">
        <p14:creationId xmlns:p14="http://schemas.microsoft.com/office/powerpoint/2010/main" val="4994428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87403E2-C205-5274-3757-3FE23DA0834B}"/>
              </a:ext>
            </a:extLst>
          </p:cNvPr>
          <p:cNvSpPr>
            <a:spLocks noGrp="1"/>
          </p:cNvSpPr>
          <p:nvPr>
            <p:ph type="title"/>
          </p:nvPr>
        </p:nvSpPr>
        <p:spPr/>
        <p:txBody>
          <a:bodyPr/>
          <a:lstStyle/>
          <a:p>
            <a:r>
              <a:rPr lang="ja-JP" altLang="en-US"/>
              <a:t>対応領域</a:t>
            </a:r>
            <a:endParaRPr kumimoji="1" lang="ja-JP" altLang="en-US"/>
          </a:p>
        </p:txBody>
      </p:sp>
      <p:sp>
        <p:nvSpPr>
          <p:cNvPr id="3" name="コンテンツ プレースホルダー 2">
            <a:extLst>
              <a:ext uri="{FF2B5EF4-FFF2-40B4-BE49-F238E27FC236}">
                <a16:creationId xmlns:a16="http://schemas.microsoft.com/office/drawing/2014/main" id="{4A744992-847A-D9EC-3BE8-E737C260FDD0}"/>
              </a:ext>
            </a:extLst>
          </p:cNvPr>
          <p:cNvSpPr>
            <a:spLocks noGrp="1"/>
          </p:cNvSpPr>
          <p:nvPr>
            <p:ph idx="1"/>
          </p:nvPr>
        </p:nvSpPr>
        <p:spPr/>
        <p:txBody>
          <a:bodyPr/>
          <a:lstStyle/>
          <a:p>
            <a:r>
              <a:rPr lang="ja-JP" altLang="en-US"/>
              <a:t>御社の状況に合わせて臨機応変に対応できるよう、</a:t>
            </a:r>
            <a:r>
              <a:rPr lang="en-US" altLang="ja-JP" dirty="0"/>
              <a:t>3</a:t>
            </a:r>
            <a:r>
              <a:rPr lang="ja-JP" altLang="en-US"/>
              <a:t>パターンの座組みを準備しました。</a:t>
            </a:r>
            <a:endParaRPr lang="en-US" altLang="ja-JP" dirty="0"/>
          </a:p>
          <a:p>
            <a:r>
              <a:rPr lang="ja-JP" altLang="en-US"/>
              <a:t>下記以外にも対応可能ですので、イレギュラーの場合は別途ご相談下さいませ。</a:t>
            </a:r>
          </a:p>
        </p:txBody>
      </p:sp>
      <p:sp>
        <p:nvSpPr>
          <p:cNvPr id="4" name="日付プレースホルダー 3">
            <a:extLst>
              <a:ext uri="{FF2B5EF4-FFF2-40B4-BE49-F238E27FC236}">
                <a16:creationId xmlns:a16="http://schemas.microsoft.com/office/drawing/2014/main" id="{107FD9E8-7518-59C0-A29D-4FEA5AB474A2}"/>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6BD3C839-4264-D233-298C-6870498AE8D3}"/>
              </a:ext>
            </a:extLst>
          </p:cNvPr>
          <p:cNvSpPr>
            <a:spLocks noGrp="1"/>
          </p:cNvSpPr>
          <p:nvPr>
            <p:ph type="sldNum" sz="quarter" idx="12"/>
          </p:nvPr>
        </p:nvSpPr>
        <p:spPr/>
        <p:txBody>
          <a:bodyPr/>
          <a:lstStyle/>
          <a:p>
            <a:fld id="{E310EA0D-2252-9045-A82C-BA460C3629D0}" type="slidenum">
              <a:rPr lang="ja-JP" altLang="en-US" smtClean="0"/>
              <a:pPr/>
              <a:t>29</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7CC54170-5740-B97F-3316-E1F71EF8BE96}"/>
              </a:ext>
            </a:extLst>
          </p:cNvPr>
          <p:cNvSpPr/>
          <p:nvPr/>
        </p:nvSpPr>
        <p:spPr>
          <a:xfrm>
            <a:off x="8172375" y="2174455"/>
            <a:ext cx="3576711" cy="355321"/>
          </a:xfrm>
          <a:prstGeom prst="roundRect">
            <a:avLst>
              <a:gd name="adj" fmla="val 0"/>
            </a:avLst>
          </a:prstGeom>
          <a:solidFill>
            <a:srgbClr val="1A96F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rPr>
              <a:t>パターン</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3</a:t>
            </a:r>
            <a:endPar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7" name="角丸四角形 6">
            <a:extLst>
              <a:ext uri="{FF2B5EF4-FFF2-40B4-BE49-F238E27FC236}">
                <a16:creationId xmlns:a16="http://schemas.microsoft.com/office/drawing/2014/main" id="{622CC37D-4205-D806-96EA-42B9E0188ED5}"/>
              </a:ext>
            </a:extLst>
          </p:cNvPr>
          <p:cNvSpPr/>
          <p:nvPr/>
        </p:nvSpPr>
        <p:spPr>
          <a:xfrm>
            <a:off x="4316067" y="2174455"/>
            <a:ext cx="3576711" cy="355321"/>
          </a:xfrm>
          <a:prstGeom prst="roundRect">
            <a:avLst>
              <a:gd name="adj" fmla="val 0"/>
            </a:avLst>
          </a:prstGeom>
          <a:solidFill>
            <a:srgbClr val="1A96F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rPr>
              <a:t>パターン</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2</a:t>
            </a:r>
            <a:endPar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8" name="角丸四角形 7">
            <a:extLst>
              <a:ext uri="{FF2B5EF4-FFF2-40B4-BE49-F238E27FC236}">
                <a16:creationId xmlns:a16="http://schemas.microsoft.com/office/drawing/2014/main" id="{F1816FC2-5847-EA8F-71C3-AA4943EB902E}"/>
              </a:ext>
            </a:extLst>
          </p:cNvPr>
          <p:cNvSpPr/>
          <p:nvPr/>
        </p:nvSpPr>
        <p:spPr>
          <a:xfrm>
            <a:off x="459759" y="2174455"/>
            <a:ext cx="3576711" cy="355321"/>
          </a:xfrm>
          <a:prstGeom prst="roundRect">
            <a:avLst>
              <a:gd name="adj" fmla="val 0"/>
            </a:avLst>
          </a:prstGeom>
          <a:solidFill>
            <a:srgbClr val="1A96F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rPr>
              <a:t>パターン</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1</a:t>
            </a:r>
            <a:endPar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9" name="角丸四角形 8">
            <a:extLst>
              <a:ext uri="{FF2B5EF4-FFF2-40B4-BE49-F238E27FC236}">
                <a16:creationId xmlns:a16="http://schemas.microsoft.com/office/drawing/2014/main" id="{239A5419-18E1-880A-BDB4-E5EB58C8EE4E}"/>
              </a:ext>
            </a:extLst>
          </p:cNvPr>
          <p:cNvSpPr/>
          <p:nvPr/>
        </p:nvSpPr>
        <p:spPr>
          <a:xfrm>
            <a:off x="922351" y="2682249"/>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制作</a:t>
            </a:r>
          </a:p>
        </p:txBody>
      </p:sp>
      <p:sp>
        <p:nvSpPr>
          <p:cNvPr id="10" name="角丸四角形 9">
            <a:extLst>
              <a:ext uri="{FF2B5EF4-FFF2-40B4-BE49-F238E27FC236}">
                <a16:creationId xmlns:a16="http://schemas.microsoft.com/office/drawing/2014/main" id="{A2D60DB4-B690-6912-85AB-04CFD429A627}"/>
              </a:ext>
            </a:extLst>
          </p:cNvPr>
          <p:cNvSpPr/>
          <p:nvPr/>
        </p:nvSpPr>
        <p:spPr>
          <a:xfrm>
            <a:off x="922351" y="3330066"/>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開発</a:t>
            </a:r>
          </a:p>
        </p:txBody>
      </p:sp>
      <p:sp>
        <p:nvSpPr>
          <p:cNvPr id="11" name="角丸四角形 10">
            <a:extLst>
              <a:ext uri="{FF2B5EF4-FFF2-40B4-BE49-F238E27FC236}">
                <a16:creationId xmlns:a16="http://schemas.microsoft.com/office/drawing/2014/main" id="{DF82C37E-1B61-014D-E3D7-9E8842425197}"/>
              </a:ext>
            </a:extLst>
          </p:cNvPr>
          <p:cNvSpPr/>
          <p:nvPr/>
        </p:nvSpPr>
        <p:spPr>
          <a:xfrm>
            <a:off x="922351" y="3977883"/>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企画</a:t>
            </a:r>
          </a:p>
        </p:txBody>
      </p:sp>
      <p:sp>
        <p:nvSpPr>
          <p:cNvPr id="12" name="角丸四角形 11">
            <a:extLst>
              <a:ext uri="{FF2B5EF4-FFF2-40B4-BE49-F238E27FC236}">
                <a16:creationId xmlns:a16="http://schemas.microsoft.com/office/drawing/2014/main" id="{DAC48584-0900-7799-CDA7-F848E3921A41}"/>
              </a:ext>
            </a:extLst>
          </p:cNvPr>
          <p:cNvSpPr/>
          <p:nvPr/>
        </p:nvSpPr>
        <p:spPr>
          <a:xfrm>
            <a:off x="922351" y="4625700"/>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プロモーション</a:t>
            </a:r>
          </a:p>
        </p:txBody>
      </p:sp>
      <p:sp>
        <p:nvSpPr>
          <p:cNvPr id="13" name="角丸四角形 12">
            <a:extLst>
              <a:ext uri="{FF2B5EF4-FFF2-40B4-BE49-F238E27FC236}">
                <a16:creationId xmlns:a16="http://schemas.microsoft.com/office/drawing/2014/main" id="{C002F774-B73B-5CC6-E9BA-B016527176E3}"/>
              </a:ext>
            </a:extLst>
          </p:cNvPr>
          <p:cNvSpPr/>
          <p:nvPr/>
        </p:nvSpPr>
        <p:spPr>
          <a:xfrm>
            <a:off x="922351" y="5273517"/>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資金調達</a:t>
            </a:r>
          </a:p>
        </p:txBody>
      </p:sp>
      <p:sp>
        <p:nvSpPr>
          <p:cNvPr id="14" name="角丸四角形 13">
            <a:extLst>
              <a:ext uri="{FF2B5EF4-FFF2-40B4-BE49-F238E27FC236}">
                <a16:creationId xmlns:a16="http://schemas.microsoft.com/office/drawing/2014/main" id="{CE195D0F-F3FA-F71A-BA3D-9D0175884110}"/>
              </a:ext>
            </a:extLst>
          </p:cNvPr>
          <p:cNvSpPr/>
          <p:nvPr/>
        </p:nvSpPr>
        <p:spPr>
          <a:xfrm>
            <a:off x="922351" y="5921331"/>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方針決定</a:t>
            </a:r>
          </a:p>
        </p:txBody>
      </p:sp>
      <p:sp>
        <p:nvSpPr>
          <p:cNvPr id="15" name="角丸四角形 14">
            <a:extLst>
              <a:ext uri="{FF2B5EF4-FFF2-40B4-BE49-F238E27FC236}">
                <a16:creationId xmlns:a16="http://schemas.microsoft.com/office/drawing/2014/main" id="{D766D60F-1ED2-ACF7-4F4E-197687A9E05E}"/>
              </a:ext>
            </a:extLst>
          </p:cNvPr>
          <p:cNvSpPr/>
          <p:nvPr/>
        </p:nvSpPr>
        <p:spPr>
          <a:xfrm>
            <a:off x="459759" y="2682248"/>
            <a:ext cx="335371" cy="2438795"/>
          </a:xfrm>
          <a:prstGeom prst="roundRect">
            <a:avLst>
              <a:gd name="adj" fmla="val 50000"/>
            </a:avLst>
          </a:prstGeom>
          <a:solidFill>
            <a:schemeClr val="tx1">
              <a:lumMod val="75000"/>
              <a:lumOff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弊社対応</a:t>
            </a:r>
          </a:p>
        </p:txBody>
      </p:sp>
      <p:sp>
        <p:nvSpPr>
          <p:cNvPr id="16" name="角丸四角形 15">
            <a:extLst>
              <a:ext uri="{FF2B5EF4-FFF2-40B4-BE49-F238E27FC236}">
                <a16:creationId xmlns:a16="http://schemas.microsoft.com/office/drawing/2014/main" id="{40BAB504-73FB-1BE0-BBAD-01DF68BDA46B}"/>
              </a:ext>
            </a:extLst>
          </p:cNvPr>
          <p:cNvSpPr/>
          <p:nvPr/>
        </p:nvSpPr>
        <p:spPr>
          <a:xfrm>
            <a:off x="459759" y="5273515"/>
            <a:ext cx="335371" cy="1143163"/>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御社対応</a:t>
            </a:r>
          </a:p>
        </p:txBody>
      </p:sp>
      <p:sp>
        <p:nvSpPr>
          <p:cNvPr id="17" name="角丸四角形 16">
            <a:extLst>
              <a:ext uri="{FF2B5EF4-FFF2-40B4-BE49-F238E27FC236}">
                <a16:creationId xmlns:a16="http://schemas.microsoft.com/office/drawing/2014/main" id="{138A456F-6387-2E76-8137-2EA9899C7D7E}"/>
              </a:ext>
            </a:extLst>
          </p:cNvPr>
          <p:cNvSpPr/>
          <p:nvPr/>
        </p:nvSpPr>
        <p:spPr>
          <a:xfrm>
            <a:off x="4778659" y="2682249"/>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制作</a:t>
            </a:r>
          </a:p>
        </p:txBody>
      </p:sp>
      <p:sp>
        <p:nvSpPr>
          <p:cNvPr id="18" name="角丸四角形 17">
            <a:extLst>
              <a:ext uri="{FF2B5EF4-FFF2-40B4-BE49-F238E27FC236}">
                <a16:creationId xmlns:a16="http://schemas.microsoft.com/office/drawing/2014/main" id="{F4AE43DB-F37F-D566-7395-2CF753C7ABFB}"/>
              </a:ext>
            </a:extLst>
          </p:cNvPr>
          <p:cNvSpPr/>
          <p:nvPr/>
        </p:nvSpPr>
        <p:spPr>
          <a:xfrm>
            <a:off x="4778659" y="3330066"/>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開発</a:t>
            </a:r>
          </a:p>
        </p:txBody>
      </p:sp>
      <p:sp>
        <p:nvSpPr>
          <p:cNvPr id="19" name="角丸四角形 18">
            <a:extLst>
              <a:ext uri="{FF2B5EF4-FFF2-40B4-BE49-F238E27FC236}">
                <a16:creationId xmlns:a16="http://schemas.microsoft.com/office/drawing/2014/main" id="{B06D5FB5-168F-1293-B06C-AC815E9D10FF}"/>
              </a:ext>
            </a:extLst>
          </p:cNvPr>
          <p:cNvSpPr/>
          <p:nvPr/>
        </p:nvSpPr>
        <p:spPr>
          <a:xfrm>
            <a:off x="4778659" y="3977883"/>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企画</a:t>
            </a:r>
          </a:p>
        </p:txBody>
      </p:sp>
      <p:sp>
        <p:nvSpPr>
          <p:cNvPr id="20" name="角丸四角形 19">
            <a:extLst>
              <a:ext uri="{FF2B5EF4-FFF2-40B4-BE49-F238E27FC236}">
                <a16:creationId xmlns:a16="http://schemas.microsoft.com/office/drawing/2014/main" id="{05974762-F342-3B7F-1C8A-9A5AA04BA06D}"/>
              </a:ext>
            </a:extLst>
          </p:cNvPr>
          <p:cNvSpPr/>
          <p:nvPr/>
        </p:nvSpPr>
        <p:spPr>
          <a:xfrm>
            <a:off x="4778659" y="4625700"/>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プロモーション</a:t>
            </a:r>
          </a:p>
        </p:txBody>
      </p:sp>
      <p:sp>
        <p:nvSpPr>
          <p:cNvPr id="21" name="角丸四角形 20">
            <a:extLst>
              <a:ext uri="{FF2B5EF4-FFF2-40B4-BE49-F238E27FC236}">
                <a16:creationId xmlns:a16="http://schemas.microsoft.com/office/drawing/2014/main" id="{BACA08D4-B55A-4F03-9728-959480BC37D8}"/>
              </a:ext>
            </a:extLst>
          </p:cNvPr>
          <p:cNvSpPr/>
          <p:nvPr/>
        </p:nvSpPr>
        <p:spPr>
          <a:xfrm>
            <a:off x="4778659" y="5273517"/>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資金調達</a:t>
            </a:r>
          </a:p>
        </p:txBody>
      </p:sp>
      <p:sp>
        <p:nvSpPr>
          <p:cNvPr id="22" name="角丸四角形 21">
            <a:extLst>
              <a:ext uri="{FF2B5EF4-FFF2-40B4-BE49-F238E27FC236}">
                <a16:creationId xmlns:a16="http://schemas.microsoft.com/office/drawing/2014/main" id="{5906E956-2BCC-6142-6250-DEC20F811D58}"/>
              </a:ext>
            </a:extLst>
          </p:cNvPr>
          <p:cNvSpPr/>
          <p:nvPr/>
        </p:nvSpPr>
        <p:spPr>
          <a:xfrm>
            <a:off x="4778659" y="5921331"/>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方針決定</a:t>
            </a:r>
          </a:p>
        </p:txBody>
      </p:sp>
      <p:sp>
        <p:nvSpPr>
          <p:cNvPr id="23" name="角丸四角形 22">
            <a:extLst>
              <a:ext uri="{FF2B5EF4-FFF2-40B4-BE49-F238E27FC236}">
                <a16:creationId xmlns:a16="http://schemas.microsoft.com/office/drawing/2014/main" id="{2BCA0DB1-790B-EA06-6F99-38C4BB79DBBA}"/>
              </a:ext>
            </a:extLst>
          </p:cNvPr>
          <p:cNvSpPr/>
          <p:nvPr/>
        </p:nvSpPr>
        <p:spPr>
          <a:xfrm>
            <a:off x="4316067" y="2682248"/>
            <a:ext cx="335371" cy="1790979"/>
          </a:xfrm>
          <a:prstGeom prst="roundRect">
            <a:avLst>
              <a:gd name="adj" fmla="val 50000"/>
            </a:avLst>
          </a:prstGeom>
          <a:solidFill>
            <a:schemeClr val="tx1">
              <a:lumMod val="75000"/>
              <a:lumOff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弊社対応</a:t>
            </a:r>
          </a:p>
        </p:txBody>
      </p:sp>
      <p:sp>
        <p:nvSpPr>
          <p:cNvPr id="24" name="角丸四角形 23">
            <a:extLst>
              <a:ext uri="{FF2B5EF4-FFF2-40B4-BE49-F238E27FC236}">
                <a16:creationId xmlns:a16="http://schemas.microsoft.com/office/drawing/2014/main" id="{748BE8BA-B357-4125-0378-7DB04B2E7ADE}"/>
              </a:ext>
            </a:extLst>
          </p:cNvPr>
          <p:cNvSpPr/>
          <p:nvPr/>
        </p:nvSpPr>
        <p:spPr>
          <a:xfrm>
            <a:off x="4316067" y="4625699"/>
            <a:ext cx="335371" cy="1790979"/>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御社対応</a:t>
            </a:r>
          </a:p>
        </p:txBody>
      </p:sp>
      <p:sp>
        <p:nvSpPr>
          <p:cNvPr id="25" name="角丸四角形 24">
            <a:extLst>
              <a:ext uri="{FF2B5EF4-FFF2-40B4-BE49-F238E27FC236}">
                <a16:creationId xmlns:a16="http://schemas.microsoft.com/office/drawing/2014/main" id="{85BDA07D-134F-BC1F-0ECC-B6D659873923}"/>
              </a:ext>
            </a:extLst>
          </p:cNvPr>
          <p:cNvSpPr/>
          <p:nvPr/>
        </p:nvSpPr>
        <p:spPr>
          <a:xfrm>
            <a:off x="8634967" y="2682249"/>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制作</a:t>
            </a:r>
          </a:p>
        </p:txBody>
      </p:sp>
      <p:sp>
        <p:nvSpPr>
          <p:cNvPr id="26" name="角丸四角形 25">
            <a:extLst>
              <a:ext uri="{FF2B5EF4-FFF2-40B4-BE49-F238E27FC236}">
                <a16:creationId xmlns:a16="http://schemas.microsoft.com/office/drawing/2014/main" id="{43D705D0-14D5-8843-E991-BC70FCAAF9E6}"/>
              </a:ext>
            </a:extLst>
          </p:cNvPr>
          <p:cNvSpPr/>
          <p:nvPr/>
        </p:nvSpPr>
        <p:spPr>
          <a:xfrm>
            <a:off x="8634967" y="3330066"/>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開発</a:t>
            </a:r>
          </a:p>
        </p:txBody>
      </p:sp>
      <p:sp>
        <p:nvSpPr>
          <p:cNvPr id="27" name="角丸四角形 26">
            <a:extLst>
              <a:ext uri="{FF2B5EF4-FFF2-40B4-BE49-F238E27FC236}">
                <a16:creationId xmlns:a16="http://schemas.microsoft.com/office/drawing/2014/main" id="{03263663-BDE7-DA21-54B3-58F049927386}"/>
              </a:ext>
            </a:extLst>
          </p:cNvPr>
          <p:cNvSpPr/>
          <p:nvPr/>
        </p:nvSpPr>
        <p:spPr>
          <a:xfrm>
            <a:off x="8634967" y="3977883"/>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企画</a:t>
            </a:r>
          </a:p>
        </p:txBody>
      </p:sp>
      <p:sp>
        <p:nvSpPr>
          <p:cNvPr id="28" name="角丸四角形 27">
            <a:extLst>
              <a:ext uri="{FF2B5EF4-FFF2-40B4-BE49-F238E27FC236}">
                <a16:creationId xmlns:a16="http://schemas.microsoft.com/office/drawing/2014/main" id="{A8F850B0-4C39-6EF3-B327-B340E5EA7A3C}"/>
              </a:ext>
            </a:extLst>
          </p:cNvPr>
          <p:cNvSpPr/>
          <p:nvPr/>
        </p:nvSpPr>
        <p:spPr>
          <a:xfrm>
            <a:off x="8634967" y="4625700"/>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プロモーション</a:t>
            </a:r>
          </a:p>
        </p:txBody>
      </p:sp>
      <p:sp>
        <p:nvSpPr>
          <p:cNvPr id="29" name="角丸四角形 28">
            <a:extLst>
              <a:ext uri="{FF2B5EF4-FFF2-40B4-BE49-F238E27FC236}">
                <a16:creationId xmlns:a16="http://schemas.microsoft.com/office/drawing/2014/main" id="{C4BEC687-D1E3-9BDC-D7F6-8B7978E19262}"/>
              </a:ext>
            </a:extLst>
          </p:cNvPr>
          <p:cNvSpPr/>
          <p:nvPr/>
        </p:nvSpPr>
        <p:spPr>
          <a:xfrm>
            <a:off x="8634967" y="5273517"/>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資金調達</a:t>
            </a:r>
          </a:p>
        </p:txBody>
      </p:sp>
      <p:sp>
        <p:nvSpPr>
          <p:cNvPr id="30" name="角丸四角形 29">
            <a:extLst>
              <a:ext uri="{FF2B5EF4-FFF2-40B4-BE49-F238E27FC236}">
                <a16:creationId xmlns:a16="http://schemas.microsoft.com/office/drawing/2014/main" id="{DB7CC9DF-560E-936E-328C-A9B3AF744690}"/>
              </a:ext>
            </a:extLst>
          </p:cNvPr>
          <p:cNvSpPr/>
          <p:nvPr/>
        </p:nvSpPr>
        <p:spPr>
          <a:xfrm>
            <a:off x="8634967" y="5921331"/>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方針決定</a:t>
            </a:r>
          </a:p>
        </p:txBody>
      </p:sp>
      <p:sp>
        <p:nvSpPr>
          <p:cNvPr id="31" name="角丸四角形 30">
            <a:extLst>
              <a:ext uri="{FF2B5EF4-FFF2-40B4-BE49-F238E27FC236}">
                <a16:creationId xmlns:a16="http://schemas.microsoft.com/office/drawing/2014/main" id="{EE725B60-A464-1F71-1524-C7AEC6BA3C34}"/>
              </a:ext>
            </a:extLst>
          </p:cNvPr>
          <p:cNvSpPr/>
          <p:nvPr/>
        </p:nvSpPr>
        <p:spPr>
          <a:xfrm>
            <a:off x="8172375" y="2682249"/>
            <a:ext cx="335371" cy="1143162"/>
          </a:xfrm>
          <a:prstGeom prst="roundRect">
            <a:avLst>
              <a:gd name="adj" fmla="val 50000"/>
            </a:avLst>
          </a:prstGeom>
          <a:solidFill>
            <a:schemeClr val="tx1">
              <a:lumMod val="75000"/>
              <a:lumOff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弊社対応</a:t>
            </a:r>
          </a:p>
        </p:txBody>
      </p:sp>
      <p:sp>
        <p:nvSpPr>
          <p:cNvPr id="32" name="角丸四角形 31">
            <a:extLst>
              <a:ext uri="{FF2B5EF4-FFF2-40B4-BE49-F238E27FC236}">
                <a16:creationId xmlns:a16="http://schemas.microsoft.com/office/drawing/2014/main" id="{59521086-C238-D8FD-5B0D-6E3772E208E2}"/>
              </a:ext>
            </a:extLst>
          </p:cNvPr>
          <p:cNvSpPr/>
          <p:nvPr/>
        </p:nvSpPr>
        <p:spPr>
          <a:xfrm>
            <a:off x="8172375" y="3977883"/>
            <a:ext cx="335371" cy="2438795"/>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御社対応</a:t>
            </a:r>
          </a:p>
        </p:txBody>
      </p:sp>
    </p:spTree>
    <p:extLst>
      <p:ext uri="{BB962C8B-B14F-4D97-AF65-F5344CB8AC3E}">
        <p14:creationId xmlns:p14="http://schemas.microsoft.com/office/powerpoint/2010/main" val="23842457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4E101E1-0594-7F73-95EC-771CF7929C75}"/>
              </a:ext>
            </a:extLst>
          </p:cNvPr>
          <p:cNvSpPr>
            <a:spLocks noGrp="1"/>
          </p:cNvSpPr>
          <p:nvPr>
            <p:ph type="title"/>
          </p:nvPr>
        </p:nvSpPr>
        <p:spPr/>
        <p:txBody>
          <a:bodyPr/>
          <a:lstStyle/>
          <a:p>
            <a:r>
              <a:rPr lang="ja-JP" altLang="en-US"/>
              <a:t>競合比較（ポジショニングマップ）</a:t>
            </a:r>
            <a:endParaRPr kumimoji="1" lang="ja-JP" altLang="en-US"/>
          </a:p>
        </p:txBody>
      </p:sp>
      <p:sp>
        <p:nvSpPr>
          <p:cNvPr id="3" name="コンテンツ プレースホルダー 2">
            <a:extLst>
              <a:ext uri="{FF2B5EF4-FFF2-40B4-BE49-F238E27FC236}">
                <a16:creationId xmlns:a16="http://schemas.microsoft.com/office/drawing/2014/main" id="{1AAB0490-72EC-57FD-AF91-F2418683A73F}"/>
              </a:ext>
            </a:extLst>
          </p:cNvPr>
          <p:cNvSpPr>
            <a:spLocks noGrp="1"/>
          </p:cNvSpPr>
          <p:nvPr>
            <p:ph idx="1"/>
          </p:nvPr>
        </p:nvSpPr>
        <p:spPr/>
        <p:txBody>
          <a:bodyPr/>
          <a:lstStyle/>
          <a:p>
            <a:r>
              <a:rPr lang="ja-JP" altLang="en-US"/>
              <a:t>従来の〇〇〇〇サービスに比べ、〇〇の目的に即した提案力を強みとし、</a:t>
            </a:r>
            <a:endParaRPr lang="en-US" altLang="ja-JP" dirty="0"/>
          </a:p>
          <a:p>
            <a:r>
              <a:rPr lang="en-US" altLang="ja-JP" dirty="0"/>
              <a:t>XX</a:t>
            </a:r>
            <a:r>
              <a:rPr lang="ja-JP" altLang="en-US"/>
              <a:t>よりも</a:t>
            </a:r>
            <a:r>
              <a:rPr lang="en-US" altLang="ja-JP" dirty="0"/>
              <a:t>XX</a:t>
            </a:r>
            <a:r>
              <a:rPr lang="ja-JP" altLang="en-US"/>
              <a:t>を重視したアウトプットを業界最安水準でご提供。売上最大化に貢献します</a:t>
            </a:r>
          </a:p>
        </p:txBody>
      </p:sp>
      <p:sp>
        <p:nvSpPr>
          <p:cNvPr id="4" name="日付プレースホルダー 3">
            <a:extLst>
              <a:ext uri="{FF2B5EF4-FFF2-40B4-BE49-F238E27FC236}">
                <a16:creationId xmlns:a16="http://schemas.microsoft.com/office/drawing/2014/main" id="{2B2ECF51-1D05-43F8-163A-47BF7F5DB95A}"/>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E29E8546-E217-EA92-E24D-3581178656AA}"/>
              </a:ext>
            </a:extLst>
          </p:cNvPr>
          <p:cNvSpPr>
            <a:spLocks noGrp="1"/>
          </p:cNvSpPr>
          <p:nvPr>
            <p:ph type="sldNum" sz="quarter" idx="12"/>
          </p:nvPr>
        </p:nvSpPr>
        <p:spPr/>
        <p:txBody>
          <a:bodyPr/>
          <a:lstStyle/>
          <a:p>
            <a:fld id="{E310EA0D-2252-9045-A82C-BA460C3629D0}" type="slidenum">
              <a:rPr lang="ja-JP" altLang="en-US" smtClean="0"/>
              <a:pPr/>
              <a:t>30</a:t>
            </a:fld>
            <a:endParaRPr lang="ja-JP" altLang="en-US">
              <a:latin typeface="Montserrat Medium" pitchFamily="2" charset="0"/>
            </a:endParaRPr>
          </a:p>
        </p:txBody>
      </p:sp>
      <p:cxnSp>
        <p:nvCxnSpPr>
          <p:cNvPr id="6" name="直線矢印コネクタ 5">
            <a:extLst>
              <a:ext uri="{FF2B5EF4-FFF2-40B4-BE49-F238E27FC236}">
                <a16:creationId xmlns:a16="http://schemas.microsoft.com/office/drawing/2014/main" id="{FD97A538-3FDB-D78F-F3AC-0225CFAD0772}"/>
              </a:ext>
            </a:extLst>
          </p:cNvPr>
          <p:cNvCxnSpPr>
            <a:cxnSpLocks/>
          </p:cNvCxnSpPr>
          <p:nvPr/>
        </p:nvCxnSpPr>
        <p:spPr>
          <a:xfrm>
            <a:off x="6096000" y="2509846"/>
            <a:ext cx="0" cy="3565507"/>
          </a:xfrm>
          <a:prstGeom prst="straightConnector1">
            <a:avLst/>
          </a:prstGeom>
          <a:ln>
            <a:solidFill>
              <a:schemeClr val="bg1">
                <a:lumMod val="75000"/>
              </a:schemeClr>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7" name="角丸四角形 6">
            <a:extLst>
              <a:ext uri="{FF2B5EF4-FFF2-40B4-BE49-F238E27FC236}">
                <a16:creationId xmlns:a16="http://schemas.microsoft.com/office/drawing/2014/main" id="{7F101D93-DE81-C31A-D4BC-08ECEAC12803}"/>
              </a:ext>
            </a:extLst>
          </p:cNvPr>
          <p:cNvSpPr/>
          <p:nvPr/>
        </p:nvSpPr>
        <p:spPr>
          <a:xfrm>
            <a:off x="5214292" y="2168525"/>
            <a:ext cx="1763418" cy="195148"/>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rPr>
              <a:t>納期</a:t>
            </a:r>
            <a:r>
              <a:rPr lang="en-US" altLang="ja-JP" sz="1200" b="1" dirty="0">
                <a:solidFill>
                  <a:schemeClr val="tx1">
                    <a:lumMod val="50000"/>
                    <a:lumOff val="50000"/>
                  </a:schemeClr>
                </a:solidFill>
                <a:latin typeface="Montserrat SemiBold" pitchFamily="2" charset="0"/>
                <a:ea typeface="Yu Gothic" panose="020B0400000000000000" pitchFamily="34" charset="-128"/>
              </a:rPr>
              <a:t> </a:t>
            </a:r>
            <a:r>
              <a:rPr lang="ja-JP" altLang="en-US" sz="1200" b="1">
                <a:solidFill>
                  <a:schemeClr val="tx1">
                    <a:lumMod val="50000"/>
                    <a:lumOff val="50000"/>
                  </a:schemeClr>
                </a:solidFill>
                <a:latin typeface="Montserrat SemiBold" pitchFamily="2" charset="0"/>
                <a:ea typeface="Yu Gothic" panose="020B0400000000000000" pitchFamily="34" charset="-128"/>
              </a:rPr>
              <a:t>短い</a:t>
            </a:r>
            <a:endParaRPr lang="ja-JP" altLang="en-US" sz="1200" b="1" dirty="0">
              <a:solidFill>
                <a:schemeClr val="tx1">
                  <a:lumMod val="50000"/>
                  <a:lumOff val="50000"/>
                </a:schemeClr>
              </a:solidFill>
              <a:latin typeface="Montserrat SemiBold" pitchFamily="2" charset="0"/>
              <a:ea typeface="Yu Gothic" panose="020B0400000000000000" pitchFamily="34" charset="-128"/>
            </a:endParaRPr>
          </a:p>
        </p:txBody>
      </p:sp>
      <p:sp>
        <p:nvSpPr>
          <p:cNvPr id="8" name="角丸四角形 7">
            <a:extLst>
              <a:ext uri="{FF2B5EF4-FFF2-40B4-BE49-F238E27FC236}">
                <a16:creationId xmlns:a16="http://schemas.microsoft.com/office/drawing/2014/main" id="{4A8857A8-DFBC-789B-AE84-07770DDC8B10}"/>
              </a:ext>
            </a:extLst>
          </p:cNvPr>
          <p:cNvSpPr/>
          <p:nvPr/>
        </p:nvSpPr>
        <p:spPr>
          <a:xfrm>
            <a:off x="5214292" y="6221527"/>
            <a:ext cx="1763418" cy="195148"/>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rPr>
              <a:t>納期 長い</a:t>
            </a:r>
            <a:endParaRPr lang="ja-JP" altLang="en-US" sz="1200" b="1" dirty="0">
              <a:solidFill>
                <a:schemeClr val="tx1">
                  <a:lumMod val="50000"/>
                  <a:lumOff val="50000"/>
                </a:schemeClr>
              </a:solidFill>
              <a:latin typeface="Montserrat SemiBold" pitchFamily="2" charset="0"/>
              <a:ea typeface="Yu Gothic" panose="020B0400000000000000" pitchFamily="34" charset="-128"/>
            </a:endParaRPr>
          </a:p>
        </p:txBody>
      </p:sp>
      <p:cxnSp>
        <p:nvCxnSpPr>
          <p:cNvPr id="9" name="直線矢印コネクタ 8">
            <a:extLst>
              <a:ext uri="{FF2B5EF4-FFF2-40B4-BE49-F238E27FC236}">
                <a16:creationId xmlns:a16="http://schemas.microsoft.com/office/drawing/2014/main" id="{13A0C3B5-EF2B-669D-2F5E-F67E13DB6971}"/>
              </a:ext>
            </a:extLst>
          </p:cNvPr>
          <p:cNvCxnSpPr>
            <a:cxnSpLocks/>
          </p:cNvCxnSpPr>
          <p:nvPr/>
        </p:nvCxnSpPr>
        <p:spPr>
          <a:xfrm rot="16200000">
            <a:off x="6096000" y="-346059"/>
            <a:ext cx="0" cy="9277318"/>
          </a:xfrm>
          <a:prstGeom prst="straightConnector1">
            <a:avLst/>
          </a:prstGeom>
          <a:ln>
            <a:solidFill>
              <a:schemeClr val="bg1">
                <a:lumMod val="75000"/>
              </a:schemeClr>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10" name="角丸四角形 9">
            <a:extLst>
              <a:ext uri="{FF2B5EF4-FFF2-40B4-BE49-F238E27FC236}">
                <a16:creationId xmlns:a16="http://schemas.microsoft.com/office/drawing/2014/main" id="{A76A92BF-E38F-69DC-B2B0-870C5139B72D}"/>
              </a:ext>
            </a:extLst>
          </p:cNvPr>
          <p:cNvSpPr/>
          <p:nvPr/>
        </p:nvSpPr>
        <p:spPr>
          <a:xfrm>
            <a:off x="442914" y="4195025"/>
            <a:ext cx="883501" cy="195148"/>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rPr>
              <a:t>費用 高い</a:t>
            </a:r>
            <a:endParaRPr lang="ja-JP" altLang="en-US" sz="1200" b="1" dirty="0">
              <a:solidFill>
                <a:schemeClr val="tx1">
                  <a:lumMod val="50000"/>
                  <a:lumOff val="50000"/>
                </a:schemeClr>
              </a:solidFill>
              <a:latin typeface="Montserrat SemiBold" pitchFamily="2" charset="0"/>
              <a:ea typeface="Yu Gothic" panose="020B0400000000000000" pitchFamily="34" charset="-128"/>
            </a:endParaRPr>
          </a:p>
        </p:txBody>
      </p:sp>
      <p:sp>
        <p:nvSpPr>
          <p:cNvPr id="11" name="角丸四角形 10">
            <a:extLst>
              <a:ext uri="{FF2B5EF4-FFF2-40B4-BE49-F238E27FC236}">
                <a16:creationId xmlns:a16="http://schemas.microsoft.com/office/drawing/2014/main" id="{E4614DF1-0AC3-0173-5F81-8FDD2EC64EAB}"/>
              </a:ext>
            </a:extLst>
          </p:cNvPr>
          <p:cNvSpPr/>
          <p:nvPr/>
        </p:nvSpPr>
        <p:spPr>
          <a:xfrm>
            <a:off x="10865587" y="4195025"/>
            <a:ext cx="883501" cy="195148"/>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rPr>
              <a:t>費用 安い</a:t>
            </a:r>
            <a:endParaRPr lang="ja-JP" altLang="en-US" sz="1200" b="1" dirty="0">
              <a:solidFill>
                <a:schemeClr val="tx1">
                  <a:lumMod val="50000"/>
                  <a:lumOff val="50000"/>
                </a:schemeClr>
              </a:solidFill>
              <a:latin typeface="Montserrat SemiBold" pitchFamily="2" charset="0"/>
              <a:ea typeface="Yu Gothic" panose="020B0400000000000000" pitchFamily="34" charset="-128"/>
            </a:endParaRPr>
          </a:p>
        </p:txBody>
      </p:sp>
      <p:sp>
        <p:nvSpPr>
          <p:cNvPr id="12" name="角丸四角形 11">
            <a:extLst>
              <a:ext uri="{FF2B5EF4-FFF2-40B4-BE49-F238E27FC236}">
                <a16:creationId xmlns:a16="http://schemas.microsoft.com/office/drawing/2014/main" id="{105A1C55-0539-CBC8-1F49-8AF9159A59F9}"/>
              </a:ext>
            </a:extLst>
          </p:cNvPr>
          <p:cNvSpPr/>
          <p:nvPr/>
        </p:nvSpPr>
        <p:spPr>
          <a:xfrm>
            <a:off x="1668906" y="2624867"/>
            <a:ext cx="4235970" cy="1406538"/>
          </a:xfrm>
          <a:prstGeom prst="roundRect">
            <a:avLst>
              <a:gd name="adj" fmla="val 3378"/>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kumimoji="1" lang="ja-JP" altLang="en-US" sz="2000" b="1">
                <a:solidFill>
                  <a:schemeClr val="bg1"/>
                </a:solidFill>
                <a:latin typeface="Montserrat SemiBold" pitchFamily="2" charset="0"/>
                <a:ea typeface="Yu Gothic" panose="020B0400000000000000" pitchFamily="34" charset="-128"/>
              </a:rPr>
              <a:t>競合サービス</a:t>
            </a:r>
            <a:r>
              <a:rPr kumimoji="1" lang="en-US" altLang="ja-JP" sz="2000" b="1" dirty="0">
                <a:solidFill>
                  <a:schemeClr val="bg1"/>
                </a:solidFill>
                <a:latin typeface="Montserrat SemiBold" pitchFamily="2" charset="0"/>
                <a:ea typeface="Yu Gothic" panose="020B0400000000000000" pitchFamily="34" charset="-128"/>
              </a:rPr>
              <a:t>A</a:t>
            </a:r>
          </a:p>
          <a:p>
            <a:pPr algn="ctr">
              <a:spcBef>
                <a:spcPts val="600"/>
              </a:spcBef>
            </a:pPr>
            <a:r>
              <a:rPr lang="ja-JP" altLang="en-US" sz="1400" b="1">
                <a:solidFill>
                  <a:schemeClr val="bg1"/>
                </a:solidFill>
                <a:latin typeface="Montserrat SemiBold" pitchFamily="2" charset="0"/>
                <a:ea typeface="Yu Gothic" panose="020B0400000000000000" pitchFamily="34" charset="-128"/>
              </a:rPr>
              <a:t>納期は短いが、費用が高い</a:t>
            </a:r>
            <a:endParaRPr kumimoji="1" lang="ja-JP" altLang="en-US" sz="1400" b="1">
              <a:solidFill>
                <a:schemeClr val="bg1"/>
              </a:solidFill>
              <a:latin typeface="Montserrat SemiBold" pitchFamily="2" charset="0"/>
              <a:ea typeface="Yu Gothic" panose="020B0400000000000000" pitchFamily="34" charset="-128"/>
            </a:endParaRPr>
          </a:p>
        </p:txBody>
      </p:sp>
      <p:sp>
        <p:nvSpPr>
          <p:cNvPr id="13" name="角丸四角形 12">
            <a:extLst>
              <a:ext uri="{FF2B5EF4-FFF2-40B4-BE49-F238E27FC236}">
                <a16:creationId xmlns:a16="http://schemas.microsoft.com/office/drawing/2014/main" id="{D74B110E-468B-C06B-C3D6-1A195A1E8D7D}"/>
              </a:ext>
            </a:extLst>
          </p:cNvPr>
          <p:cNvSpPr/>
          <p:nvPr/>
        </p:nvSpPr>
        <p:spPr>
          <a:xfrm>
            <a:off x="1668906" y="4553795"/>
            <a:ext cx="4235970" cy="1406538"/>
          </a:xfrm>
          <a:prstGeom prst="roundRect">
            <a:avLst>
              <a:gd name="adj" fmla="val 3378"/>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2000" b="1">
                <a:solidFill>
                  <a:schemeClr val="bg1"/>
                </a:solidFill>
                <a:latin typeface="Montserrat SemiBold" pitchFamily="2" charset="0"/>
                <a:ea typeface="Yu Gothic" panose="020B0400000000000000" pitchFamily="34" charset="-128"/>
              </a:rPr>
              <a:t>競合サービス</a:t>
            </a:r>
            <a:r>
              <a:rPr lang="en-US" altLang="ja-JP" sz="2000" b="1" dirty="0">
                <a:solidFill>
                  <a:schemeClr val="bg1"/>
                </a:solidFill>
                <a:latin typeface="Montserrat SemiBold" pitchFamily="2" charset="0"/>
                <a:ea typeface="Yu Gothic" panose="020B0400000000000000" pitchFamily="34" charset="-128"/>
              </a:rPr>
              <a:t>B</a:t>
            </a:r>
          </a:p>
          <a:p>
            <a:pPr algn="ctr">
              <a:spcBef>
                <a:spcPts val="600"/>
              </a:spcBef>
            </a:pPr>
            <a:r>
              <a:rPr lang="ja-JP" altLang="en-US" sz="1400" b="1">
                <a:solidFill>
                  <a:schemeClr val="bg1"/>
                </a:solidFill>
                <a:latin typeface="Montserrat SemiBold" pitchFamily="2" charset="0"/>
                <a:ea typeface="Yu Gothic" panose="020B0400000000000000" pitchFamily="34" charset="-128"/>
              </a:rPr>
              <a:t>費用が高く、納期も長い</a:t>
            </a:r>
          </a:p>
        </p:txBody>
      </p:sp>
      <p:sp>
        <p:nvSpPr>
          <p:cNvPr id="14" name="角丸四角形 13">
            <a:extLst>
              <a:ext uri="{FF2B5EF4-FFF2-40B4-BE49-F238E27FC236}">
                <a16:creationId xmlns:a16="http://schemas.microsoft.com/office/drawing/2014/main" id="{0EA57126-8901-AEC4-C01D-680BAC31CD1E}"/>
              </a:ext>
            </a:extLst>
          </p:cNvPr>
          <p:cNvSpPr/>
          <p:nvPr/>
        </p:nvSpPr>
        <p:spPr>
          <a:xfrm>
            <a:off x="6287126" y="2624867"/>
            <a:ext cx="4235970" cy="1406538"/>
          </a:xfrm>
          <a:prstGeom prst="roundRect">
            <a:avLst>
              <a:gd name="adj" fmla="val 3378"/>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kumimoji="1" lang="ja-JP" altLang="en-US" sz="2000" b="1">
                <a:solidFill>
                  <a:schemeClr val="bg1"/>
                </a:solidFill>
                <a:latin typeface="Montserrat SemiBold" pitchFamily="2" charset="0"/>
                <a:ea typeface="Yu Gothic" panose="020B0400000000000000" pitchFamily="34" charset="-128"/>
              </a:rPr>
              <a:t>自社</a:t>
            </a:r>
            <a:endParaRPr kumimoji="1" lang="en-US" altLang="ja-JP" sz="2000" b="1" dirty="0">
              <a:solidFill>
                <a:schemeClr val="bg1"/>
              </a:solidFill>
              <a:latin typeface="Montserrat SemiBold" pitchFamily="2" charset="0"/>
              <a:ea typeface="Yu Gothic" panose="020B0400000000000000" pitchFamily="34" charset="-128"/>
            </a:endParaRPr>
          </a:p>
          <a:p>
            <a:pPr algn="ctr">
              <a:spcBef>
                <a:spcPts val="600"/>
              </a:spcBef>
            </a:pPr>
            <a:r>
              <a:rPr lang="ja-JP" altLang="en-US" sz="1400" b="1">
                <a:solidFill>
                  <a:schemeClr val="bg1"/>
                </a:solidFill>
                <a:latin typeface="Montserrat SemiBold" pitchFamily="2" charset="0"/>
                <a:ea typeface="Yu Gothic" panose="020B0400000000000000" pitchFamily="34" charset="-128"/>
              </a:rPr>
              <a:t>費用も安く、納期も短い</a:t>
            </a:r>
          </a:p>
        </p:txBody>
      </p:sp>
      <p:sp>
        <p:nvSpPr>
          <p:cNvPr id="15" name="角丸四角形 14">
            <a:extLst>
              <a:ext uri="{FF2B5EF4-FFF2-40B4-BE49-F238E27FC236}">
                <a16:creationId xmlns:a16="http://schemas.microsoft.com/office/drawing/2014/main" id="{23D3B6F6-E855-1144-3329-1DE04CA00D19}"/>
              </a:ext>
            </a:extLst>
          </p:cNvPr>
          <p:cNvSpPr/>
          <p:nvPr/>
        </p:nvSpPr>
        <p:spPr>
          <a:xfrm>
            <a:off x="6287126" y="4553795"/>
            <a:ext cx="4235970" cy="1406538"/>
          </a:xfrm>
          <a:prstGeom prst="roundRect">
            <a:avLst>
              <a:gd name="adj" fmla="val 3378"/>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2000" b="1">
                <a:solidFill>
                  <a:schemeClr val="bg1"/>
                </a:solidFill>
                <a:latin typeface="Montserrat SemiBold" pitchFamily="2" charset="0"/>
                <a:ea typeface="Yu Gothic" panose="020B0400000000000000" pitchFamily="34" charset="-128"/>
              </a:rPr>
              <a:t>競合サービス</a:t>
            </a:r>
            <a:r>
              <a:rPr lang="en-US" altLang="ja-JP" sz="2000" b="1" dirty="0">
                <a:solidFill>
                  <a:schemeClr val="bg1"/>
                </a:solidFill>
                <a:latin typeface="Montserrat SemiBold" pitchFamily="2" charset="0"/>
                <a:ea typeface="Yu Gothic" panose="020B0400000000000000" pitchFamily="34" charset="-128"/>
              </a:rPr>
              <a:t>C</a:t>
            </a:r>
          </a:p>
          <a:p>
            <a:pPr algn="ctr">
              <a:spcBef>
                <a:spcPts val="600"/>
              </a:spcBef>
            </a:pPr>
            <a:r>
              <a:rPr lang="ja-JP" altLang="en-US" sz="1400" b="1">
                <a:solidFill>
                  <a:schemeClr val="bg1"/>
                </a:solidFill>
                <a:latin typeface="Montserrat SemiBold" pitchFamily="2" charset="0"/>
                <a:ea typeface="Yu Gothic" panose="020B0400000000000000" pitchFamily="34" charset="-128"/>
              </a:rPr>
              <a:t>費用は安いが、納期が長い</a:t>
            </a:r>
          </a:p>
        </p:txBody>
      </p:sp>
    </p:spTree>
    <p:extLst>
      <p:ext uri="{BB962C8B-B14F-4D97-AF65-F5344CB8AC3E}">
        <p14:creationId xmlns:p14="http://schemas.microsoft.com/office/powerpoint/2010/main" val="41668166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7C99AA9-BAB4-4E04-1369-3DB5C9397DDD}"/>
              </a:ext>
            </a:extLst>
          </p:cNvPr>
          <p:cNvSpPr>
            <a:spLocks noGrp="1"/>
          </p:cNvSpPr>
          <p:nvPr>
            <p:ph type="title"/>
          </p:nvPr>
        </p:nvSpPr>
        <p:spPr/>
        <p:txBody>
          <a:bodyPr vert="horz" lIns="91440" tIns="72000" rIns="91440" bIns="45720" rtlCol="0" anchor="ctr">
            <a:normAutofit/>
          </a:bodyPr>
          <a:lstStyle/>
          <a:p>
            <a:r>
              <a:rPr lang="ja-JP" altLang="en-US"/>
              <a:t>沿革・売上推移</a:t>
            </a:r>
          </a:p>
        </p:txBody>
      </p:sp>
      <p:sp>
        <p:nvSpPr>
          <p:cNvPr id="4" name="日付プレースホルダー 3">
            <a:extLst>
              <a:ext uri="{FF2B5EF4-FFF2-40B4-BE49-F238E27FC236}">
                <a16:creationId xmlns:a16="http://schemas.microsoft.com/office/drawing/2014/main" id="{C00C27C8-6E87-A74C-8790-56F190370DAD}"/>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FA903EAB-EA84-AA6B-7A87-19BBD61E3BF8}"/>
              </a:ext>
            </a:extLst>
          </p:cNvPr>
          <p:cNvSpPr>
            <a:spLocks noGrp="1"/>
          </p:cNvSpPr>
          <p:nvPr>
            <p:ph type="sldNum" sz="quarter" idx="12"/>
          </p:nvPr>
        </p:nvSpPr>
        <p:spPr/>
        <p:txBody>
          <a:bodyPr/>
          <a:lstStyle/>
          <a:p>
            <a:fld id="{E310EA0D-2252-9045-A82C-BA460C3629D0}" type="slidenum">
              <a:rPr lang="ja-JP" altLang="en-US" smtClean="0"/>
              <a:pPr/>
              <a:t>31</a:t>
            </a:fld>
            <a:endParaRPr lang="ja-JP" altLang="en-US">
              <a:latin typeface="Montserrat Medium" pitchFamily="2" charset="0"/>
            </a:endParaRPr>
          </a:p>
        </p:txBody>
      </p:sp>
      <p:sp>
        <p:nvSpPr>
          <p:cNvPr id="9" name="角丸四角形 8">
            <a:extLst>
              <a:ext uri="{FF2B5EF4-FFF2-40B4-BE49-F238E27FC236}">
                <a16:creationId xmlns:a16="http://schemas.microsoft.com/office/drawing/2014/main" id="{F3BB5895-8D38-D146-DC1E-F66144C5F65F}"/>
              </a:ext>
            </a:extLst>
          </p:cNvPr>
          <p:cNvSpPr/>
          <p:nvPr/>
        </p:nvSpPr>
        <p:spPr>
          <a:xfrm>
            <a:off x="442913" y="1160464"/>
            <a:ext cx="5523172" cy="5256776"/>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80000" rtlCol="0" anchor="t"/>
          <a:lstStyle/>
          <a:p>
            <a:pPr>
              <a:spcBef>
                <a:spcPts val="300"/>
              </a:spcBef>
            </a:pPr>
            <a:r>
              <a:rPr lang="ja-JP" altLang="en-US" sz="1600" b="1">
                <a:solidFill>
                  <a:srgbClr val="1A96F0"/>
                </a:solidFill>
                <a:latin typeface="Montserrat SemiBold" pitchFamily="2" charset="0"/>
                <a:ea typeface="Yu Gothic" panose="020B0400000000000000" pitchFamily="34" charset="-128"/>
              </a:rPr>
              <a:t>会社沿革</a:t>
            </a:r>
            <a:endParaRPr kumimoji="1" lang="ja-JP" altLang="en-US" sz="1600" b="1">
              <a:solidFill>
                <a:srgbClr val="1A96F0"/>
              </a:solidFill>
              <a:latin typeface="Montserrat SemiBold" pitchFamily="2" charset="0"/>
              <a:ea typeface="Yu Gothic" panose="020B0400000000000000" pitchFamily="34" charset="-128"/>
            </a:endParaRPr>
          </a:p>
          <a:p>
            <a:pPr>
              <a:spcBef>
                <a:spcPts val="300"/>
              </a:spcBef>
            </a:pP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※2026</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年 </a:t>
            </a: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5</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月時点</a:t>
            </a:r>
            <a:endParaRPr kumimoji="1"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endParaRPr>
          </a:p>
        </p:txBody>
      </p:sp>
      <p:sp>
        <p:nvSpPr>
          <p:cNvPr id="10" name="角丸四角形 9">
            <a:extLst>
              <a:ext uri="{FF2B5EF4-FFF2-40B4-BE49-F238E27FC236}">
                <a16:creationId xmlns:a16="http://schemas.microsoft.com/office/drawing/2014/main" id="{9E979EF5-A8FD-E439-2E0E-FAEE69D6E0E4}"/>
              </a:ext>
            </a:extLst>
          </p:cNvPr>
          <p:cNvSpPr/>
          <p:nvPr/>
        </p:nvSpPr>
        <p:spPr>
          <a:xfrm>
            <a:off x="6225917" y="1160464"/>
            <a:ext cx="5523172" cy="5256776"/>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80000" rtlCol="0" anchor="t"/>
          <a:lstStyle/>
          <a:p>
            <a:pPr>
              <a:spcBef>
                <a:spcPts val="300"/>
              </a:spcBef>
            </a:pPr>
            <a:r>
              <a:rPr lang="ja-JP" altLang="en-US" sz="1600" b="1">
                <a:solidFill>
                  <a:srgbClr val="1A96F0"/>
                </a:solidFill>
                <a:latin typeface="Montserrat SemiBold" pitchFamily="2" charset="0"/>
                <a:ea typeface="Yu Gothic" panose="020B0400000000000000" pitchFamily="34" charset="-128"/>
              </a:rPr>
              <a:t>売上高推移</a:t>
            </a:r>
            <a:endParaRPr kumimoji="1" lang="ja-JP" altLang="en-US" sz="1400" b="1">
              <a:solidFill>
                <a:srgbClr val="1A96F0"/>
              </a:solidFill>
              <a:latin typeface="Montserrat SemiBold" pitchFamily="2" charset="0"/>
              <a:ea typeface="Yu Gothic" panose="020B0400000000000000" pitchFamily="34" charset="-128"/>
            </a:endParaRPr>
          </a:p>
          <a:p>
            <a:pPr>
              <a:spcBef>
                <a:spcPts val="300"/>
              </a:spcBef>
            </a:pP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※2026</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年 </a:t>
            </a: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5</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月時点</a:t>
            </a:r>
            <a:endParaRPr kumimoji="1"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endParaRPr>
          </a:p>
        </p:txBody>
      </p:sp>
      <p:cxnSp>
        <p:nvCxnSpPr>
          <p:cNvPr id="22" name="直線矢印コネクタ 21">
            <a:extLst>
              <a:ext uri="{FF2B5EF4-FFF2-40B4-BE49-F238E27FC236}">
                <a16:creationId xmlns:a16="http://schemas.microsoft.com/office/drawing/2014/main" id="{38573745-F0A0-E1ED-8792-0A9FEF3A770F}"/>
              </a:ext>
            </a:extLst>
          </p:cNvPr>
          <p:cNvCxnSpPr>
            <a:stCxn id="11" idx="4"/>
          </p:cNvCxnSpPr>
          <p:nvPr/>
        </p:nvCxnSpPr>
        <p:spPr>
          <a:xfrm>
            <a:off x="1680915" y="2232030"/>
            <a:ext cx="0" cy="3664505"/>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11" name="円/楕円 10">
            <a:extLst>
              <a:ext uri="{FF2B5EF4-FFF2-40B4-BE49-F238E27FC236}">
                <a16:creationId xmlns:a16="http://schemas.microsoft.com/office/drawing/2014/main" id="{216BE6D7-F1C3-2F98-BD81-DAD6C9C66D9F}"/>
              </a:ext>
            </a:extLst>
          </p:cNvPr>
          <p:cNvSpPr/>
          <p:nvPr/>
        </p:nvSpPr>
        <p:spPr>
          <a:xfrm>
            <a:off x="1604939" y="2080078"/>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2" name="円/楕円 11">
            <a:extLst>
              <a:ext uri="{FF2B5EF4-FFF2-40B4-BE49-F238E27FC236}">
                <a16:creationId xmlns:a16="http://schemas.microsoft.com/office/drawing/2014/main" id="{6F6B2302-73B6-7339-5F10-6BB83817737A}"/>
              </a:ext>
            </a:extLst>
          </p:cNvPr>
          <p:cNvSpPr/>
          <p:nvPr/>
        </p:nvSpPr>
        <p:spPr>
          <a:xfrm>
            <a:off x="1604939" y="2510384"/>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3" name="円/楕円 12">
            <a:extLst>
              <a:ext uri="{FF2B5EF4-FFF2-40B4-BE49-F238E27FC236}">
                <a16:creationId xmlns:a16="http://schemas.microsoft.com/office/drawing/2014/main" id="{E0AFF079-CABD-5035-F9B7-D18B7B3B3AA8}"/>
              </a:ext>
            </a:extLst>
          </p:cNvPr>
          <p:cNvSpPr/>
          <p:nvPr/>
        </p:nvSpPr>
        <p:spPr>
          <a:xfrm>
            <a:off x="1604939" y="2940690"/>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4" name="円/楕円 13">
            <a:extLst>
              <a:ext uri="{FF2B5EF4-FFF2-40B4-BE49-F238E27FC236}">
                <a16:creationId xmlns:a16="http://schemas.microsoft.com/office/drawing/2014/main" id="{A68E3A27-6338-5B1F-3278-FE22197E9CE5}"/>
              </a:ext>
            </a:extLst>
          </p:cNvPr>
          <p:cNvSpPr/>
          <p:nvPr/>
        </p:nvSpPr>
        <p:spPr>
          <a:xfrm>
            <a:off x="1604939" y="3370996"/>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5" name="円/楕円 14">
            <a:extLst>
              <a:ext uri="{FF2B5EF4-FFF2-40B4-BE49-F238E27FC236}">
                <a16:creationId xmlns:a16="http://schemas.microsoft.com/office/drawing/2014/main" id="{AD126223-A8E9-AF91-3F3C-F9A3B87AF3E6}"/>
              </a:ext>
            </a:extLst>
          </p:cNvPr>
          <p:cNvSpPr/>
          <p:nvPr/>
        </p:nvSpPr>
        <p:spPr>
          <a:xfrm>
            <a:off x="1604939" y="3801302"/>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6" name="円/楕円 15">
            <a:extLst>
              <a:ext uri="{FF2B5EF4-FFF2-40B4-BE49-F238E27FC236}">
                <a16:creationId xmlns:a16="http://schemas.microsoft.com/office/drawing/2014/main" id="{E92B96C8-B136-0D39-D809-1269381E735E}"/>
              </a:ext>
            </a:extLst>
          </p:cNvPr>
          <p:cNvSpPr/>
          <p:nvPr/>
        </p:nvSpPr>
        <p:spPr>
          <a:xfrm>
            <a:off x="1604939" y="4231608"/>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7" name="円/楕円 16">
            <a:extLst>
              <a:ext uri="{FF2B5EF4-FFF2-40B4-BE49-F238E27FC236}">
                <a16:creationId xmlns:a16="http://schemas.microsoft.com/office/drawing/2014/main" id="{CBF3E7E6-3F8A-CF1E-B1A1-9370FFD38BF2}"/>
              </a:ext>
            </a:extLst>
          </p:cNvPr>
          <p:cNvSpPr/>
          <p:nvPr/>
        </p:nvSpPr>
        <p:spPr>
          <a:xfrm>
            <a:off x="1604939" y="4661914"/>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8" name="円/楕円 17">
            <a:extLst>
              <a:ext uri="{FF2B5EF4-FFF2-40B4-BE49-F238E27FC236}">
                <a16:creationId xmlns:a16="http://schemas.microsoft.com/office/drawing/2014/main" id="{0B603F53-CE01-E7F3-1E73-7BC93F767F9A}"/>
              </a:ext>
            </a:extLst>
          </p:cNvPr>
          <p:cNvSpPr/>
          <p:nvPr/>
        </p:nvSpPr>
        <p:spPr>
          <a:xfrm>
            <a:off x="1604939" y="5092220"/>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9" name="円/楕円 18">
            <a:extLst>
              <a:ext uri="{FF2B5EF4-FFF2-40B4-BE49-F238E27FC236}">
                <a16:creationId xmlns:a16="http://schemas.microsoft.com/office/drawing/2014/main" id="{D1DF00C0-E307-5EAF-F127-49BF6BF3665A}"/>
              </a:ext>
            </a:extLst>
          </p:cNvPr>
          <p:cNvSpPr/>
          <p:nvPr/>
        </p:nvSpPr>
        <p:spPr>
          <a:xfrm>
            <a:off x="1604939" y="5522526"/>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20" name="円/楕円 19">
            <a:extLst>
              <a:ext uri="{FF2B5EF4-FFF2-40B4-BE49-F238E27FC236}">
                <a16:creationId xmlns:a16="http://schemas.microsoft.com/office/drawing/2014/main" id="{FC293AD4-2798-C49F-0CB5-63FD30C05919}"/>
              </a:ext>
            </a:extLst>
          </p:cNvPr>
          <p:cNvSpPr/>
          <p:nvPr/>
        </p:nvSpPr>
        <p:spPr>
          <a:xfrm>
            <a:off x="1604939" y="5952832"/>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24" name="角丸四角形 23">
            <a:extLst>
              <a:ext uri="{FF2B5EF4-FFF2-40B4-BE49-F238E27FC236}">
                <a16:creationId xmlns:a16="http://schemas.microsoft.com/office/drawing/2014/main" id="{9686F830-12A1-C1F5-5AC9-32E569891166}"/>
              </a:ext>
            </a:extLst>
          </p:cNvPr>
          <p:cNvSpPr/>
          <p:nvPr/>
        </p:nvSpPr>
        <p:spPr>
          <a:xfrm>
            <a:off x="556833" y="2021396"/>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kumimoji="1"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kumimoji="1"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5" name="角丸四角形 24">
            <a:extLst>
              <a:ext uri="{FF2B5EF4-FFF2-40B4-BE49-F238E27FC236}">
                <a16:creationId xmlns:a16="http://schemas.microsoft.com/office/drawing/2014/main" id="{3D63AF9C-66EF-6B15-598C-9EECC25C05F1}"/>
              </a:ext>
            </a:extLst>
          </p:cNvPr>
          <p:cNvSpPr/>
          <p:nvPr/>
        </p:nvSpPr>
        <p:spPr>
          <a:xfrm>
            <a:off x="556833" y="2451967"/>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6" name="角丸四角形 25">
            <a:extLst>
              <a:ext uri="{FF2B5EF4-FFF2-40B4-BE49-F238E27FC236}">
                <a16:creationId xmlns:a16="http://schemas.microsoft.com/office/drawing/2014/main" id="{BE1BA177-0EFF-0439-4437-349814A7D1AE}"/>
              </a:ext>
            </a:extLst>
          </p:cNvPr>
          <p:cNvSpPr/>
          <p:nvPr/>
        </p:nvSpPr>
        <p:spPr>
          <a:xfrm>
            <a:off x="556833" y="2882538"/>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7" name="角丸四角形 26">
            <a:extLst>
              <a:ext uri="{FF2B5EF4-FFF2-40B4-BE49-F238E27FC236}">
                <a16:creationId xmlns:a16="http://schemas.microsoft.com/office/drawing/2014/main" id="{CCB50253-132C-EB05-9ECE-F29E470BD467}"/>
              </a:ext>
            </a:extLst>
          </p:cNvPr>
          <p:cNvSpPr/>
          <p:nvPr/>
        </p:nvSpPr>
        <p:spPr>
          <a:xfrm>
            <a:off x="556833" y="3313109"/>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8" name="角丸四角形 27">
            <a:extLst>
              <a:ext uri="{FF2B5EF4-FFF2-40B4-BE49-F238E27FC236}">
                <a16:creationId xmlns:a16="http://schemas.microsoft.com/office/drawing/2014/main" id="{CC7EA2AE-2049-07C9-FA86-1706747915D0}"/>
              </a:ext>
            </a:extLst>
          </p:cNvPr>
          <p:cNvSpPr/>
          <p:nvPr/>
        </p:nvSpPr>
        <p:spPr>
          <a:xfrm>
            <a:off x="556833" y="3743680"/>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9" name="角丸四角形 28">
            <a:extLst>
              <a:ext uri="{FF2B5EF4-FFF2-40B4-BE49-F238E27FC236}">
                <a16:creationId xmlns:a16="http://schemas.microsoft.com/office/drawing/2014/main" id="{6FCC4450-2502-C560-1B51-FEEE146DB636}"/>
              </a:ext>
            </a:extLst>
          </p:cNvPr>
          <p:cNvSpPr/>
          <p:nvPr/>
        </p:nvSpPr>
        <p:spPr>
          <a:xfrm>
            <a:off x="556833" y="4174251"/>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0" name="角丸四角形 29">
            <a:extLst>
              <a:ext uri="{FF2B5EF4-FFF2-40B4-BE49-F238E27FC236}">
                <a16:creationId xmlns:a16="http://schemas.microsoft.com/office/drawing/2014/main" id="{29955AC6-96BC-E502-0A86-C5A7A3B9FCDC}"/>
              </a:ext>
            </a:extLst>
          </p:cNvPr>
          <p:cNvSpPr/>
          <p:nvPr/>
        </p:nvSpPr>
        <p:spPr>
          <a:xfrm>
            <a:off x="556833" y="4604822"/>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1" name="角丸四角形 30">
            <a:extLst>
              <a:ext uri="{FF2B5EF4-FFF2-40B4-BE49-F238E27FC236}">
                <a16:creationId xmlns:a16="http://schemas.microsoft.com/office/drawing/2014/main" id="{5AB65E64-B731-7C72-6658-A8228A53115B}"/>
              </a:ext>
            </a:extLst>
          </p:cNvPr>
          <p:cNvSpPr/>
          <p:nvPr/>
        </p:nvSpPr>
        <p:spPr>
          <a:xfrm>
            <a:off x="556833" y="5035393"/>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2" name="角丸四角形 31">
            <a:extLst>
              <a:ext uri="{FF2B5EF4-FFF2-40B4-BE49-F238E27FC236}">
                <a16:creationId xmlns:a16="http://schemas.microsoft.com/office/drawing/2014/main" id="{DD97736B-0121-A4A7-786A-0B48F0B47172}"/>
              </a:ext>
            </a:extLst>
          </p:cNvPr>
          <p:cNvSpPr/>
          <p:nvPr/>
        </p:nvSpPr>
        <p:spPr>
          <a:xfrm>
            <a:off x="556833" y="5465964"/>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3" name="角丸四角形 32">
            <a:extLst>
              <a:ext uri="{FF2B5EF4-FFF2-40B4-BE49-F238E27FC236}">
                <a16:creationId xmlns:a16="http://schemas.microsoft.com/office/drawing/2014/main" id="{988E354B-EF42-DAA9-BA5A-C075A77F4050}"/>
              </a:ext>
            </a:extLst>
          </p:cNvPr>
          <p:cNvSpPr/>
          <p:nvPr/>
        </p:nvSpPr>
        <p:spPr>
          <a:xfrm>
            <a:off x="556833" y="5896535"/>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4" name="角丸四角形 33">
            <a:extLst>
              <a:ext uri="{FF2B5EF4-FFF2-40B4-BE49-F238E27FC236}">
                <a16:creationId xmlns:a16="http://schemas.microsoft.com/office/drawing/2014/main" id="{ED080FEA-09A2-41A6-0C0B-A60E69859EF9}"/>
              </a:ext>
            </a:extLst>
          </p:cNvPr>
          <p:cNvSpPr/>
          <p:nvPr/>
        </p:nvSpPr>
        <p:spPr>
          <a:xfrm>
            <a:off x="1875967" y="2021396"/>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35" name="角丸四角形 34">
            <a:extLst>
              <a:ext uri="{FF2B5EF4-FFF2-40B4-BE49-F238E27FC236}">
                <a16:creationId xmlns:a16="http://schemas.microsoft.com/office/drawing/2014/main" id="{820CB3EE-74A3-700F-6938-F6066CF75967}"/>
              </a:ext>
            </a:extLst>
          </p:cNvPr>
          <p:cNvSpPr/>
          <p:nvPr/>
        </p:nvSpPr>
        <p:spPr>
          <a:xfrm>
            <a:off x="1875967" y="2451967"/>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36" name="角丸四角形 35">
            <a:extLst>
              <a:ext uri="{FF2B5EF4-FFF2-40B4-BE49-F238E27FC236}">
                <a16:creationId xmlns:a16="http://schemas.microsoft.com/office/drawing/2014/main" id="{FAE05A44-4217-C107-EE47-A142C544A16A}"/>
              </a:ext>
            </a:extLst>
          </p:cNvPr>
          <p:cNvSpPr/>
          <p:nvPr/>
        </p:nvSpPr>
        <p:spPr>
          <a:xfrm>
            <a:off x="1875967" y="2882538"/>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37" name="角丸四角形 36">
            <a:extLst>
              <a:ext uri="{FF2B5EF4-FFF2-40B4-BE49-F238E27FC236}">
                <a16:creationId xmlns:a16="http://schemas.microsoft.com/office/drawing/2014/main" id="{10B6CE98-6245-B4DF-27A6-B7A2D128EA5F}"/>
              </a:ext>
            </a:extLst>
          </p:cNvPr>
          <p:cNvSpPr/>
          <p:nvPr/>
        </p:nvSpPr>
        <p:spPr>
          <a:xfrm>
            <a:off x="1875967" y="3313109"/>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38" name="角丸四角形 37">
            <a:extLst>
              <a:ext uri="{FF2B5EF4-FFF2-40B4-BE49-F238E27FC236}">
                <a16:creationId xmlns:a16="http://schemas.microsoft.com/office/drawing/2014/main" id="{B4916207-533E-909F-0BF0-2811F95CA46A}"/>
              </a:ext>
            </a:extLst>
          </p:cNvPr>
          <p:cNvSpPr/>
          <p:nvPr/>
        </p:nvSpPr>
        <p:spPr>
          <a:xfrm>
            <a:off x="1875967" y="3743680"/>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39" name="角丸四角形 38">
            <a:extLst>
              <a:ext uri="{FF2B5EF4-FFF2-40B4-BE49-F238E27FC236}">
                <a16:creationId xmlns:a16="http://schemas.microsoft.com/office/drawing/2014/main" id="{42153BC6-8899-4AA9-7E14-0A8851E60F52}"/>
              </a:ext>
            </a:extLst>
          </p:cNvPr>
          <p:cNvSpPr/>
          <p:nvPr/>
        </p:nvSpPr>
        <p:spPr>
          <a:xfrm>
            <a:off x="1875967" y="4174251"/>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40" name="角丸四角形 39">
            <a:extLst>
              <a:ext uri="{FF2B5EF4-FFF2-40B4-BE49-F238E27FC236}">
                <a16:creationId xmlns:a16="http://schemas.microsoft.com/office/drawing/2014/main" id="{CB7873FF-56E4-A09E-94D4-3077207BF364}"/>
              </a:ext>
            </a:extLst>
          </p:cNvPr>
          <p:cNvSpPr/>
          <p:nvPr/>
        </p:nvSpPr>
        <p:spPr>
          <a:xfrm>
            <a:off x="1875967" y="4604822"/>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41" name="角丸四角形 40">
            <a:extLst>
              <a:ext uri="{FF2B5EF4-FFF2-40B4-BE49-F238E27FC236}">
                <a16:creationId xmlns:a16="http://schemas.microsoft.com/office/drawing/2014/main" id="{1279F862-A664-EB9F-9433-FA52CEFD11F3}"/>
              </a:ext>
            </a:extLst>
          </p:cNvPr>
          <p:cNvSpPr/>
          <p:nvPr/>
        </p:nvSpPr>
        <p:spPr>
          <a:xfrm>
            <a:off x="1875967" y="5035393"/>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42" name="角丸四角形 41">
            <a:extLst>
              <a:ext uri="{FF2B5EF4-FFF2-40B4-BE49-F238E27FC236}">
                <a16:creationId xmlns:a16="http://schemas.microsoft.com/office/drawing/2014/main" id="{8A39FE94-8CD3-0B51-8200-E38884AD823B}"/>
              </a:ext>
            </a:extLst>
          </p:cNvPr>
          <p:cNvSpPr/>
          <p:nvPr/>
        </p:nvSpPr>
        <p:spPr>
          <a:xfrm>
            <a:off x="1875967" y="5465964"/>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43" name="角丸四角形 42">
            <a:extLst>
              <a:ext uri="{FF2B5EF4-FFF2-40B4-BE49-F238E27FC236}">
                <a16:creationId xmlns:a16="http://schemas.microsoft.com/office/drawing/2014/main" id="{C0CFF1C9-8E02-6D8B-646E-F0C608043D6C}"/>
              </a:ext>
            </a:extLst>
          </p:cNvPr>
          <p:cNvSpPr/>
          <p:nvPr/>
        </p:nvSpPr>
        <p:spPr>
          <a:xfrm>
            <a:off x="1875967" y="5896535"/>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graphicFrame>
        <p:nvGraphicFramePr>
          <p:cNvPr id="44" name="グラフ 43">
            <a:extLst>
              <a:ext uri="{FF2B5EF4-FFF2-40B4-BE49-F238E27FC236}">
                <a16:creationId xmlns:a16="http://schemas.microsoft.com/office/drawing/2014/main" id="{1791E340-6224-3BFB-55EF-4879FAB5C6C9}"/>
              </a:ext>
            </a:extLst>
          </p:cNvPr>
          <p:cNvGraphicFramePr>
            <a:graphicFrameLocks/>
          </p:cNvGraphicFramePr>
          <p:nvPr>
            <p:extLst>
              <p:ext uri="{D42A27DB-BD31-4B8C-83A1-F6EECF244321}">
                <p14:modId xmlns:p14="http://schemas.microsoft.com/office/powerpoint/2010/main" val="3132898478"/>
              </p:ext>
            </p:extLst>
          </p:nvPr>
        </p:nvGraphicFramePr>
        <p:xfrm>
          <a:off x="6580576" y="1858780"/>
          <a:ext cx="4819332" cy="430707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451344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図 5">
            <a:extLst>
              <a:ext uri="{FF2B5EF4-FFF2-40B4-BE49-F238E27FC236}">
                <a16:creationId xmlns:a16="http://schemas.microsoft.com/office/drawing/2014/main" id="{C1975158-C270-30D6-8A94-255831D338C3}"/>
              </a:ext>
            </a:extLst>
          </p:cNvPr>
          <p:cNvPicPr>
            <a:picLocks noChangeAspect="1"/>
          </p:cNvPicPr>
          <p:nvPr/>
        </p:nvPicPr>
        <p:blipFill>
          <a:blip r:embed="rId2" cstate="hqprint">
            <a:extLst>
              <a:ext uri="{28A0092B-C50C-407E-A947-70E740481C1C}">
                <a14:useLocalDpi xmlns:a14="http://schemas.microsoft.com/office/drawing/2010/main"/>
              </a:ext>
            </a:extLst>
          </a:blip>
          <a:srcRect/>
          <a:stretch>
            <a:fillRect/>
          </a:stretch>
        </p:blipFill>
        <p:spPr>
          <a:xfrm>
            <a:off x="711686" y="4632770"/>
            <a:ext cx="2732218" cy="3602616"/>
          </a:xfrm>
          <a:prstGeom prst="roundRect">
            <a:avLst>
              <a:gd name="adj" fmla="val 1105"/>
            </a:avLst>
          </a:prstGeom>
          <a:ln>
            <a:solidFill>
              <a:schemeClr val="bg1">
                <a:lumMod val="85000"/>
              </a:schemeClr>
            </a:solidFill>
          </a:ln>
          <a:effectLst>
            <a:outerShdw blurRad="127000" sx="102000" sy="102000" algn="ctr" rotWithShape="0">
              <a:prstClr val="black">
                <a:alpha val="8000"/>
              </a:prstClr>
            </a:outerShdw>
          </a:effectLst>
        </p:spPr>
      </p:pic>
      <p:pic>
        <p:nvPicPr>
          <p:cNvPr id="7" name="図 6">
            <a:extLst>
              <a:ext uri="{FF2B5EF4-FFF2-40B4-BE49-F238E27FC236}">
                <a16:creationId xmlns:a16="http://schemas.microsoft.com/office/drawing/2014/main" id="{C1AC8947-A1EE-B4AA-201C-B00478F051AF}"/>
              </a:ext>
            </a:extLst>
          </p:cNvPr>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6618425" y="1728032"/>
            <a:ext cx="2732218" cy="2379345"/>
          </a:xfrm>
          <a:prstGeom prst="roundRect">
            <a:avLst>
              <a:gd name="adj" fmla="val 1105"/>
            </a:avLst>
          </a:prstGeom>
          <a:ln>
            <a:solidFill>
              <a:schemeClr val="bg1">
                <a:lumMod val="85000"/>
              </a:schemeClr>
            </a:solidFill>
          </a:ln>
          <a:effectLst>
            <a:outerShdw blurRad="127000" sx="102000" sy="102000" algn="ctr" rotWithShape="0">
              <a:prstClr val="black">
                <a:alpha val="8000"/>
              </a:prstClr>
            </a:outerShdw>
          </a:effectLst>
        </p:spPr>
      </p:pic>
      <p:sp>
        <p:nvSpPr>
          <p:cNvPr id="8" name="角丸四角形 7">
            <a:extLst>
              <a:ext uri="{FF2B5EF4-FFF2-40B4-BE49-F238E27FC236}">
                <a16:creationId xmlns:a16="http://schemas.microsoft.com/office/drawing/2014/main" id="{98D1250F-48EF-5200-AEAA-C0814AC3760A}"/>
              </a:ext>
            </a:extLst>
          </p:cNvPr>
          <p:cNvSpPr/>
          <p:nvPr/>
        </p:nvSpPr>
        <p:spPr>
          <a:xfrm>
            <a:off x="6359173" y="3580291"/>
            <a:ext cx="3363254" cy="697181"/>
          </a:xfrm>
          <a:prstGeom prst="roundRect">
            <a:avLst>
              <a:gd name="adj" fmla="val 0"/>
            </a:avLst>
          </a:prstGeom>
          <a:gradFill flip="none" rotWithShape="1">
            <a:gsLst>
              <a:gs pos="0">
                <a:srgbClr val="F7F7F7">
                  <a:alpha val="0"/>
                </a:srgbClr>
              </a:gs>
              <a:gs pos="76000">
                <a:srgbClr val="F7F7F7"/>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b="1">
              <a:solidFill>
                <a:schemeClr val="tx1">
                  <a:lumMod val="75000"/>
                  <a:lumOff val="25000"/>
                </a:schemeClr>
              </a:solidFill>
              <a:latin typeface="Montserrat SemiBold" pitchFamily="2" charset="0"/>
              <a:ea typeface="Yu Gothic" panose="020B0400000000000000" pitchFamily="34" charset="-128"/>
            </a:endParaRPr>
          </a:p>
        </p:txBody>
      </p:sp>
      <p:pic>
        <p:nvPicPr>
          <p:cNvPr id="9" name="図 8">
            <a:extLst>
              <a:ext uri="{FF2B5EF4-FFF2-40B4-BE49-F238E27FC236}">
                <a16:creationId xmlns:a16="http://schemas.microsoft.com/office/drawing/2014/main" id="{C0F0CF5B-75D4-C4B2-5731-E1AAD1E15DD2}"/>
              </a:ext>
            </a:extLst>
          </p:cNvPr>
          <p:cNvPicPr>
            <a:picLocks noChangeAspect="1"/>
          </p:cNvPicPr>
          <p:nvPr/>
        </p:nvPicPr>
        <p:blipFill>
          <a:blip r:embed="rId4" cstate="hqprint">
            <a:extLst>
              <a:ext uri="{28A0092B-C50C-407E-A947-70E740481C1C}">
                <a14:useLocalDpi xmlns:a14="http://schemas.microsoft.com/office/drawing/2010/main"/>
              </a:ext>
            </a:extLst>
          </a:blip>
          <a:srcRect/>
          <a:stretch>
            <a:fillRect/>
          </a:stretch>
        </p:blipFill>
        <p:spPr>
          <a:xfrm>
            <a:off x="6618425" y="4632771"/>
            <a:ext cx="2727822" cy="3233264"/>
          </a:xfrm>
          <a:prstGeom prst="roundRect">
            <a:avLst>
              <a:gd name="adj" fmla="val 1105"/>
            </a:avLst>
          </a:prstGeom>
          <a:ln>
            <a:solidFill>
              <a:schemeClr val="bg1">
                <a:lumMod val="85000"/>
              </a:schemeClr>
            </a:solidFill>
          </a:ln>
          <a:effectLst>
            <a:outerShdw blurRad="127000" sx="102000" sy="102000" algn="ctr" rotWithShape="0">
              <a:prstClr val="black">
                <a:alpha val="8000"/>
              </a:prstClr>
            </a:outerShdw>
          </a:effectLst>
        </p:spPr>
      </p:pic>
      <p:pic>
        <p:nvPicPr>
          <p:cNvPr id="10" name="図 9">
            <a:extLst>
              <a:ext uri="{FF2B5EF4-FFF2-40B4-BE49-F238E27FC236}">
                <a16:creationId xmlns:a16="http://schemas.microsoft.com/office/drawing/2014/main" id="{22A7636B-04FE-B07A-F643-EB4A43BE6E20}"/>
              </a:ext>
            </a:extLst>
          </p:cNvPr>
          <p:cNvPicPr>
            <a:picLocks noChangeAspect="1"/>
          </p:cNvPicPr>
          <p:nvPr/>
        </p:nvPicPr>
        <p:blipFill>
          <a:blip r:embed="rId5" cstate="hqprint">
            <a:extLst>
              <a:ext uri="{28A0092B-C50C-407E-A947-70E740481C1C}">
                <a14:useLocalDpi xmlns:a14="http://schemas.microsoft.com/office/drawing/2010/main"/>
              </a:ext>
            </a:extLst>
          </a:blip>
          <a:srcRect/>
          <a:stretch>
            <a:fillRect/>
          </a:stretch>
        </p:blipFill>
        <p:spPr>
          <a:xfrm>
            <a:off x="716083" y="1728033"/>
            <a:ext cx="2732218" cy="2379332"/>
          </a:xfrm>
          <a:prstGeom prst="roundRect">
            <a:avLst>
              <a:gd name="adj" fmla="val 1105"/>
            </a:avLst>
          </a:prstGeom>
          <a:ln>
            <a:solidFill>
              <a:schemeClr val="bg1">
                <a:lumMod val="85000"/>
              </a:schemeClr>
            </a:solidFill>
          </a:ln>
          <a:effectLst>
            <a:outerShdw blurRad="127000" sx="102000" sy="102000" algn="ctr" rotWithShape="0">
              <a:prstClr val="black">
                <a:alpha val="8000"/>
              </a:prstClr>
            </a:outerShdw>
          </a:effectLst>
        </p:spPr>
      </p:pic>
      <p:sp>
        <p:nvSpPr>
          <p:cNvPr id="11" name="角丸四角形 10">
            <a:extLst>
              <a:ext uri="{FF2B5EF4-FFF2-40B4-BE49-F238E27FC236}">
                <a16:creationId xmlns:a16="http://schemas.microsoft.com/office/drawing/2014/main" id="{985D4F83-FBC4-BEED-32B2-73318D523F1F}"/>
              </a:ext>
            </a:extLst>
          </p:cNvPr>
          <p:cNvSpPr/>
          <p:nvPr/>
        </p:nvSpPr>
        <p:spPr>
          <a:xfrm>
            <a:off x="456830" y="3580291"/>
            <a:ext cx="3363254" cy="697181"/>
          </a:xfrm>
          <a:prstGeom prst="roundRect">
            <a:avLst>
              <a:gd name="adj" fmla="val 0"/>
            </a:avLst>
          </a:prstGeom>
          <a:gradFill flip="none" rotWithShape="1">
            <a:gsLst>
              <a:gs pos="0">
                <a:srgbClr val="F7F7F7">
                  <a:alpha val="0"/>
                </a:srgbClr>
              </a:gs>
              <a:gs pos="76000">
                <a:srgbClr val="F7F7F7"/>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b="1">
              <a:solidFill>
                <a:schemeClr val="tx1">
                  <a:lumMod val="75000"/>
                  <a:lumOff val="25000"/>
                </a:schemeClr>
              </a:solidFill>
              <a:latin typeface="Montserrat SemiBold" pitchFamily="2" charset="0"/>
              <a:ea typeface="Yu Gothic" panose="020B0400000000000000" pitchFamily="34" charset="-128"/>
            </a:endParaRPr>
          </a:p>
        </p:txBody>
      </p:sp>
      <p:pic>
        <p:nvPicPr>
          <p:cNvPr id="12" name="Picture 8" descr="MarkeZine（マーケジン）">
            <a:extLst>
              <a:ext uri="{FF2B5EF4-FFF2-40B4-BE49-F238E27FC236}">
                <a16:creationId xmlns:a16="http://schemas.microsoft.com/office/drawing/2014/main" id="{3E4B787D-9F68-DF00-A89B-0C25315AEA50}"/>
              </a:ext>
            </a:extLst>
          </p:cNvPr>
          <p:cNvPicPr>
            <a:picLocks noChangeAspect="1" noChangeArrowheads="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a:ext>
            </a:extLst>
          </a:blip>
          <a:srcRect l="16369" t="33034" r="16132" b="32565"/>
          <a:stretch/>
        </p:blipFill>
        <p:spPr bwMode="auto">
          <a:xfrm>
            <a:off x="820546" y="1337125"/>
            <a:ext cx="850827" cy="22765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テクノロジーで営業活動を支援するウェブマガジン「SalesZine（セールスジン）」">
            <a:extLst>
              <a:ext uri="{FF2B5EF4-FFF2-40B4-BE49-F238E27FC236}">
                <a16:creationId xmlns:a16="http://schemas.microsoft.com/office/drawing/2014/main" id="{CF2B9588-F02E-125A-F361-0B03FD030264}"/>
              </a:ext>
            </a:extLst>
          </p:cNvPr>
          <p:cNvPicPr>
            <a:picLocks noChangeAspect="1" noChangeArrowheads="1"/>
          </p:cNvPicPr>
          <p:nvPr/>
        </p:nvPicPr>
        <p:blipFill>
          <a:blip r:embed="rId7"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689373" y="1337125"/>
            <a:ext cx="928377" cy="286980"/>
          </a:xfrm>
          <a:prstGeom prst="rect">
            <a:avLst/>
          </a:prstGeom>
          <a:noFill/>
          <a:extLst>
            <a:ext uri="{909E8E84-426E-40DD-AFC4-6F175D3DCCD1}">
              <a14:hiddenFill xmlns:a14="http://schemas.microsoft.com/office/drawing/2010/main">
                <a:solidFill>
                  <a:srgbClr val="FFFFFF"/>
                </a:solidFill>
              </a14:hiddenFill>
            </a:ext>
          </a:extLst>
        </p:spPr>
      </p:pic>
      <p:sp>
        <p:nvSpPr>
          <p:cNvPr id="14" name="角丸四角形 13">
            <a:extLst>
              <a:ext uri="{FF2B5EF4-FFF2-40B4-BE49-F238E27FC236}">
                <a16:creationId xmlns:a16="http://schemas.microsoft.com/office/drawing/2014/main" id="{226B65CF-24B1-CDF5-150F-1E2DE367A767}"/>
              </a:ext>
            </a:extLst>
          </p:cNvPr>
          <p:cNvSpPr/>
          <p:nvPr/>
        </p:nvSpPr>
        <p:spPr>
          <a:xfrm>
            <a:off x="3143158" y="1450952"/>
            <a:ext cx="2855987" cy="997764"/>
          </a:xfrm>
          <a:prstGeom prst="roundRect">
            <a:avLst>
              <a:gd name="adj" fmla="val 3997"/>
            </a:avLst>
          </a:prstGeom>
          <a:solidFill>
            <a:schemeClr val="bg1">
              <a:alpha val="80000"/>
            </a:schemeClr>
          </a:solidFill>
          <a:ln w="15875">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wrap="none" lIns="180000" rtlCol="0" anchor="ctr"/>
          <a:lstStyle/>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ホワイトペーパーを始める前に</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知っておきたい「良いコンテンツ」</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の定義と</a:t>
            </a:r>
            <a:r>
              <a:rPr lang="en-US" altLang="ja-JP" sz="1200" b="1" dirty="0">
                <a:solidFill>
                  <a:schemeClr val="tx1">
                    <a:lumMod val="75000"/>
                    <a:lumOff val="25000"/>
                  </a:schemeClr>
                </a:solidFill>
                <a:latin typeface="Montserrat SemiBold" pitchFamily="2" charset="0"/>
                <a:ea typeface="Yu Gothic" panose="020B0400000000000000" pitchFamily="34" charset="-128"/>
              </a:rPr>
              <a:t>4</a:t>
            </a:r>
            <a:r>
              <a:rPr lang="ja-JP" altLang="en-US" sz="1200" b="1">
                <a:solidFill>
                  <a:schemeClr val="tx1">
                    <a:lumMod val="75000"/>
                    <a:lumOff val="25000"/>
                  </a:schemeClr>
                </a:solidFill>
                <a:latin typeface="Montserrat SemiBold" pitchFamily="2" charset="0"/>
                <a:ea typeface="Yu Gothic" panose="020B0400000000000000" pitchFamily="34" charset="-128"/>
              </a:rPr>
              <a:t>つのヒント</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p:txBody>
      </p:sp>
      <p:sp>
        <p:nvSpPr>
          <p:cNvPr id="15" name="角丸四角形 14">
            <a:extLst>
              <a:ext uri="{FF2B5EF4-FFF2-40B4-BE49-F238E27FC236}">
                <a16:creationId xmlns:a16="http://schemas.microsoft.com/office/drawing/2014/main" id="{FEEC148E-85D4-33AE-F7DB-A49FF7B4F7CE}"/>
              </a:ext>
            </a:extLst>
          </p:cNvPr>
          <p:cNvSpPr/>
          <p:nvPr/>
        </p:nvSpPr>
        <p:spPr>
          <a:xfrm>
            <a:off x="3443904" y="2660065"/>
            <a:ext cx="2555241" cy="1242946"/>
          </a:xfrm>
          <a:prstGeom prst="roundRect">
            <a:avLst>
              <a:gd name="adj" fmla="val 0"/>
            </a:avLst>
          </a:prstGeom>
          <a:noFill/>
          <a:ln w="15875">
            <a:noFill/>
          </a:ln>
        </p:spPr>
        <p:style>
          <a:lnRef idx="2">
            <a:schemeClr val="accent1">
              <a:shade val="15000"/>
            </a:schemeClr>
          </a:lnRef>
          <a:fillRef idx="1">
            <a:schemeClr val="accent1"/>
          </a:fillRef>
          <a:effectRef idx="0">
            <a:schemeClr val="accent1"/>
          </a:effectRef>
          <a:fontRef idx="minor">
            <a:schemeClr val="lt1"/>
          </a:fontRef>
        </p:style>
        <p:txBody>
          <a:bodyPr wrap="none" lIns="251999" rtlCol="0" anchor="t"/>
          <a:lstStyle/>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マーケティングメディア</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全</a:t>
            </a:r>
            <a:r>
              <a:rPr lang="en-US" altLang="ja-JP" sz="1050" b="1" dirty="0">
                <a:solidFill>
                  <a:schemeClr val="tx1">
                    <a:lumMod val="75000"/>
                    <a:lumOff val="25000"/>
                  </a:schemeClr>
                </a:solidFill>
                <a:latin typeface="Montserrat SemiBold" pitchFamily="2" charset="0"/>
                <a:ea typeface="Yu Gothic" panose="020B0400000000000000" pitchFamily="34" charset="-128"/>
              </a:rPr>
              <a:t>3</a:t>
            </a:r>
            <a:r>
              <a:rPr lang="ja-JP" altLang="en-US" sz="1050" b="1">
                <a:solidFill>
                  <a:schemeClr val="tx1">
                    <a:lumMod val="75000"/>
                    <a:lumOff val="25000"/>
                  </a:schemeClr>
                </a:solidFill>
                <a:latin typeface="Montserrat SemiBold" pitchFamily="2" charset="0"/>
                <a:ea typeface="Yu Gothic" panose="020B0400000000000000" pitchFamily="34" charset="-128"/>
              </a:rPr>
              <a:t>回の連載</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ホワイトペーパー関連ノウハウ</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p:txBody>
      </p:sp>
      <p:sp>
        <p:nvSpPr>
          <p:cNvPr id="16" name="角丸四角形 15">
            <a:extLst>
              <a:ext uri="{FF2B5EF4-FFF2-40B4-BE49-F238E27FC236}">
                <a16:creationId xmlns:a16="http://schemas.microsoft.com/office/drawing/2014/main" id="{753807B4-B8DF-7833-5C44-C5C14800FE68}"/>
              </a:ext>
            </a:extLst>
          </p:cNvPr>
          <p:cNvSpPr/>
          <p:nvPr/>
        </p:nvSpPr>
        <p:spPr>
          <a:xfrm>
            <a:off x="3143158" y="4355689"/>
            <a:ext cx="2855987" cy="997764"/>
          </a:xfrm>
          <a:prstGeom prst="roundRect">
            <a:avLst>
              <a:gd name="adj" fmla="val 3997"/>
            </a:avLst>
          </a:prstGeom>
          <a:solidFill>
            <a:schemeClr val="bg1">
              <a:alpha val="80000"/>
            </a:schemeClr>
          </a:solidFill>
          <a:ln w="15875">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wrap="none" lIns="180000" rtlCol="0" anchor="ctr"/>
          <a:lstStyle/>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誰も教えてくれなかった</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ホワイトペーパー戦略</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成果に繋げる</a:t>
            </a:r>
            <a:r>
              <a:rPr lang="en-US" altLang="ja-JP" sz="1200" b="1" dirty="0">
                <a:solidFill>
                  <a:schemeClr val="tx1">
                    <a:lumMod val="75000"/>
                    <a:lumOff val="25000"/>
                  </a:schemeClr>
                </a:solidFill>
                <a:latin typeface="Montserrat SemiBold" pitchFamily="2" charset="0"/>
                <a:ea typeface="Yu Gothic" panose="020B0400000000000000" pitchFamily="34" charset="-128"/>
              </a:rPr>
              <a:t>3</a:t>
            </a:r>
            <a:r>
              <a:rPr lang="ja-JP" altLang="en-US" sz="1200" b="1">
                <a:solidFill>
                  <a:schemeClr val="tx1">
                    <a:lumMod val="75000"/>
                    <a:lumOff val="25000"/>
                  </a:schemeClr>
                </a:solidFill>
                <a:latin typeface="Montserrat SemiBold" pitchFamily="2" charset="0"/>
                <a:ea typeface="Yu Gothic" panose="020B0400000000000000" pitchFamily="34" charset="-128"/>
              </a:rPr>
              <a:t>つの使い方とは？</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p:txBody>
      </p:sp>
      <p:sp>
        <p:nvSpPr>
          <p:cNvPr id="17" name="角丸四角形 16">
            <a:extLst>
              <a:ext uri="{FF2B5EF4-FFF2-40B4-BE49-F238E27FC236}">
                <a16:creationId xmlns:a16="http://schemas.microsoft.com/office/drawing/2014/main" id="{6B9B1B61-70AD-9B01-2230-82BAEFA2F76B}"/>
              </a:ext>
            </a:extLst>
          </p:cNvPr>
          <p:cNvSpPr/>
          <p:nvPr/>
        </p:nvSpPr>
        <p:spPr>
          <a:xfrm>
            <a:off x="3443904" y="5564803"/>
            <a:ext cx="2555241" cy="1242946"/>
          </a:xfrm>
          <a:prstGeom prst="roundRect">
            <a:avLst>
              <a:gd name="adj" fmla="val 0"/>
            </a:avLst>
          </a:prstGeom>
          <a:noFill/>
          <a:ln w="15875">
            <a:noFill/>
          </a:ln>
        </p:spPr>
        <p:style>
          <a:lnRef idx="2">
            <a:schemeClr val="accent1">
              <a:shade val="15000"/>
            </a:schemeClr>
          </a:lnRef>
          <a:fillRef idx="1">
            <a:schemeClr val="accent1"/>
          </a:fillRef>
          <a:effectRef idx="0">
            <a:schemeClr val="accent1"/>
          </a:effectRef>
          <a:fontRef idx="minor">
            <a:schemeClr val="lt1"/>
          </a:fontRef>
        </p:style>
        <p:txBody>
          <a:bodyPr wrap="none" lIns="251999" rtlCol="0" anchor="t"/>
          <a:lstStyle/>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マーケティングメディア</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全</a:t>
            </a:r>
            <a:r>
              <a:rPr lang="en-US" altLang="ja-JP" sz="1050" b="1" dirty="0">
                <a:solidFill>
                  <a:schemeClr val="tx1">
                    <a:lumMod val="75000"/>
                    <a:lumOff val="25000"/>
                  </a:schemeClr>
                </a:solidFill>
                <a:latin typeface="Montserrat SemiBold" pitchFamily="2" charset="0"/>
                <a:ea typeface="Yu Gothic" panose="020B0400000000000000" pitchFamily="34" charset="-128"/>
              </a:rPr>
              <a:t>3</a:t>
            </a:r>
            <a:r>
              <a:rPr lang="ja-JP" altLang="en-US" sz="1050" b="1">
                <a:solidFill>
                  <a:schemeClr val="tx1">
                    <a:lumMod val="75000"/>
                    <a:lumOff val="25000"/>
                  </a:schemeClr>
                </a:solidFill>
                <a:latin typeface="Montserrat SemiBold" pitchFamily="2" charset="0"/>
                <a:ea typeface="Yu Gothic" panose="020B0400000000000000" pitchFamily="34" charset="-128"/>
              </a:rPr>
              <a:t>回の連載</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ホワイトペーパー関連ノウハウ</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p:txBody>
      </p:sp>
      <p:pic>
        <p:nvPicPr>
          <p:cNvPr id="18" name="Picture 4" descr="BeMARKEを正式リリース＆「BtoBマーケティングカオスマップ【2023年版】」を無料公開 | 株式会社アジタスのプレスリリース">
            <a:extLst>
              <a:ext uri="{FF2B5EF4-FFF2-40B4-BE49-F238E27FC236}">
                <a16:creationId xmlns:a16="http://schemas.microsoft.com/office/drawing/2014/main" id="{5382331B-0748-71D4-A765-1CBC63F34730}"/>
              </a:ext>
            </a:extLst>
          </p:cNvPr>
          <p:cNvPicPr>
            <a:picLocks noChangeAspect="1" noChangeArrowheads="1"/>
          </p:cNvPicPr>
          <p:nvPr/>
        </p:nvPicPr>
        <p:blipFill rotWithShape="1">
          <a:blip r:embed="rId8"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6689373" y="4291862"/>
            <a:ext cx="1175231" cy="17766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0" descr="運営メディア紹介">
            <a:extLst>
              <a:ext uri="{FF2B5EF4-FFF2-40B4-BE49-F238E27FC236}">
                <a16:creationId xmlns:a16="http://schemas.microsoft.com/office/drawing/2014/main" id="{EFD703DE-6EF7-EE5A-FCC7-4A80618AE7E4}"/>
              </a:ext>
            </a:extLst>
          </p:cNvPr>
          <p:cNvPicPr>
            <a:picLocks noChangeAspect="1" noChangeArrowheads="1"/>
          </p:cNvPicPr>
          <p:nvPr/>
        </p:nvPicPr>
        <p:blipFill>
          <a:blip r:embed="rId9"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93704" y="4190576"/>
            <a:ext cx="947030" cy="331462"/>
          </a:xfrm>
          <a:prstGeom prst="rect">
            <a:avLst/>
          </a:prstGeom>
          <a:noFill/>
          <a:extLst>
            <a:ext uri="{909E8E84-426E-40DD-AFC4-6F175D3DCCD1}">
              <a14:hiddenFill xmlns:a14="http://schemas.microsoft.com/office/drawing/2010/main">
                <a:solidFill>
                  <a:srgbClr val="FFFFFF"/>
                </a:solidFill>
              </a14:hiddenFill>
            </a:ext>
          </a:extLst>
        </p:spPr>
      </p:pic>
      <p:sp>
        <p:nvSpPr>
          <p:cNvPr id="20" name="角丸四角形 19">
            <a:extLst>
              <a:ext uri="{FF2B5EF4-FFF2-40B4-BE49-F238E27FC236}">
                <a16:creationId xmlns:a16="http://schemas.microsoft.com/office/drawing/2014/main" id="{E2CDC9C9-D1CB-CC49-2C77-95B4A460FC09}"/>
              </a:ext>
            </a:extLst>
          </p:cNvPr>
          <p:cNvSpPr/>
          <p:nvPr/>
        </p:nvSpPr>
        <p:spPr>
          <a:xfrm>
            <a:off x="8893100" y="1410062"/>
            <a:ext cx="2855987" cy="997764"/>
          </a:xfrm>
          <a:prstGeom prst="roundRect">
            <a:avLst>
              <a:gd name="adj" fmla="val 3997"/>
            </a:avLst>
          </a:prstGeom>
          <a:solidFill>
            <a:schemeClr val="bg1">
              <a:alpha val="80000"/>
            </a:schemeClr>
          </a:solidFill>
          <a:ln w="15875">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wrap="none" lIns="180000" rtlCol="0" anchor="ctr"/>
          <a:lstStyle/>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各検討プロセスに「架電」</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ではなく「コンテンツ」を。</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コンテンツセールスのススメ</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p:txBody>
      </p:sp>
      <p:sp>
        <p:nvSpPr>
          <p:cNvPr id="21" name="角丸四角形 20">
            <a:extLst>
              <a:ext uri="{FF2B5EF4-FFF2-40B4-BE49-F238E27FC236}">
                <a16:creationId xmlns:a16="http://schemas.microsoft.com/office/drawing/2014/main" id="{B28BD209-E1F3-5AE5-2900-A217284B5A6D}"/>
              </a:ext>
            </a:extLst>
          </p:cNvPr>
          <p:cNvSpPr/>
          <p:nvPr/>
        </p:nvSpPr>
        <p:spPr>
          <a:xfrm>
            <a:off x="9193846" y="2619175"/>
            <a:ext cx="2555241" cy="1242946"/>
          </a:xfrm>
          <a:prstGeom prst="roundRect">
            <a:avLst>
              <a:gd name="adj" fmla="val 0"/>
            </a:avLst>
          </a:prstGeom>
          <a:noFill/>
          <a:ln w="15875">
            <a:noFill/>
          </a:ln>
        </p:spPr>
        <p:style>
          <a:lnRef idx="2">
            <a:schemeClr val="accent1">
              <a:shade val="15000"/>
            </a:schemeClr>
          </a:lnRef>
          <a:fillRef idx="1">
            <a:schemeClr val="accent1"/>
          </a:fillRef>
          <a:effectRef idx="0">
            <a:schemeClr val="accent1"/>
          </a:effectRef>
          <a:fontRef idx="minor">
            <a:schemeClr val="lt1"/>
          </a:fontRef>
        </p:style>
        <p:txBody>
          <a:bodyPr wrap="none" lIns="251999" rtlCol="0" anchor="t"/>
          <a:lstStyle/>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セールスメディア</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全</a:t>
            </a:r>
            <a:r>
              <a:rPr lang="en-US" altLang="ja-JP" sz="1050" b="1" dirty="0">
                <a:solidFill>
                  <a:schemeClr val="tx1">
                    <a:lumMod val="75000"/>
                    <a:lumOff val="25000"/>
                  </a:schemeClr>
                </a:solidFill>
                <a:latin typeface="Montserrat SemiBold" pitchFamily="2" charset="0"/>
                <a:ea typeface="Yu Gothic" panose="020B0400000000000000" pitchFamily="34" charset="-128"/>
              </a:rPr>
              <a:t>4</a:t>
            </a:r>
            <a:r>
              <a:rPr lang="ja-JP" altLang="en-US" sz="1050" b="1">
                <a:solidFill>
                  <a:schemeClr val="tx1">
                    <a:lumMod val="75000"/>
                    <a:lumOff val="25000"/>
                  </a:schemeClr>
                </a:solidFill>
                <a:latin typeface="Montserrat SemiBold" pitchFamily="2" charset="0"/>
                <a:ea typeface="Yu Gothic" panose="020B0400000000000000" pitchFamily="34" charset="-128"/>
              </a:rPr>
              <a:t>回の連載</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コンテンツセールスノウハウ</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p:txBody>
      </p:sp>
      <p:sp>
        <p:nvSpPr>
          <p:cNvPr id="22" name="角丸四角形 21">
            <a:extLst>
              <a:ext uri="{FF2B5EF4-FFF2-40B4-BE49-F238E27FC236}">
                <a16:creationId xmlns:a16="http://schemas.microsoft.com/office/drawing/2014/main" id="{B3323808-A220-0B37-A1FE-A047F7A8AAA3}"/>
              </a:ext>
            </a:extLst>
          </p:cNvPr>
          <p:cNvSpPr/>
          <p:nvPr/>
        </p:nvSpPr>
        <p:spPr>
          <a:xfrm>
            <a:off x="8893100" y="4314799"/>
            <a:ext cx="2855987" cy="997764"/>
          </a:xfrm>
          <a:prstGeom prst="roundRect">
            <a:avLst>
              <a:gd name="adj" fmla="val 3997"/>
            </a:avLst>
          </a:prstGeom>
          <a:solidFill>
            <a:schemeClr val="bg1">
              <a:alpha val="80000"/>
            </a:schemeClr>
          </a:solidFill>
          <a:ln w="15875">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wrap="none" lIns="180000" rtlCol="0" anchor="ctr"/>
          <a:lstStyle/>
          <a:p>
            <a:pPr>
              <a:spcBef>
                <a:spcPts val="300"/>
              </a:spcBef>
            </a:pPr>
            <a:r>
              <a:rPr lang="en-US" altLang="ja-JP" sz="1200" b="1" dirty="0" err="1">
                <a:solidFill>
                  <a:schemeClr val="tx1">
                    <a:lumMod val="75000"/>
                    <a:lumOff val="25000"/>
                  </a:schemeClr>
                </a:solidFill>
                <a:latin typeface="Montserrat SemiBold" pitchFamily="2" charset="0"/>
                <a:ea typeface="Yu Gothic" panose="020B0400000000000000" pitchFamily="34" charset="-128"/>
              </a:rPr>
              <a:t>BtoB</a:t>
            </a:r>
            <a:r>
              <a:rPr lang="ja-JP" altLang="en-US" sz="1200" b="1">
                <a:solidFill>
                  <a:schemeClr val="tx1">
                    <a:lumMod val="75000"/>
                    <a:lumOff val="25000"/>
                  </a:schemeClr>
                </a:solidFill>
                <a:latin typeface="Montserrat SemiBold" pitchFamily="2" charset="0"/>
                <a:ea typeface="Yu Gothic" panose="020B0400000000000000" pitchFamily="34" charset="-128"/>
              </a:rPr>
              <a:t>中小企業におすすめ</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はじめての</a:t>
            </a:r>
            <a:r>
              <a:rPr lang="en-US" altLang="ja-JP" sz="1200" b="1" dirty="0">
                <a:solidFill>
                  <a:schemeClr val="tx1">
                    <a:lumMod val="75000"/>
                    <a:lumOff val="25000"/>
                  </a:schemeClr>
                </a:solidFill>
                <a:latin typeface="Montserrat SemiBold" pitchFamily="2" charset="0"/>
                <a:ea typeface="Yu Gothic" panose="020B0400000000000000" pitchFamily="34" charset="-128"/>
              </a:rPr>
              <a:t>Web</a:t>
            </a:r>
            <a:r>
              <a:rPr lang="ja-JP" altLang="en-US" sz="1200" b="1">
                <a:solidFill>
                  <a:schemeClr val="tx1">
                    <a:lumMod val="75000"/>
                    <a:lumOff val="25000"/>
                  </a:schemeClr>
                </a:solidFill>
                <a:latin typeface="Montserrat SemiBold" pitchFamily="2" charset="0"/>
                <a:ea typeface="Yu Gothic" panose="020B0400000000000000" pitchFamily="34" charset="-128"/>
              </a:rPr>
              <a:t>マーケティング</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en-US" altLang="ja-JP" sz="1200" b="1" dirty="0">
                <a:solidFill>
                  <a:schemeClr val="tx1">
                    <a:lumMod val="75000"/>
                    <a:lumOff val="25000"/>
                  </a:schemeClr>
                </a:solidFill>
                <a:latin typeface="Montserrat SemiBold" pitchFamily="2" charset="0"/>
                <a:ea typeface="Yu Gothic" panose="020B0400000000000000" pitchFamily="34" charset="-128"/>
              </a:rPr>
              <a:t>5</a:t>
            </a:r>
            <a:r>
              <a:rPr lang="ja-JP" altLang="en-US" sz="1200" b="1">
                <a:solidFill>
                  <a:schemeClr val="tx1">
                    <a:lumMod val="75000"/>
                    <a:lumOff val="25000"/>
                  </a:schemeClr>
                </a:solidFill>
                <a:latin typeface="Montserrat SemiBold" pitchFamily="2" charset="0"/>
                <a:ea typeface="Yu Gothic" panose="020B0400000000000000" pitchFamily="34" charset="-128"/>
              </a:rPr>
              <a:t>ステップ</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p:txBody>
      </p:sp>
      <p:sp>
        <p:nvSpPr>
          <p:cNvPr id="23" name="角丸四角形 22">
            <a:extLst>
              <a:ext uri="{FF2B5EF4-FFF2-40B4-BE49-F238E27FC236}">
                <a16:creationId xmlns:a16="http://schemas.microsoft.com/office/drawing/2014/main" id="{AD276EED-3D6B-5BE4-44B3-5B6632CA041C}"/>
              </a:ext>
            </a:extLst>
          </p:cNvPr>
          <p:cNvSpPr/>
          <p:nvPr/>
        </p:nvSpPr>
        <p:spPr>
          <a:xfrm>
            <a:off x="9193846" y="5523913"/>
            <a:ext cx="2555241" cy="1242946"/>
          </a:xfrm>
          <a:prstGeom prst="roundRect">
            <a:avLst>
              <a:gd name="adj" fmla="val 0"/>
            </a:avLst>
          </a:prstGeom>
          <a:noFill/>
          <a:ln w="15875">
            <a:noFill/>
          </a:ln>
        </p:spPr>
        <p:style>
          <a:lnRef idx="2">
            <a:schemeClr val="accent1">
              <a:shade val="15000"/>
            </a:schemeClr>
          </a:lnRef>
          <a:fillRef idx="1">
            <a:schemeClr val="accent1"/>
          </a:fillRef>
          <a:effectRef idx="0">
            <a:schemeClr val="accent1"/>
          </a:effectRef>
          <a:fontRef idx="minor">
            <a:schemeClr val="lt1"/>
          </a:fontRef>
        </p:style>
        <p:txBody>
          <a:bodyPr wrap="none" lIns="251999" rtlCol="0" anchor="t"/>
          <a:lstStyle/>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マーケティングメディア</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全</a:t>
            </a:r>
            <a:r>
              <a:rPr lang="en-US" altLang="ja-JP" sz="1050" b="1" dirty="0">
                <a:solidFill>
                  <a:schemeClr val="tx1">
                    <a:lumMod val="75000"/>
                    <a:lumOff val="25000"/>
                  </a:schemeClr>
                </a:solidFill>
                <a:latin typeface="Montserrat SemiBold" pitchFamily="2" charset="0"/>
                <a:ea typeface="Yu Gothic" panose="020B0400000000000000" pitchFamily="34" charset="-128"/>
              </a:rPr>
              <a:t>3</a:t>
            </a:r>
            <a:r>
              <a:rPr lang="ja-JP" altLang="en-US" sz="1050" b="1">
                <a:solidFill>
                  <a:schemeClr val="tx1">
                    <a:lumMod val="75000"/>
                    <a:lumOff val="25000"/>
                  </a:schemeClr>
                </a:solidFill>
                <a:latin typeface="Montserrat SemiBold" pitchFamily="2" charset="0"/>
                <a:ea typeface="Yu Gothic" panose="020B0400000000000000" pitchFamily="34" charset="-128"/>
              </a:rPr>
              <a:t>回の連載</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マーケティング全般ノウハウ</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p:txBody>
      </p:sp>
      <p:sp>
        <p:nvSpPr>
          <p:cNvPr id="2" name="タイトル 1">
            <a:extLst>
              <a:ext uri="{FF2B5EF4-FFF2-40B4-BE49-F238E27FC236}">
                <a16:creationId xmlns:a16="http://schemas.microsoft.com/office/drawing/2014/main" id="{F1802B38-4305-5991-4CF6-4242297C4482}"/>
              </a:ext>
            </a:extLst>
          </p:cNvPr>
          <p:cNvSpPr>
            <a:spLocks noGrp="1"/>
          </p:cNvSpPr>
          <p:nvPr>
            <p:ph type="title"/>
          </p:nvPr>
        </p:nvSpPr>
        <p:spPr/>
        <p:txBody>
          <a:bodyPr/>
          <a:lstStyle/>
          <a:p>
            <a:r>
              <a:rPr lang="ja-JP" altLang="en-US"/>
              <a:t>メディア掲載実績</a:t>
            </a:r>
            <a:endParaRPr kumimoji="1" lang="ja-JP" altLang="en-US"/>
          </a:p>
        </p:txBody>
      </p:sp>
      <p:sp>
        <p:nvSpPr>
          <p:cNvPr id="4" name="日付プレースホルダー 3">
            <a:extLst>
              <a:ext uri="{FF2B5EF4-FFF2-40B4-BE49-F238E27FC236}">
                <a16:creationId xmlns:a16="http://schemas.microsoft.com/office/drawing/2014/main" id="{D697970F-CF9B-5176-9E99-27EC122FB694}"/>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26AC16A6-96B0-7F67-1A7B-DE10C89AAA09}"/>
              </a:ext>
            </a:extLst>
          </p:cNvPr>
          <p:cNvSpPr>
            <a:spLocks noGrp="1"/>
          </p:cNvSpPr>
          <p:nvPr>
            <p:ph type="sldNum" sz="quarter" idx="12"/>
          </p:nvPr>
        </p:nvSpPr>
        <p:spPr/>
        <p:txBody>
          <a:bodyPr/>
          <a:lstStyle/>
          <a:p>
            <a:fld id="{E310EA0D-2252-9045-A82C-BA460C3629D0}" type="slidenum">
              <a:rPr lang="ja-JP" altLang="en-US" smtClean="0"/>
              <a:pPr/>
              <a:t>32</a:t>
            </a:fld>
            <a:endParaRPr lang="ja-JP" altLang="en-US">
              <a:latin typeface="Montserrat Medium" pitchFamily="2" charset="0"/>
            </a:endParaRPr>
          </a:p>
        </p:txBody>
      </p:sp>
    </p:spTree>
    <p:extLst>
      <p:ext uri="{BB962C8B-B14F-4D97-AF65-F5344CB8AC3E}">
        <p14:creationId xmlns:p14="http://schemas.microsoft.com/office/powerpoint/2010/main" val="4161185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9E22B7-86AC-F5DD-A0AD-922F2BEDF420}"/>
            </a:ext>
          </a:extLst>
        </p:cNvPr>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957396F2-8BF8-7A9B-22AC-51F5CFD8C265}"/>
              </a:ext>
            </a:extLst>
          </p:cNvPr>
          <p:cNvSpPr>
            <a:spLocks noGrp="1"/>
          </p:cNvSpPr>
          <p:nvPr>
            <p:ph type="dt" sz="half" idx="10"/>
          </p:nvPr>
        </p:nvSpPr>
        <p:spPr/>
        <p:txBody>
          <a:bodyPr/>
          <a:lstStyle/>
          <a:p>
            <a:r>
              <a:rPr lang="en-US" altLang="ja-JP"/>
              <a:t>© Cone Inc</a:t>
            </a:r>
            <a:endParaRPr lang="ja-JP" altLang="en-US"/>
          </a:p>
        </p:txBody>
      </p:sp>
      <p:sp>
        <p:nvSpPr>
          <p:cNvPr id="3" name="スライド番号プレースホルダー 2">
            <a:extLst>
              <a:ext uri="{FF2B5EF4-FFF2-40B4-BE49-F238E27FC236}">
                <a16:creationId xmlns:a16="http://schemas.microsoft.com/office/drawing/2014/main" id="{50FF0991-FD25-57C2-A97F-CF5F932C3DF0}"/>
              </a:ext>
            </a:extLst>
          </p:cNvPr>
          <p:cNvSpPr>
            <a:spLocks noGrp="1"/>
          </p:cNvSpPr>
          <p:nvPr>
            <p:ph type="sldNum" sz="quarter" idx="12"/>
          </p:nvPr>
        </p:nvSpPr>
        <p:spPr/>
        <p:txBody>
          <a:bodyPr/>
          <a:lstStyle/>
          <a:p>
            <a:fld id="{E310EA0D-2252-9045-A82C-BA460C3629D0}" type="slidenum">
              <a:rPr lang="ja-JP" altLang="en-US" smtClean="0"/>
              <a:pPr/>
              <a:t>33</a:t>
            </a:fld>
            <a:endParaRPr lang="ja-JP" altLang="en-US"/>
          </a:p>
        </p:txBody>
      </p:sp>
      <p:sp>
        <p:nvSpPr>
          <p:cNvPr id="4" name="角丸四角形 3">
            <a:extLst>
              <a:ext uri="{FF2B5EF4-FFF2-40B4-BE49-F238E27FC236}">
                <a16:creationId xmlns:a16="http://schemas.microsoft.com/office/drawing/2014/main" id="{F04A3538-17ED-0C3F-27E3-574E90796758}"/>
              </a:ext>
            </a:extLst>
          </p:cNvPr>
          <p:cNvSpPr/>
          <p:nvPr/>
        </p:nvSpPr>
        <p:spPr>
          <a:xfrm>
            <a:off x="372307" y="1"/>
            <a:ext cx="8393020" cy="1452282"/>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2400"/>
              </a:spcBef>
            </a:pPr>
            <a:r>
              <a:rPr kumimoji="1" lang="en-US" altLang="ja-JP" sz="9600" b="1" i="1" dirty="0">
                <a:solidFill>
                  <a:schemeClr val="bg1">
                    <a:alpha val="20000"/>
                  </a:schemeClr>
                </a:solidFill>
                <a:latin typeface="Montserrat" pitchFamily="2" charset="0"/>
                <a:ea typeface="Yu Gothic" panose="020B0400000000000000" pitchFamily="34" charset="-128"/>
              </a:rPr>
              <a:t>SERVICE</a:t>
            </a:r>
            <a:endParaRPr kumimoji="1" lang="ja-JP" altLang="en-US" sz="23900" b="1" i="1">
              <a:solidFill>
                <a:schemeClr val="bg1">
                  <a:alpha val="20000"/>
                </a:schemeClr>
              </a:solidFill>
              <a:latin typeface="Montserrat" pitchFamily="2" charset="0"/>
              <a:ea typeface="Yu Gothic" panose="020B0400000000000000" pitchFamily="34" charset="-128"/>
            </a:endParaRPr>
          </a:p>
        </p:txBody>
      </p:sp>
      <p:sp>
        <p:nvSpPr>
          <p:cNvPr id="5" name="角丸四角形 4">
            <a:extLst>
              <a:ext uri="{FF2B5EF4-FFF2-40B4-BE49-F238E27FC236}">
                <a16:creationId xmlns:a16="http://schemas.microsoft.com/office/drawing/2014/main" id="{77E357B4-052C-8093-85B9-044F33AF0C42}"/>
              </a:ext>
            </a:extLst>
          </p:cNvPr>
          <p:cNvSpPr/>
          <p:nvPr/>
        </p:nvSpPr>
        <p:spPr>
          <a:xfrm>
            <a:off x="1018223" y="2531407"/>
            <a:ext cx="10155554" cy="2440642"/>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1200"/>
              </a:spcBef>
            </a:pPr>
            <a:r>
              <a:rPr kumimoji="1" lang="ja-JP" altLang="en-US" sz="4400" b="1">
                <a:solidFill>
                  <a:schemeClr val="bg1"/>
                </a:solidFill>
                <a:latin typeface="Montserrat SemiBold" pitchFamily="2" charset="0"/>
                <a:ea typeface="Yu Gothic" panose="020B0400000000000000" pitchFamily="34" charset="-128"/>
              </a:rPr>
              <a:t>資料作成代行サービス</a:t>
            </a:r>
            <a:endParaRPr kumimoji="1" lang="en-US" altLang="ja-JP" sz="4400" b="1" dirty="0">
              <a:solidFill>
                <a:schemeClr val="bg1"/>
              </a:solidFill>
              <a:latin typeface="Montserrat SemiBold" pitchFamily="2" charset="0"/>
              <a:ea typeface="Yu Gothic" panose="020B0400000000000000" pitchFamily="34" charset="-128"/>
            </a:endParaRPr>
          </a:p>
          <a:p>
            <a:pPr algn="ctr">
              <a:spcBef>
                <a:spcPts val="1200"/>
              </a:spcBef>
            </a:pPr>
            <a:r>
              <a:rPr lang="ja-JP" altLang="en-US" sz="4400" b="1">
                <a:solidFill>
                  <a:schemeClr val="bg1"/>
                </a:solidFill>
                <a:latin typeface="Montserrat SemiBold" pitchFamily="2" charset="0"/>
                <a:ea typeface="Yu Gothic" panose="020B0400000000000000" pitchFamily="34" charset="-128"/>
              </a:rPr>
              <a:t>「</a:t>
            </a:r>
            <a:r>
              <a:rPr lang="en-US" altLang="ja-JP" sz="4400" b="1" dirty="0">
                <a:solidFill>
                  <a:schemeClr val="bg1"/>
                </a:solidFill>
                <a:latin typeface="Montserrat SemiBold" pitchFamily="2" charset="0"/>
                <a:ea typeface="Yu Gothic" panose="020B0400000000000000" pitchFamily="34" charset="-128"/>
              </a:rPr>
              <a:t>c-slide</a:t>
            </a:r>
            <a:r>
              <a:rPr lang="ja-JP" altLang="en-US" sz="4400" b="1">
                <a:solidFill>
                  <a:schemeClr val="bg1"/>
                </a:solidFill>
                <a:latin typeface="Montserrat SemiBold" pitchFamily="2" charset="0"/>
                <a:ea typeface="Yu Gothic" panose="020B0400000000000000" pitchFamily="34" charset="-128"/>
              </a:rPr>
              <a:t>（シースライド）」</a:t>
            </a:r>
            <a:endParaRPr lang="en-US" altLang="ja-JP" sz="4400" b="1" dirty="0">
              <a:solidFill>
                <a:schemeClr val="bg1"/>
              </a:solidFill>
              <a:latin typeface="Montserrat SemiBold" pitchFamily="2" charset="0"/>
              <a:ea typeface="Yu Gothic" panose="020B0400000000000000" pitchFamily="34" charset="-128"/>
            </a:endParaRPr>
          </a:p>
          <a:p>
            <a:pPr algn="ctr">
              <a:spcBef>
                <a:spcPts val="3000"/>
              </a:spcBef>
            </a:pPr>
            <a:r>
              <a:rPr kumimoji="1" lang="ja-JP" altLang="en-US" sz="2400" b="1">
                <a:solidFill>
                  <a:schemeClr val="bg1"/>
                </a:solidFill>
                <a:latin typeface="Montserrat SemiBold" pitchFamily="2" charset="0"/>
                <a:ea typeface="Yu Gothic" panose="020B0400000000000000" pitchFamily="34" charset="-128"/>
              </a:rPr>
              <a:t>営業資料改善に行き詰まったらご相談ください！</a:t>
            </a:r>
            <a:endParaRPr kumimoji="1" lang="ja-JP" altLang="en-US" sz="4400" b="1">
              <a:solidFill>
                <a:schemeClr val="bg1"/>
              </a:solidFill>
              <a:latin typeface="Montserrat SemiBold" pitchFamily="2" charset="0"/>
              <a:ea typeface="Yu Gothic" panose="020B0400000000000000" pitchFamily="34" charset="-128"/>
            </a:endParaRPr>
          </a:p>
        </p:txBody>
      </p:sp>
    </p:spTree>
    <p:extLst>
      <p:ext uri="{BB962C8B-B14F-4D97-AF65-F5344CB8AC3E}">
        <p14:creationId xmlns:p14="http://schemas.microsoft.com/office/powerpoint/2010/main" val="24474818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F3550B5-3F01-2965-5839-5054081C3545}"/>
              </a:ext>
            </a:extLst>
          </p:cNvPr>
          <p:cNvSpPr>
            <a:spLocks noGrp="1"/>
          </p:cNvSpPr>
          <p:nvPr>
            <p:ph type="title"/>
          </p:nvPr>
        </p:nvSpPr>
        <p:spPr/>
        <p:txBody>
          <a:bodyPr/>
          <a:lstStyle/>
          <a:p>
            <a:r>
              <a:rPr kumimoji="1" lang="ja-JP" altLang="en-US"/>
              <a:t>最適な構成からご提案</a:t>
            </a:r>
          </a:p>
        </p:txBody>
      </p:sp>
      <p:sp>
        <p:nvSpPr>
          <p:cNvPr id="3" name="コンテンツ プレースホルダー 2">
            <a:extLst>
              <a:ext uri="{FF2B5EF4-FFF2-40B4-BE49-F238E27FC236}">
                <a16:creationId xmlns:a16="http://schemas.microsoft.com/office/drawing/2014/main" id="{2139B4B2-3520-C7F1-73D5-AE4FF596CEF5}"/>
              </a:ext>
            </a:extLst>
          </p:cNvPr>
          <p:cNvSpPr>
            <a:spLocks noGrp="1"/>
          </p:cNvSpPr>
          <p:nvPr>
            <p:ph idx="1"/>
          </p:nvPr>
        </p:nvSpPr>
        <p:spPr/>
        <p:txBody>
          <a:bodyPr/>
          <a:lstStyle/>
          <a:p>
            <a:r>
              <a:rPr kumimoji="1" lang="ja-JP" altLang="en-US"/>
              <a:t>資料作成代行サービス「</a:t>
            </a:r>
            <a:r>
              <a:rPr kumimoji="1" lang="en-US" altLang="ja-JP" dirty="0"/>
              <a:t>c-slide</a:t>
            </a:r>
            <a:r>
              <a:rPr kumimoji="1" lang="ja-JP" altLang="en-US"/>
              <a:t>」は、資料のデザインを整えるだけではなく、目的・ゴールから逆算した</a:t>
            </a:r>
            <a:endParaRPr kumimoji="1" lang="en-US" altLang="ja-JP" dirty="0"/>
          </a:p>
          <a:p>
            <a:r>
              <a:rPr lang="ja-JP" altLang="en-US"/>
              <a:t>最適な構成提案からサポートし、ビジネス成果に繋がる資料作成の作成をサポートするサービスです。</a:t>
            </a:r>
            <a:endParaRPr kumimoji="1" lang="ja-JP" altLang="en-US"/>
          </a:p>
        </p:txBody>
      </p:sp>
      <p:sp>
        <p:nvSpPr>
          <p:cNvPr id="4" name="日付プレースホルダー 3">
            <a:extLst>
              <a:ext uri="{FF2B5EF4-FFF2-40B4-BE49-F238E27FC236}">
                <a16:creationId xmlns:a16="http://schemas.microsoft.com/office/drawing/2014/main" id="{25D7EF58-9B1A-C65C-2226-95119C725390}"/>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664173CD-CB96-AA39-3539-436355BBFD75}"/>
              </a:ext>
            </a:extLst>
          </p:cNvPr>
          <p:cNvSpPr>
            <a:spLocks noGrp="1"/>
          </p:cNvSpPr>
          <p:nvPr>
            <p:ph type="sldNum" sz="quarter" idx="12"/>
          </p:nvPr>
        </p:nvSpPr>
        <p:spPr/>
        <p:txBody>
          <a:bodyPr/>
          <a:lstStyle/>
          <a:p>
            <a:fld id="{E310EA0D-2252-9045-A82C-BA460C3629D0}" type="slidenum">
              <a:rPr lang="ja-JP" altLang="en-US" smtClean="0"/>
              <a:pPr/>
              <a:t>34</a:t>
            </a:fld>
            <a:endParaRPr lang="ja-JP" altLang="en-US">
              <a:latin typeface="Montserrat Medium" pitchFamily="2" charset="0"/>
            </a:endParaRPr>
          </a:p>
        </p:txBody>
      </p:sp>
      <p:grpSp>
        <p:nvGrpSpPr>
          <p:cNvPr id="6" name="グループ化 5">
            <a:extLst>
              <a:ext uri="{FF2B5EF4-FFF2-40B4-BE49-F238E27FC236}">
                <a16:creationId xmlns:a16="http://schemas.microsoft.com/office/drawing/2014/main" id="{01356684-305F-85E2-C01E-48A443CEC130}"/>
              </a:ext>
            </a:extLst>
          </p:cNvPr>
          <p:cNvGrpSpPr/>
          <p:nvPr/>
        </p:nvGrpSpPr>
        <p:grpSpPr>
          <a:xfrm>
            <a:off x="413094" y="2335343"/>
            <a:ext cx="11335993" cy="4081331"/>
            <a:chOff x="413094" y="2335343"/>
            <a:chExt cx="11335993" cy="4081331"/>
          </a:xfrm>
        </p:grpSpPr>
        <p:sp>
          <p:nvSpPr>
            <p:cNvPr id="7" name="上矢印 6">
              <a:extLst>
                <a:ext uri="{FF2B5EF4-FFF2-40B4-BE49-F238E27FC236}">
                  <a16:creationId xmlns:a16="http://schemas.microsoft.com/office/drawing/2014/main" id="{A1BC98F0-6FEC-3005-7E7F-14102A2A6863}"/>
                </a:ext>
              </a:extLst>
            </p:cNvPr>
            <p:cNvSpPr/>
            <p:nvPr/>
          </p:nvSpPr>
          <p:spPr>
            <a:xfrm flipV="1">
              <a:off x="5052629" y="2535261"/>
              <a:ext cx="218133" cy="3118839"/>
            </a:xfrm>
            <a:prstGeom prst="upArrow">
              <a:avLst>
                <a:gd name="adj1" fmla="val 38590"/>
                <a:gd name="adj2" fmla="val 58900"/>
              </a:avLst>
            </a:prstGeom>
            <a:gradFill>
              <a:gsLst>
                <a:gs pos="0">
                  <a:schemeClr val="bg1">
                    <a:lumMod val="75000"/>
                  </a:schemeClr>
                </a:gs>
                <a:gs pos="99000">
                  <a:schemeClr val="bg1">
                    <a:lumMod val="75000"/>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nvGrpSpPr>
            <p:cNvPr id="8" name="グループ化 7">
              <a:extLst>
                <a:ext uri="{FF2B5EF4-FFF2-40B4-BE49-F238E27FC236}">
                  <a16:creationId xmlns:a16="http://schemas.microsoft.com/office/drawing/2014/main" id="{141C03E2-F7A9-02A2-B849-99EF57B1C835}"/>
                </a:ext>
              </a:extLst>
            </p:cNvPr>
            <p:cNvGrpSpPr/>
            <p:nvPr/>
          </p:nvGrpSpPr>
          <p:grpSpPr>
            <a:xfrm flipH="1">
              <a:off x="413094" y="2335343"/>
              <a:ext cx="4248358" cy="4081331"/>
              <a:chOff x="663480" y="2178773"/>
              <a:chExt cx="4411336" cy="4237902"/>
            </a:xfrm>
          </p:grpSpPr>
          <p:grpSp>
            <p:nvGrpSpPr>
              <p:cNvPr id="19" name="グループ化 18">
                <a:extLst>
                  <a:ext uri="{FF2B5EF4-FFF2-40B4-BE49-F238E27FC236}">
                    <a16:creationId xmlns:a16="http://schemas.microsoft.com/office/drawing/2014/main" id="{B90C2F7D-C79E-7CF3-6694-B38F2E54772B}"/>
                  </a:ext>
                </a:extLst>
              </p:cNvPr>
              <p:cNvGrpSpPr/>
              <p:nvPr/>
            </p:nvGrpSpPr>
            <p:grpSpPr>
              <a:xfrm>
                <a:off x="663480" y="2178773"/>
                <a:ext cx="4411336" cy="4237902"/>
                <a:chOff x="883026" y="2178773"/>
                <a:chExt cx="4852470" cy="4237902"/>
              </a:xfrm>
              <a:gradFill>
                <a:gsLst>
                  <a:gs pos="0">
                    <a:srgbClr val="1A96F0">
                      <a:alpha val="85000"/>
                    </a:srgbClr>
                  </a:gs>
                  <a:gs pos="99000">
                    <a:srgbClr val="62D3C9">
                      <a:alpha val="85000"/>
                    </a:srgbClr>
                  </a:gs>
                </a:gsLst>
                <a:lin ang="16200000" scaled="1"/>
              </a:gradFill>
            </p:grpSpPr>
            <p:sp>
              <p:nvSpPr>
                <p:cNvPr id="25" name="ひし形 24">
                  <a:extLst>
                    <a:ext uri="{FF2B5EF4-FFF2-40B4-BE49-F238E27FC236}">
                      <a16:creationId xmlns:a16="http://schemas.microsoft.com/office/drawing/2014/main" id="{C71BF01A-0770-A1DF-0A79-6BEEBA9EAAE9}"/>
                    </a:ext>
                  </a:extLst>
                </p:cNvPr>
                <p:cNvSpPr/>
                <p:nvPr/>
              </p:nvSpPr>
              <p:spPr>
                <a:xfrm>
                  <a:off x="883026" y="4970307"/>
                  <a:ext cx="4852470" cy="1446368"/>
                </a:xfrm>
                <a:prstGeom prst="diamond">
                  <a:avLst/>
                </a:prstGeom>
                <a:grpFill/>
                <a:ln w="63500">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6" name="ひし形 25">
                  <a:extLst>
                    <a:ext uri="{FF2B5EF4-FFF2-40B4-BE49-F238E27FC236}">
                      <a16:creationId xmlns:a16="http://schemas.microsoft.com/office/drawing/2014/main" id="{8A3E6571-B7E7-ED98-A7F3-9B3B9D30792B}"/>
                    </a:ext>
                  </a:extLst>
                </p:cNvPr>
                <p:cNvSpPr/>
                <p:nvPr/>
              </p:nvSpPr>
              <p:spPr>
                <a:xfrm>
                  <a:off x="883026" y="4272422"/>
                  <a:ext cx="4852470" cy="1446368"/>
                </a:xfrm>
                <a:prstGeom prst="diamond">
                  <a:avLst/>
                </a:prstGeom>
                <a:grpFill/>
                <a:ln w="63500">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7" name="ひし形 26">
                  <a:extLst>
                    <a:ext uri="{FF2B5EF4-FFF2-40B4-BE49-F238E27FC236}">
                      <a16:creationId xmlns:a16="http://schemas.microsoft.com/office/drawing/2014/main" id="{B0CDF956-4302-F656-028B-6648F512B5E1}"/>
                    </a:ext>
                  </a:extLst>
                </p:cNvPr>
                <p:cNvSpPr/>
                <p:nvPr/>
              </p:nvSpPr>
              <p:spPr>
                <a:xfrm>
                  <a:off x="883026" y="3574539"/>
                  <a:ext cx="4852470" cy="1446368"/>
                </a:xfrm>
                <a:prstGeom prst="diamond">
                  <a:avLst/>
                </a:prstGeom>
                <a:grpFill/>
                <a:ln w="63500">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8" name="ひし形 27">
                  <a:extLst>
                    <a:ext uri="{FF2B5EF4-FFF2-40B4-BE49-F238E27FC236}">
                      <a16:creationId xmlns:a16="http://schemas.microsoft.com/office/drawing/2014/main" id="{7ABDAFA6-0B7E-4B83-60C9-2140C9734672}"/>
                    </a:ext>
                  </a:extLst>
                </p:cNvPr>
                <p:cNvSpPr/>
                <p:nvPr/>
              </p:nvSpPr>
              <p:spPr>
                <a:xfrm>
                  <a:off x="883026" y="2876656"/>
                  <a:ext cx="4852470" cy="1446368"/>
                </a:xfrm>
                <a:prstGeom prst="diamond">
                  <a:avLst/>
                </a:prstGeom>
                <a:grpFill/>
                <a:ln w="63500">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9" name="ひし形 28">
                  <a:extLst>
                    <a:ext uri="{FF2B5EF4-FFF2-40B4-BE49-F238E27FC236}">
                      <a16:creationId xmlns:a16="http://schemas.microsoft.com/office/drawing/2014/main" id="{44C02172-818E-19CA-F1CF-352060ACD27A}"/>
                    </a:ext>
                  </a:extLst>
                </p:cNvPr>
                <p:cNvSpPr/>
                <p:nvPr/>
              </p:nvSpPr>
              <p:spPr>
                <a:xfrm>
                  <a:off x="883026" y="2178773"/>
                  <a:ext cx="4852470" cy="1446368"/>
                </a:xfrm>
                <a:prstGeom prst="diamond">
                  <a:avLst/>
                </a:prstGeom>
                <a:grpFill/>
                <a:ln w="63500">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sp>
            <p:nvSpPr>
              <p:cNvPr id="20" name="角丸四角形 19">
                <a:extLst>
                  <a:ext uri="{FF2B5EF4-FFF2-40B4-BE49-F238E27FC236}">
                    <a16:creationId xmlns:a16="http://schemas.microsoft.com/office/drawing/2014/main" id="{CEA0C584-A031-F498-44F9-42D012EA5B01}"/>
                  </a:ext>
                </a:extLst>
              </p:cNvPr>
              <p:cNvSpPr/>
              <p:nvPr/>
            </p:nvSpPr>
            <p:spPr>
              <a:xfrm rot="1100624">
                <a:off x="1185912" y="5610562"/>
                <a:ext cx="1825393" cy="507839"/>
              </a:xfrm>
              <a:prstGeom prst="roundRect">
                <a:avLst>
                  <a:gd name="adj" fmla="val 0"/>
                </a:avLst>
              </a:prstGeom>
              <a:noFill/>
              <a:ln>
                <a:noFill/>
              </a:ln>
              <a:scene3d>
                <a:camera prst="orthographicFront">
                  <a:rot lat="0" lon="0" rev="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資料の活用支援</a:t>
                </a:r>
              </a:p>
            </p:txBody>
          </p:sp>
          <p:sp>
            <p:nvSpPr>
              <p:cNvPr id="21" name="角丸四角形 20">
                <a:extLst>
                  <a:ext uri="{FF2B5EF4-FFF2-40B4-BE49-F238E27FC236}">
                    <a16:creationId xmlns:a16="http://schemas.microsoft.com/office/drawing/2014/main" id="{50A037FE-DFBF-7EF2-D55F-E8FB51A6D136}"/>
                  </a:ext>
                </a:extLst>
              </p:cNvPr>
              <p:cNvSpPr/>
              <p:nvPr/>
            </p:nvSpPr>
            <p:spPr>
              <a:xfrm rot="1100624">
                <a:off x="1185912" y="4914959"/>
                <a:ext cx="1825393" cy="507839"/>
              </a:xfrm>
              <a:prstGeom prst="roundRect">
                <a:avLst>
                  <a:gd name="adj" fmla="val 0"/>
                </a:avLst>
              </a:prstGeom>
              <a:noFill/>
              <a:ln>
                <a:noFill/>
              </a:ln>
              <a:scene3d>
                <a:camera prst="orthographicFront">
                  <a:rot lat="0" lon="0" rev="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資料作成</a:t>
                </a:r>
              </a:p>
            </p:txBody>
          </p:sp>
          <p:sp>
            <p:nvSpPr>
              <p:cNvPr id="22" name="角丸四角形 21">
                <a:extLst>
                  <a:ext uri="{FF2B5EF4-FFF2-40B4-BE49-F238E27FC236}">
                    <a16:creationId xmlns:a16="http://schemas.microsoft.com/office/drawing/2014/main" id="{42F5664D-21B8-BDE8-B0BA-3313EDDB7B77}"/>
                  </a:ext>
                </a:extLst>
              </p:cNvPr>
              <p:cNvSpPr/>
              <p:nvPr/>
            </p:nvSpPr>
            <p:spPr>
              <a:xfrm rot="1100624">
                <a:off x="1185912" y="4189494"/>
                <a:ext cx="1825393" cy="507839"/>
              </a:xfrm>
              <a:prstGeom prst="roundRect">
                <a:avLst>
                  <a:gd name="adj" fmla="val 0"/>
                </a:avLst>
              </a:prstGeom>
              <a:noFill/>
              <a:ln>
                <a:noFill/>
              </a:ln>
              <a:scene3d>
                <a:camera prst="orthographicFront">
                  <a:rot lat="0" lon="0" rev="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最適な構成</a:t>
                </a:r>
              </a:p>
            </p:txBody>
          </p:sp>
          <p:sp>
            <p:nvSpPr>
              <p:cNvPr id="23" name="角丸四角形 22">
                <a:extLst>
                  <a:ext uri="{FF2B5EF4-FFF2-40B4-BE49-F238E27FC236}">
                    <a16:creationId xmlns:a16="http://schemas.microsoft.com/office/drawing/2014/main" id="{E58B4DA8-9BEB-ED8D-F986-6A9C56DE9C16}"/>
                  </a:ext>
                </a:extLst>
              </p:cNvPr>
              <p:cNvSpPr/>
              <p:nvPr/>
            </p:nvSpPr>
            <p:spPr>
              <a:xfrm rot="1100624">
                <a:off x="1185912" y="3516910"/>
                <a:ext cx="1825393" cy="507839"/>
              </a:xfrm>
              <a:prstGeom prst="roundRect">
                <a:avLst>
                  <a:gd name="adj" fmla="val 0"/>
                </a:avLst>
              </a:prstGeom>
              <a:noFill/>
              <a:ln>
                <a:noFill/>
              </a:ln>
              <a:scene3d>
                <a:camera prst="orthographicFront">
                  <a:rot lat="0" lon="0" rev="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現状の課題整理</a:t>
                </a:r>
              </a:p>
            </p:txBody>
          </p:sp>
          <p:sp>
            <p:nvSpPr>
              <p:cNvPr id="24" name="角丸四角形 23">
                <a:extLst>
                  <a:ext uri="{FF2B5EF4-FFF2-40B4-BE49-F238E27FC236}">
                    <a16:creationId xmlns:a16="http://schemas.microsoft.com/office/drawing/2014/main" id="{5A1A48F5-4434-C4E2-11B4-A68A354C7A3E}"/>
                  </a:ext>
                </a:extLst>
              </p:cNvPr>
              <p:cNvSpPr/>
              <p:nvPr/>
            </p:nvSpPr>
            <p:spPr>
              <a:xfrm rot="1100624">
                <a:off x="1185911" y="2834880"/>
                <a:ext cx="1825393" cy="507839"/>
              </a:xfrm>
              <a:prstGeom prst="roundRect">
                <a:avLst>
                  <a:gd name="adj" fmla="val 0"/>
                </a:avLst>
              </a:prstGeom>
              <a:noFill/>
              <a:ln>
                <a:noFill/>
              </a:ln>
              <a:scene3d>
                <a:camera prst="orthographicFront">
                  <a:rot lat="0" lon="0" rev="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目的・ゴール整理</a:t>
                </a:r>
              </a:p>
            </p:txBody>
          </p:sp>
        </p:grpSp>
        <p:sp>
          <p:nvSpPr>
            <p:cNvPr id="9" name="角丸四角形 8">
              <a:extLst>
                <a:ext uri="{FF2B5EF4-FFF2-40B4-BE49-F238E27FC236}">
                  <a16:creationId xmlns:a16="http://schemas.microsoft.com/office/drawing/2014/main" id="{A92018EE-91EB-6F4A-1646-654706F01FEC}"/>
                </a:ext>
              </a:extLst>
            </p:cNvPr>
            <p:cNvSpPr/>
            <p:nvPr/>
          </p:nvSpPr>
          <p:spPr>
            <a:xfrm>
              <a:off x="5384771" y="5654100"/>
              <a:ext cx="6364316" cy="52455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ご納品後、資料の効果を高めるための</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活用方法までサポート</a:t>
              </a:r>
            </a:p>
          </p:txBody>
        </p:sp>
        <p:sp>
          <p:nvSpPr>
            <p:cNvPr id="10" name="円/楕円 9">
              <a:extLst>
                <a:ext uri="{FF2B5EF4-FFF2-40B4-BE49-F238E27FC236}">
                  <a16:creationId xmlns:a16="http://schemas.microsoft.com/office/drawing/2014/main" id="{6EA3E2FF-D093-8872-0D4B-2B105ADB8E7E}"/>
                </a:ext>
              </a:extLst>
            </p:cNvPr>
            <p:cNvSpPr/>
            <p:nvPr/>
          </p:nvSpPr>
          <p:spPr>
            <a:xfrm>
              <a:off x="4938622" y="5693304"/>
              <a:ext cx="446149" cy="446149"/>
            </a:xfrm>
            <a:prstGeom prst="ellipse">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05</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658C48E5-1671-C644-A43E-52086463CEF9}"/>
                </a:ext>
              </a:extLst>
            </p:cNvPr>
            <p:cNvSpPr/>
            <p:nvPr/>
          </p:nvSpPr>
          <p:spPr>
            <a:xfrm>
              <a:off x="5384771" y="4874201"/>
              <a:ext cx="6364316" cy="52455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ターゲットに伝わる、</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わかりやすい図解・資料へ落とし込み</a:t>
              </a:r>
              <a:endParaRPr kumimoji="1"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2" name="円/楕円 11">
              <a:extLst>
                <a:ext uri="{FF2B5EF4-FFF2-40B4-BE49-F238E27FC236}">
                  <a16:creationId xmlns:a16="http://schemas.microsoft.com/office/drawing/2014/main" id="{D623CB39-BD64-464B-D10E-FBF36A613D6E}"/>
                </a:ext>
              </a:extLst>
            </p:cNvPr>
            <p:cNvSpPr/>
            <p:nvPr/>
          </p:nvSpPr>
          <p:spPr>
            <a:xfrm>
              <a:off x="4938622" y="4913405"/>
              <a:ext cx="446149" cy="446149"/>
            </a:xfrm>
            <a:prstGeom prst="ellipse">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04</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3" name="角丸四角形 12">
              <a:extLst>
                <a:ext uri="{FF2B5EF4-FFF2-40B4-BE49-F238E27FC236}">
                  <a16:creationId xmlns:a16="http://schemas.microsoft.com/office/drawing/2014/main" id="{47940BE1-582B-C115-139F-CDB84393272B}"/>
                </a:ext>
              </a:extLst>
            </p:cNvPr>
            <p:cNvSpPr/>
            <p:nvPr/>
          </p:nvSpPr>
          <p:spPr>
            <a:xfrm>
              <a:off x="5384771" y="4098963"/>
              <a:ext cx="6364316" cy="52455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課題を解決し、成果に繋げるための</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最適な構成を作成・提案</a:t>
              </a:r>
              <a:endParaRPr kumimoji="1"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4" name="円/楕円 13">
              <a:extLst>
                <a:ext uri="{FF2B5EF4-FFF2-40B4-BE49-F238E27FC236}">
                  <a16:creationId xmlns:a16="http://schemas.microsoft.com/office/drawing/2014/main" id="{A15C5BE6-96A4-EAD2-88D1-AB6146ED006B}"/>
                </a:ext>
              </a:extLst>
            </p:cNvPr>
            <p:cNvSpPr/>
            <p:nvPr/>
          </p:nvSpPr>
          <p:spPr>
            <a:xfrm>
              <a:off x="4938622" y="4138167"/>
              <a:ext cx="446149" cy="446149"/>
            </a:xfrm>
            <a:prstGeom prst="ellipse">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03</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5" name="角丸四角形 14">
              <a:extLst>
                <a:ext uri="{FF2B5EF4-FFF2-40B4-BE49-F238E27FC236}">
                  <a16:creationId xmlns:a16="http://schemas.microsoft.com/office/drawing/2014/main" id="{D6CD391F-5208-0705-791E-098E8B121BBE}"/>
                </a:ext>
              </a:extLst>
            </p:cNvPr>
            <p:cNvSpPr/>
            <p:nvPr/>
          </p:nvSpPr>
          <p:spPr>
            <a:xfrm>
              <a:off x="5384771" y="3317029"/>
              <a:ext cx="6364316" cy="52455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現状資料のヒアリングから</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改善すべきポイントを整理</a:t>
              </a:r>
              <a:endParaRPr kumimoji="1"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6" name="円/楕円 15">
              <a:extLst>
                <a:ext uri="{FF2B5EF4-FFF2-40B4-BE49-F238E27FC236}">
                  <a16:creationId xmlns:a16="http://schemas.microsoft.com/office/drawing/2014/main" id="{03F8392F-87D0-264F-2E89-71AC806D1223}"/>
                </a:ext>
              </a:extLst>
            </p:cNvPr>
            <p:cNvSpPr/>
            <p:nvPr/>
          </p:nvSpPr>
          <p:spPr>
            <a:xfrm>
              <a:off x="4938622" y="3356233"/>
              <a:ext cx="446149" cy="446149"/>
            </a:xfrm>
            <a:prstGeom prst="ellipse">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02</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7" name="角丸四角形 16">
              <a:extLst>
                <a:ext uri="{FF2B5EF4-FFF2-40B4-BE49-F238E27FC236}">
                  <a16:creationId xmlns:a16="http://schemas.microsoft.com/office/drawing/2014/main" id="{1F13604F-FB92-C0F1-4EBD-DF47776AC2A8}"/>
                </a:ext>
              </a:extLst>
            </p:cNvPr>
            <p:cNvSpPr/>
            <p:nvPr/>
          </p:nvSpPr>
          <p:spPr>
            <a:xfrm>
              <a:off x="5384771" y="2535261"/>
              <a:ext cx="6364316" cy="52455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資料作成で何を成し遂げたいかなどの</a:t>
              </a:r>
              <a:r>
                <a:rPr lang="en-US" altLang="ja-JP" b="1" dirty="0">
                  <a:solidFill>
                    <a:srgbClr val="1A96F0"/>
                  </a:solidFill>
                  <a:latin typeface="Montserrat SemiBold" pitchFamily="2" charset="0"/>
                  <a:ea typeface="Yu Gothic" panose="020B0400000000000000" pitchFamily="34" charset="-128"/>
                  <a:cs typeface="FUTURA MEDIUM" panose="020B0602020204020303" pitchFamily="34" charset="-79"/>
                </a:rPr>
                <a:t>“</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成果地点</a:t>
              </a:r>
              <a:r>
                <a:rPr kumimoji="1" lang="en-US" altLang="ja-JP" b="1" dirty="0">
                  <a:solidFill>
                    <a:srgbClr val="1A96F0"/>
                  </a:solidFill>
                  <a:latin typeface="Montserrat SemiBold" pitchFamily="2" charset="0"/>
                  <a:ea typeface="Yu Gothic" panose="020B0400000000000000" pitchFamily="34" charset="-128"/>
                  <a:cs typeface="FUTURA MEDIUM" panose="020B0602020204020303" pitchFamily="34" charset="-79"/>
                </a:rPr>
                <a:t>”</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を整理</a:t>
              </a:r>
            </a:p>
          </p:txBody>
        </p:sp>
        <p:sp>
          <p:nvSpPr>
            <p:cNvPr id="18" name="円/楕円 17">
              <a:extLst>
                <a:ext uri="{FF2B5EF4-FFF2-40B4-BE49-F238E27FC236}">
                  <a16:creationId xmlns:a16="http://schemas.microsoft.com/office/drawing/2014/main" id="{6AD20925-3482-9288-50A8-CF0E798F9CB1}"/>
                </a:ext>
              </a:extLst>
            </p:cNvPr>
            <p:cNvSpPr/>
            <p:nvPr/>
          </p:nvSpPr>
          <p:spPr>
            <a:xfrm>
              <a:off x="4938622" y="2574465"/>
              <a:ext cx="446149" cy="446149"/>
            </a:xfrm>
            <a:prstGeom prst="ellipse">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01</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grpSp>
    </p:spTree>
    <p:extLst>
      <p:ext uri="{BB962C8B-B14F-4D97-AF65-F5344CB8AC3E}">
        <p14:creationId xmlns:p14="http://schemas.microsoft.com/office/powerpoint/2010/main" val="5482126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DABB4260-CCD5-C545-B8FC-CB9D79D0387A}"/>
              </a:ext>
            </a:extLst>
          </p:cNvPr>
          <p:cNvSpPr>
            <a:spLocks noGrp="1"/>
          </p:cNvSpPr>
          <p:nvPr>
            <p:ph type="dt" sz="half" idx="10"/>
          </p:nvPr>
        </p:nvSpPr>
        <p:spPr/>
        <p:txBody>
          <a:bodyPr/>
          <a:lstStyle/>
          <a:p>
            <a:r>
              <a:rPr lang="en-US" altLang="ja-JP"/>
              <a:t>© 2024 Cone Inc.</a:t>
            </a:r>
            <a:endParaRPr lang="ja-JP" altLang="en-US"/>
          </a:p>
        </p:txBody>
      </p:sp>
      <p:sp>
        <p:nvSpPr>
          <p:cNvPr id="7" name="スライド番号プレースホルダー 6">
            <a:extLst>
              <a:ext uri="{FF2B5EF4-FFF2-40B4-BE49-F238E27FC236}">
                <a16:creationId xmlns:a16="http://schemas.microsoft.com/office/drawing/2014/main" id="{F9961798-7153-10BD-D791-F031ED03E670}"/>
              </a:ext>
            </a:extLst>
          </p:cNvPr>
          <p:cNvSpPr>
            <a:spLocks noGrp="1"/>
          </p:cNvSpPr>
          <p:nvPr>
            <p:ph type="sldNum" sz="quarter" idx="12"/>
          </p:nvPr>
        </p:nvSpPr>
        <p:spPr/>
        <p:txBody>
          <a:bodyPr/>
          <a:lstStyle/>
          <a:p>
            <a:fld id="{E310EA0D-2252-9045-A82C-BA460C3629D0}" type="slidenum">
              <a:rPr lang="ja-JP" altLang="en-US" smtClean="0"/>
              <a:pPr/>
              <a:t>35</a:t>
            </a:fld>
            <a:endParaRPr lang="ja-JP" altLang="en-US"/>
          </a:p>
        </p:txBody>
      </p:sp>
      <p:sp>
        <p:nvSpPr>
          <p:cNvPr id="10" name="角丸四角形 9">
            <a:extLst>
              <a:ext uri="{FF2B5EF4-FFF2-40B4-BE49-F238E27FC236}">
                <a16:creationId xmlns:a16="http://schemas.microsoft.com/office/drawing/2014/main" id="{B0E80C2F-1B01-E4BA-A310-70E594F98990}"/>
              </a:ext>
            </a:extLst>
          </p:cNvPr>
          <p:cNvSpPr/>
          <p:nvPr/>
        </p:nvSpPr>
        <p:spPr>
          <a:xfrm>
            <a:off x="4351624" y="2294038"/>
            <a:ext cx="3505526" cy="2483912"/>
          </a:xfrm>
          <a:prstGeom prst="roundRect">
            <a:avLst>
              <a:gd name="adj" fmla="val 0"/>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資料デザイン・構成ともに</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最適かどうかわからない</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A88BB192-9D87-B5DB-E970-F2AAD9A6EA75}"/>
              </a:ext>
            </a:extLst>
          </p:cNvPr>
          <p:cNvSpPr/>
          <p:nvPr/>
        </p:nvSpPr>
        <p:spPr>
          <a:xfrm>
            <a:off x="442912" y="2294038"/>
            <a:ext cx="3505526" cy="2483912"/>
          </a:xfrm>
          <a:prstGeom prst="roundRect">
            <a:avLst>
              <a:gd name="adj" fmla="val 0"/>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自社・サービスの魅力や</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表現方法がわからない</a:t>
            </a:r>
          </a:p>
        </p:txBody>
      </p:sp>
      <p:sp>
        <p:nvSpPr>
          <p:cNvPr id="13" name="角丸四角形 12">
            <a:extLst>
              <a:ext uri="{FF2B5EF4-FFF2-40B4-BE49-F238E27FC236}">
                <a16:creationId xmlns:a16="http://schemas.microsoft.com/office/drawing/2014/main" id="{6E7A17B8-38C7-5B0E-F8DE-D448E6BF2305}"/>
              </a:ext>
            </a:extLst>
          </p:cNvPr>
          <p:cNvSpPr/>
          <p:nvPr/>
        </p:nvSpPr>
        <p:spPr>
          <a:xfrm>
            <a:off x="8243562" y="2294038"/>
            <a:ext cx="3505526" cy="2483912"/>
          </a:xfrm>
          <a:prstGeom prst="roundRect">
            <a:avLst>
              <a:gd name="adj" fmla="val 0"/>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資料の効果的な使い方や</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活用効果がわからない</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8" name="タイトル 1">
            <a:extLst>
              <a:ext uri="{FF2B5EF4-FFF2-40B4-BE49-F238E27FC236}">
                <a16:creationId xmlns:a16="http://schemas.microsoft.com/office/drawing/2014/main" id="{80378821-4DAA-3EBC-FB8D-5FD1D60F413B}"/>
              </a:ext>
            </a:extLst>
          </p:cNvPr>
          <p:cNvSpPr>
            <a:spLocks noGrp="1"/>
          </p:cNvSpPr>
          <p:nvPr>
            <p:ph type="title"/>
          </p:nvPr>
        </p:nvSpPr>
        <p:spPr/>
        <p:txBody>
          <a:bodyPr/>
          <a:lstStyle/>
          <a:p>
            <a:r>
              <a:rPr lang="en-US" altLang="ja-JP" dirty="0"/>
              <a:t>c</a:t>
            </a:r>
            <a:r>
              <a:rPr kumimoji="1" lang="en-US" altLang="ja-JP" dirty="0"/>
              <a:t>-slide</a:t>
            </a:r>
            <a:r>
              <a:rPr kumimoji="1" lang="ja-JP" altLang="en-US"/>
              <a:t>が解決する課題</a:t>
            </a:r>
          </a:p>
        </p:txBody>
      </p:sp>
      <p:sp>
        <p:nvSpPr>
          <p:cNvPr id="12" name="コンテンツ プレースホルダー 11">
            <a:extLst>
              <a:ext uri="{FF2B5EF4-FFF2-40B4-BE49-F238E27FC236}">
                <a16:creationId xmlns:a16="http://schemas.microsoft.com/office/drawing/2014/main" id="{D42072C0-B28B-71F8-F37C-F0B763602BD4}"/>
              </a:ext>
            </a:extLst>
          </p:cNvPr>
          <p:cNvSpPr>
            <a:spLocks noGrp="1"/>
          </p:cNvSpPr>
          <p:nvPr>
            <p:ph idx="1"/>
          </p:nvPr>
        </p:nvSpPr>
        <p:spPr/>
        <p:txBody>
          <a:bodyPr>
            <a:normAutofit/>
          </a:bodyPr>
          <a:lstStyle/>
          <a:p>
            <a:r>
              <a:rPr lang="ja-JP" altLang="en-US"/>
              <a:t>シースライドは、</a:t>
            </a:r>
            <a:r>
              <a:rPr lang="en-US" altLang="ja-JP" dirty="0"/>
              <a:t> “</a:t>
            </a:r>
            <a:r>
              <a:rPr lang="ja-JP" altLang="en-US"/>
              <a:t>資料を納品して終わり</a:t>
            </a:r>
            <a:r>
              <a:rPr lang="en-US" altLang="ja-JP" dirty="0"/>
              <a:t>”</a:t>
            </a:r>
            <a:r>
              <a:rPr lang="ja-JP" altLang="en-US"/>
              <a:t>ではなく、活用サポートまで実施することで、</a:t>
            </a:r>
            <a:endParaRPr lang="en-US" altLang="ja-JP" dirty="0"/>
          </a:p>
          <a:p>
            <a:r>
              <a:rPr lang="ja-JP" altLang="en-US"/>
              <a:t>資料作成時に生じる「魅力の整理」や「最適な構成」「実際の活用効果」などの課題を解決しています。</a:t>
            </a:r>
          </a:p>
        </p:txBody>
      </p:sp>
      <p:sp>
        <p:nvSpPr>
          <p:cNvPr id="16" name="角丸四角形 15">
            <a:extLst>
              <a:ext uri="{FF2B5EF4-FFF2-40B4-BE49-F238E27FC236}">
                <a16:creationId xmlns:a16="http://schemas.microsoft.com/office/drawing/2014/main" id="{773DCAD6-A42C-DA8F-4422-A1547DB9BB46}"/>
              </a:ext>
            </a:extLst>
          </p:cNvPr>
          <p:cNvSpPr/>
          <p:nvPr/>
        </p:nvSpPr>
        <p:spPr>
          <a:xfrm>
            <a:off x="442912" y="5584785"/>
            <a:ext cx="3505525" cy="831890"/>
          </a:xfrm>
          <a:prstGeom prst="roundRect">
            <a:avLst>
              <a:gd name="adj" fmla="val 5928"/>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827999" tIns="72000" bIns="36000" rtlCol="0" anchor="ctr"/>
          <a:lstStyle/>
          <a:p>
            <a:pPr>
              <a:spcBef>
                <a:spcPts val="300"/>
              </a:spcBef>
            </a:pPr>
            <a:r>
              <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深いビジネス理解をもとに</a:t>
            </a:r>
            <a:endPar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endParaRPr>
          </a:p>
          <a:p>
            <a:pPr>
              <a:spcBef>
                <a:spcPts val="300"/>
              </a:spcBef>
            </a:pPr>
            <a:r>
              <a:rPr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魅力整理から見せ方までご提案</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9" name="円/楕円 18">
            <a:extLst>
              <a:ext uri="{FF2B5EF4-FFF2-40B4-BE49-F238E27FC236}">
                <a16:creationId xmlns:a16="http://schemas.microsoft.com/office/drawing/2014/main" id="{DFE19988-5377-C110-98A1-493BBCD53526}"/>
              </a:ext>
            </a:extLst>
          </p:cNvPr>
          <p:cNvSpPr/>
          <p:nvPr/>
        </p:nvSpPr>
        <p:spPr>
          <a:xfrm>
            <a:off x="625031" y="5772130"/>
            <a:ext cx="457200" cy="4572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72000" bIns="72000" rtlCol="0" anchor="ctr"/>
          <a:lstStyle/>
          <a:p>
            <a:pPr algn="ctr"/>
            <a:r>
              <a:rPr kumimoji="1"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01</a:t>
            </a:r>
            <a:endParaRPr kumimoji="1"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0" name="角丸四角形 19">
            <a:extLst>
              <a:ext uri="{FF2B5EF4-FFF2-40B4-BE49-F238E27FC236}">
                <a16:creationId xmlns:a16="http://schemas.microsoft.com/office/drawing/2014/main" id="{7C2BBE9D-1697-786F-B2FF-8DFA1C6387DE}"/>
              </a:ext>
            </a:extLst>
          </p:cNvPr>
          <p:cNvSpPr/>
          <p:nvPr/>
        </p:nvSpPr>
        <p:spPr>
          <a:xfrm>
            <a:off x="4351624" y="5584785"/>
            <a:ext cx="3505525" cy="831890"/>
          </a:xfrm>
          <a:prstGeom prst="roundRect">
            <a:avLst>
              <a:gd name="adj" fmla="val 5928"/>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827999" tIns="72000" bIns="36000" rtlCol="0" anchor="ctr"/>
          <a:lstStyle/>
          <a:p>
            <a:pPr>
              <a:spcBef>
                <a:spcPts val="300"/>
              </a:spcBef>
            </a:pPr>
            <a:r>
              <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資料作成ノウハウをもとに</a:t>
            </a:r>
            <a:endPar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endParaRPr>
          </a:p>
          <a:p>
            <a:pPr>
              <a:spcBef>
                <a:spcPts val="300"/>
              </a:spcBef>
            </a:pPr>
            <a:r>
              <a:rPr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最適な構成・デザインをご提案</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1" name="円/楕円 20">
            <a:extLst>
              <a:ext uri="{FF2B5EF4-FFF2-40B4-BE49-F238E27FC236}">
                <a16:creationId xmlns:a16="http://schemas.microsoft.com/office/drawing/2014/main" id="{CD53795F-F0F1-3203-D61C-A24C7FBD59E8}"/>
              </a:ext>
            </a:extLst>
          </p:cNvPr>
          <p:cNvSpPr/>
          <p:nvPr/>
        </p:nvSpPr>
        <p:spPr>
          <a:xfrm>
            <a:off x="4533743" y="5772130"/>
            <a:ext cx="457200" cy="4572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72000" bIns="72000" rtlCol="0" anchor="ctr"/>
          <a:lstStyle/>
          <a:p>
            <a:pPr algn="ctr"/>
            <a:r>
              <a:rPr kumimoji="1"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02</a:t>
            </a:r>
            <a:endParaRPr kumimoji="1"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2" name="角丸四角形 21">
            <a:extLst>
              <a:ext uri="{FF2B5EF4-FFF2-40B4-BE49-F238E27FC236}">
                <a16:creationId xmlns:a16="http://schemas.microsoft.com/office/drawing/2014/main" id="{6FDF9488-5944-7A5A-09E9-2335E7CC2B13}"/>
              </a:ext>
            </a:extLst>
          </p:cNvPr>
          <p:cNvSpPr/>
          <p:nvPr/>
        </p:nvSpPr>
        <p:spPr>
          <a:xfrm>
            <a:off x="8243563" y="5584785"/>
            <a:ext cx="3505525" cy="831890"/>
          </a:xfrm>
          <a:prstGeom prst="roundRect">
            <a:avLst>
              <a:gd name="adj" fmla="val 5928"/>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827999" tIns="72000" bIns="36000" rtlCol="0" anchor="ctr"/>
          <a:lstStyle/>
          <a:p>
            <a:pPr>
              <a:spcBef>
                <a:spcPts val="300"/>
              </a:spcBef>
            </a:pPr>
            <a:r>
              <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a:t>
            </a:r>
            <a:r>
              <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作って終わり</a:t>
            </a:r>
            <a:r>
              <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a:t>
            </a:r>
            <a:r>
              <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ではなく、</a:t>
            </a:r>
            <a:endPar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endParaRPr>
          </a:p>
          <a:p>
            <a:pPr>
              <a:spcBef>
                <a:spcPts val="300"/>
              </a:spcBef>
            </a:pPr>
            <a:r>
              <a:rPr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活用方法・資料改善までサポート</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3" name="円/楕円 22">
            <a:extLst>
              <a:ext uri="{FF2B5EF4-FFF2-40B4-BE49-F238E27FC236}">
                <a16:creationId xmlns:a16="http://schemas.microsoft.com/office/drawing/2014/main" id="{47AAC7E3-CCAE-6B14-5ADE-A6C059E399C6}"/>
              </a:ext>
            </a:extLst>
          </p:cNvPr>
          <p:cNvSpPr/>
          <p:nvPr/>
        </p:nvSpPr>
        <p:spPr>
          <a:xfrm>
            <a:off x="8425682" y="5772130"/>
            <a:ext cx="457200" cy="4572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72000" bIns="72000" rtlCol="0" anchor="ctr"/>
          <a:lstStyle/>
          <a:p>
            <a:pPr algn="ctr"/>
            <a:r>
              <a:rPr kumimoji="1"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03</a:t>
            </a:r>
            <a:endParaRPr kumimoji="1"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grpSp>
        <p:nvGrpSpPr>
          <p:cNvPr id="27" name="グループ化 26">
            <a:extLst>
              <a:ext uri="{FF2B5EF4-FFF2-40B4-BE49-F238E27FC236}">
                <a16:creationId xmlns:a16="http://schemas.microsoft.com/office/drawing/2014/main" id="{7B5B6D43-7108-90A5-780A-5F92B478DA6B}"/>
              </a:ext>
            </a:extLst>
          </p:cNvPr>
          <p:cNvGrpSpPr/>
          <p:nvPr/>
        </p:nvGrpSpPr>
        <p:grpSpPr>
          <a:xfrm>
            <a:off x="1541900" y="4777950"/>
            <a:ext cx="1318838" cy="716763"/>
            <a:chOff x="1541900" y="4777950"/>
            <a:chExt cx="1318838" cy="716763"/>
          </a:xfrm>
        </p:grpSpPr>
        <p:cxnSp>
          <p:nvCxnSpPr>
            <p:cNvPr id="25" name="直線矢印コネクタ 24">
              <a:extLst>
                <a:ext uri="{FF2B5EF4-FFF2-40B4-BE49-F238E27FC236}">
                  <a16:creationId xmlns:a16="http://schemas.microsoft.com/office/drawing/2014/main" id="{D46E805C-4EA4-51EC-88C3-BE9721A0E739}"/>
                </a:ext>
              </a:extLst>
            </p:cNvPr>
            <p:cNvCxnSpPr>
              <a:stCxn id="11" idx="2"/>
            </p:cNvCxnSpPr>
            <p:nvPr/>
          </p:nvCxnSpPr>
          <p:spPr>
            <a:xfrm>
              <a:off x="2195675" y="4777950"/>
              <a:ext cx="7198" cy="716763"/>
            </a:xfrm>
            <a:prstGeom prst="straightConnector1">
              <a:avLst/>
            </a:prstGeom>
            <a:ln w="1905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sp>
          <p:nvSpPr>
            <p:cNvPr id="26" name="角丸四角形 25">
              <a:extLst>
                <a:ext uri="{FF2B5EF4-FFF2-40B4-BE49-F238E27FC236}">
                  <a16:creationId xmlns:a16="http://schemas.microsoft.com/office/drawing/2014/main" id="{E8662A81-CD19-25F8-6E6A-D12B7EEA5760}"/>
                </a:ext>
              </a:extLst>
            </p:cNvPr>
            <p:cNvSpPr/>
            <p:nvPr/>
          </p:nvSpPr>
          <p:spPr>
            <a:xfrm>
              <a:off x="1541900" y="4965430"/>
              <a:ext cx="1318838" cy="310444"/>
            </a:xfrm>
            <a:prstGeom prst="roundRect">
              <a:avLst>
                <a:gd name="adj" fmla="val 50000"/>
              </a:avLst>
            </a:pr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c</a:t>
              </a:r>
              <a:r>
                <a:rPr kumimoji="1"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-slide</a:t>
              </a:r>
              <a:r>
                <a:rPr kumimoji="1" lang="ja-JP" altLang="en-US" sz="1100" b="1">
                  <a:solidFill>
                    <a:srgbClr val="1A96F0"/>
                  </a:solidFill>
                  <a:latin typeface="Montserrat SemiBold" pitchFamily="2" charset="0"/>
                  <a:ea typeface="Yu Gothic" panose="020B0400000000000000" pitchFamily="34" charset="-128"/>
                  <a:cs typeface="FUTURA MEDIUM" panose="020B0602020204020303" pitchFamily="34" charset="-79"/>
                </a:rPr>
                <a:t>なら</a:t>
              </a:r>
            </a:p>
          </p:txBody>
        </p:sp>
      </p:grpSp>
      <p:grpSp>
        <p:nvGrpSpPr>
          <p:cNvPr id="28" name="グループ化 27">
            <a:extLst>
              <a:ext uri="{FF2B5EF4-FFF2-40B4-BE49-F238E27FC236}">
                <a16:creationId xmlns:a16="http://schemas.microsoft.com/office/drawing/2014/main" id="{AF024C3C-D116-9228-A6CE-A62A3AA46C91}"/>
              </a:ext>
            </a:extLst>
          </p:cNvPr>
          <p:cNvGrpSpPr/>
          <p:nvPr/>
        </p:nvGrpSpPr>
        <p:grpSpPr>
          <a:xfrm>
            <a:off x="5444968" y="4777950"/>
            <a:ext cx="1318838" cy="716763"/>
            <a:chOff x="1541900" y="4777950"/>
            <a:chExt cx="1318838" cy="716763"/>
          </a:xfrm>
        </p:grpSpPr>
        <p:cxnSp>
          <p:nvCxnSpPr>
            <p:cNvPr id="29" name="直線矢印コネクタ 28">
              <a:extLst>
                <a:ext uri="{FF2B5EF4-FFF2-40B4-BE49-F238E27FC236}">
                  <a16:creationId xmlns:a16="http://schemas.microsoft.com/office/drawing/2014/main" id="{686BCB3C-5A56-0D41-7535-B1B930993BC8}"/>
                </a:ext>
              </a:extLst>
            </p:cNvPr>
            <p:cNvCxnSpPr/>
            <p:nvPr/>
          </p:nvCxnSpPr>
          <p:spPr>
            <a:xfrm>
              <a:off x="2195675" y="4777950"/>
              <a:ext cx="7198" cy="716763"/>
            </a:xfrm>
            <a:prstGeom prst="straightConnector1">
              <a:avLst/>
            </a:prstGeom>
            <a:ln w="1905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sp>
          <p:nvSpPr>
            <p:cNvPr id="30" name="角丸四角形 29">
              <a:extLst>
                <a:ext uri="{FF2B5EF4-FFF2-40B4-BE49-F238E27FC236}">
                  <a16:creationId xmlns:a16="http://schemas.microsoft.com/office/drawing/2014/main" id="{5AA273D6-1710-CCA6-2207-084B98FE5002}"/>
                </a:ext>
              </a:extLst>
            </p:cNvPr>
            <p:cNvSpPr/>
            <p:nvPr/>
          </p:nvSpPr>
          <p:spPr>
            <a:xfrm>
              <a:off x="1541900" y="4965430"/>
              <a:ext cx="1318838" cy="310444"/>
            </a:xfrm>
            <a:prstGeom prst="roundRect">
              <a:avLst>
                <a:gd name="adj" fmla="val 50000"/>
              </a:avLst>
            </a:pr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c</a:t>
              </a:r>
              <a:r>
                <a:rPr kumimoji="1"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-slide</a:t>
              </a:r>
              <a:r>
                <a:rPr kumimoji="1" lang="ja-JP" altLang="en-US" sz="1100" b="1">
                  <a:solidFill>
                    <a:srgbClr val="1A96F0"/>
                  </a:solidFill>
                  <a:latin typeface="Montserrat SemiBold" pitchFamily="2" charset="0"/>
                  <a:ea typeface="Yu Gothic" panose="020B0400000000000000" pitchFamily="34" charset="-128"/>
                  <a:cs typeface="FUTURA MEDIUM" panose="020B0602020204020303" pitchFamily="34" charset="-79"/>
                </a:rPr>
                <a:t>なら</a:t>
              </a:r>
            </a:p>
          </p:txBody>
        </p:sp>
      </p:grpSp>
      <p:grpSp>
        <p:nvGrpSpPr>
          <p:cNvPr id="34" name="グループ化 33">
            <a:extLst>
              <a:ext uri="{FF2B5EF4-FFF2-40B4-BE49-F238E27FC236}">
                <a16:creationId xmlns:a16="http://schemas.microsoft.com/office/drawing/2014/main" id="{B13A1D82-107E-502B-65E4-988256B12FCB}"/>
              </a:ext>
            </a:extLst>
          </p:cNvPr>
          <p:cNvGrpSpPr/>
          <p:nvPr/>
        </p:nvGrpSpPr>
        <p:grpSpPr>
          <a:xfrm>
            <a:off x="9336906" y="4777950"/>
            <a:ext cx="1318838" cy="716763"/>
            <a:chOff x="8941112" y="4777950"/>
            <a:chExt cx="1318838" cy="716763"/>
          </a:xfrm>
        </p:grpSpPr>
        <p:cxnSp>
          <p:nvCxnSpPr>
            <p:cNvPr id="32" name="直線矢印コネクタ 31">
              <a:extLst>
                <a:ext uri="{FF2B5EF4-FFF2-40B4-BE49-F238E27FC236}">
                  <a16:creationId xmlns:a16="http://schemas.microsoft.com/office/drawing/2014/main" id="{6CC3F0C8-BD06-EA23-7A16-9C47D0186212}"/>
                </a:ext>
              </a:extLst>
            </p:cNvPr>
            <p:cNvCxnSpPr/>
            <p:nvPr/>
          </p:nvCxnSpPr>
          <p:spPr>
            <a:xfrm>
              <a:off x="9594887" y="4777950"/>
              <a:ext cx="7198" cy="716763"/>
            </a:xfrm>
            <a:prstGeom prst="straightConnector1">
              <a:avLst/>
            </a:prstGeom>
            <a:ln w="1905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sp>
          <p:nvSpPr>
            <p:cNvPr id="33" name="角丸四角形 32">
              <a:extLst>
                <a:ext uri="{FF2B5EF4-FFF2-40B4-BE49-F238E27FC236}">
                  <a16:creationId xmlns:a16="http://schemas.microsoft.com/office/drawing/2014/main" id="{C1FD12D4-2F41-C27A-4134-CE3474F13FF3}"/>
                </a:ext>
              </a:extLst>
            </p:cNvPr>
            <p:cNvSpPr/>
            <p:nvPr/>
          </p:nvSpPr>
          <p:spPr>
            <a:xfrm>
              <a:off x="8941112" y="4965430"/>
              <a:ext cx="1318838" cy="310444"/>
            </a:xfrm>
            <a:prstGeom prst="roundRect">
              <a:avLst>
                <a:gd name="adj" fmla="val 50000"/>
              </a:avLst>
            </a:pr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c</a:t>
              </a:r>
              <a:r>
                <a:rPr kumimoji="1"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-slide</a:t>
              </a:r>
              <a:r>
                <a:rPr kumimoji="1" lang="ja-JP" altLang="en-US" sz="1100" b="1">
                  <a:solidFill>
                    <a:srgbClr val="1A96F0"/>
                  </a:solidFill>
                  <a:latin typeface="Montserrat SemiBold" pitchFamily="2" charset="0"/>
                  <a:ea typeface="Yu Gothic" panose="020B0400000000000000" pitchFamily="34" charset="-128"/>
                  <a:cs typeface="FUTURA MEDIUM" panose="020B0602020204020303" pitchFamily="34" charset="-79"/>
                </a:rPr>
                <a:t>なら</a:t>
              </a:r>
            </a:p>
          </p:txBody>
        </p:sp>
      </p:grpSp>
      <p:pic>
        <p:nvPicPr>
          <p:cNvPr id="36" name="グラフィックス 35">
            <a:extLst>
              <a:ext uri="{FF2B5EF4-FFF2-40B4-BE49-F238E27FC236}">
                <a16:creationId xmlns:a16="http://schemas.microsoft.com/office/drawing/2014/main" id="{BF0D6746-05EC-3D55-917C-71D320E5424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761619" y="2741883"/>
            <a:ext cx="868110" cy="868110"/>
          </a:xfrm>
          <a:prstGeom prst="rect">
            <a:avLst/>
          </a:prstGeom>
        </p:spPr>
      </p:pic>
      <p:pic>
        <p:nvPicPr>
          <p:cNvPr id="38" name="グラフィックス 37">
            <a:extLst>
              <a:ext uri="{FF2B5EF4-FFF2-40B4-BE49-F238E27FC236}">
                <a16:creationId xmlns:a16="http://schemas.microsoft.com/office/drawing/2014/main" id="{9424505E-4954-7C67-3F60-88ED7007E55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661945" y="2741883"/>
            <a:ext cx="868110" cy="868110"/>
          </a:xfrm>
          <a:prstGeom prst="rect">
            <a:avLst/>
          </a:prstGeom>
        </p:spPr>
      </p:pic>
      <p:pic>
        <p:nvPicPr>
          <p:cNvPr id="40" name="グラフィックス 39">
            <a:extLst>
              <a:ext uri="{FF2B5EF4-FFF2-40B4-BE49-F238E27FC236}">
                <a16:creationId xmlns:a16="http://schemas.microsoft.com/office/drawing/2014/main" id="{CDDFA006-9210-A576-3F3E-69FDD49A738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513220" y="2698478"/>
            <a:ext cx="954921" cy="954921"/>
          </a:xfrm>
          <a:prstGeom prst="rect">
            <a:avLst/>
          </a:prstGeom>
        </p:spPr>
      </p:pic>
    </p:spTree>
    <p:extLst>
      <p:ext uri="{BB962C8B-B14F-4D97-AF65-F5344CB8AC3E}">
        <p14:creationId xmlns:p14="http://schemas.microsoft.com/office/powerpoint/2010/main" val="40790783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海外子会社経営リスク診断サービス」の提供開始">
            <a:extLst>
              <a:ext uri="{FF2B5EF4-FFF2-40B4-BE49-F238E27FC236}">
                <a16:creationId xmlns:a16="http://schemas.microsoft.com/office/drawing/2014/main" id="{F9280B23-019D-A1FA-5B48-EE2C45AA8FE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19796" y="5974342"/>
            <a:ext cx="1745729" cy="32105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クリエイタートピックス | UUUM(ウーム)">
            <a:extLst>
              <a:ext uri="{FF2B5EF4-FFF2-40B4-BE49-F238E27FC236}">
                <a16:creationId xmlns:a16="http://schemas.microsoft.com/office/drawing/2014/main" id="{2DBD85F5-08AB-D78A-77CA-0DA0138A9F5E}"/>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25763" y="4322258"/>
            <a:ext cx="945661" cy="278674"/>
          </a:xfrm>
          <a:prstGeom prst="rect">
            <a:avLst/>
          </a:prstGeom>
          <a:noFill/>
          <a:extLst>
            <a:ext uri="{909E8E84-426E-40DD-AFC4-6F175D3DCCD1}">
              <a14:hiddenFill xmlns:a14="http://schemas.microsoft.com/office/drawing/2010/main">
                <a:solidFill>
                  <a:srgbClr val="FFFFFF"/>
                </a:solidFill>
              </a14:hiddenFill>
            </a:ext>
          </a:extLst>
        </p:spPr>
      </p:pic>
      <p:sp>
        <p:nvSpPr>
          <p:cNvPr id="2" name="タイトル 1">
            <a:extLst>
              <a:ext uri="{FF2B5EF4-FFF2-40B4-BE49-F238E27FC236}">
                <a16:creationId xmlns:a16="http://schemas.microsoft.com/office/drawing/2014/main" id="{64CE65A0-B738-58EA-63AC-DF9371F32512}"/>
              </a:ext>
            </a:extLst>
          </p:cNvPr>
          <p:cNvSpPr>
            <a:spLocks noGrp="1"/>
          </p:cNvSpPr>
          <p:nvPr>
            <p:ph type="title"/>
          </p:nvPr>
        </p:nvSpPr>
        <p:spPr/>
        <p:txBody>
          <a:bodyPr/>
          <a:lstStyle/>
          <a:p>
            <a:r>
              <a:rPr kumimoji="1" lang="ja-JP" altLang="en-US"/>
              <a:t>支援実績</a:t>
            </a:r>
          </a:p>
        </p:txBody>
      </p:sp>
      <p:sp>
        <p:nvSpPr>
          <p:cNvPr id="3" name="コンテンツ プレースホルダー 2">
            <a:extLst>
              <a:ext uri="{FF2B5EF4-FFF2-40B4-BE49-F238E27FC236}">
                <a16:creationId xmlns:a16="http://schemas.microsoft.com/office/drawing/2014/main" id="{DFC9C9E9-BCB8-2259-E28F-B4D23BED377E}"/>
              </a:ext>
            </a:extLst>
          </p:cNvPr>
          <p:cNvSpPr>
            <a:spLocks noGrp="1"/>
          </p:cNvSpPr>
          <p:nvPr>
            <p:ph idx="1"/>
          </p:nvPr>
        </p:nvSpPr>
        <p:spPr/>
        <p:txBody>
          <a:bodyPr>
            <a:normAutofit/>
          </a:bodyPr>
          <a:lstStyle/>
          <a:p>
            <a:r>
              <a:rPr lang="en-US" altLang="ja-JP" dirty="0"/>
              <a:t>2021</a:t>
            </a:r>
            <a:r>
              <a:rPr lang="ja-JP" altLang="en-US"/>
              <a:t>年</a:t>
            </a:r>
            <a:r>
              <a:rPr lang="en-US" altLang="ja-JP" dirty="0"/>
              <a:t>5</a:t>
            </a:r>
            <a:r>
              <a:rPr lang="ja-JP" altLang="en-US"/>
              <a:t>月のリリース以来、業種・業界、企業規模問わず</a:t>
            </a:r>
            <a:r>
              <a:rPr lang="en-US" altLang="ja-JP" dirty="0"/>
              <a:t>1,200</a:t>
            </a:r>
            <a:r>
              <a:rPr lang="ja-JP" altLang="en-US"/>
              <a:t>社以上の資料作成を支援しており、 </a:t>
            </a:r>
            <a:endParaRPr lang="en-US" altLang="ja-JP" dirty="0"/>
          </a:p>
          <a:p>
            <a:r>
              <a:rPr lang="ja-JP" altLang="en-US"/>
              <a:t>費用対効果・納品スピード満足度において</a:t>
            </a:r>
            <a:r>
              <a:rPr lang="en-US" altLang="ja-JP" sz="2000" dirty="0"/>
              <a:t>No.1</a:t>
            </a:r>
            <a:r>
              <a:rPr lang="ja-JP" altLang="en-US"/>
              <a:t>を獲得しています。</a:t>
            </a:r>
          </a:p>
        </p:txBody>
      </p:sp>
      <p:sp>
        <p:nvSpPr>
          <p:cNvPr id="4" name="日付プレースホルダー 3">
            <a:extLst>
              <a:ext uri="{FF2B5EF4-FFF2-40B4-BE49-F238E27FC236}">
                <a16:creationId xmlns:a16="http://schemas.microsoft.com/office/drawing/2014/main" id="{4850DCCC-C3ED-1629-5881-D943BBEA7B01}"/>
              </a:ext>
            </a:extLst>
          </p:cNvPr>
          <p:cNvSpPr>
            <a:spLocks noGrp="1"/>
          </p:cNvSpPr>
          <p:nvPr>
            <p:ph type="dt" sz="half" idx="10"/>
          </p:nvPr>
        </p:nvSpPr>
        <p:spPr/>
        <p:txBody>
          <a:bodyPr/>
          <a:lstStyle/>
          <a:p>
            <a:r>
              <a:rPr lang="en-US" altLang="ja-JP"/>
              <a:t>© Cone Inc.</a:t>
            </a:r>
            <a:endParaRPr lang="ja-JP" altLang="en-US"/>
          </a:p>
        </p:txBody>
      </p:sp>
      <p:sp>
        <p:nvSpPr>
          <p:cNvPr id="5" name="スライド番号プレースホルダー 4">
            <a:extLst>
              <a:ext uri="{FF2B5EF4-FFF2-40B4-BE49-F238E27FC236}">
                <a16:creationId xmlns:a16="http://schemas.microsoft.com/office/drawing/2014/main" id="{28069A26-9E6B-6C3C-EF17-C73148B9ADA6}"/>
              </a:ext>
            </a:extLst>
          </p:cNvPr>
          <p:cNvSpPr>
            <a:spLocks noGrp="1"/>
          </p:cNvSpPr>
          <p:nvPr>
            <p:ph type="sldNum" sz="quarter" idx="12"/>
          </p:nvPr>
        </p:nvSpPr>
        <p:spPr/>
        <p:txBody>
          <a:bodyPr/>
          <a:lstStyle/>
          <a:p>
            <a:fld id="{E310EA0D-2252-9045-A82C-BA460C3629D0}" type="slidenum">
              <a:rPr lang="ja-JP" altLang="en-US" smtClean="0"/>
              <a:pPr/>
              <a:t>36</a:t>
            </a:fld>
            <a:endParaRPr lang="ja-JP" altLang="en-US"/>
          </a:p>
        </p:txBody>
      </p:sp>
      <p:grpSp>
        <p:nvGrpSpPr>
          <p:cNvPr id="22" name="グループ化 21">
            <a:extLst>
              <a:ext uri="{FF2B5EF4-FFF2-40B4-BE49-F238E27FC236}">
                <a16:creationId xmlns:a16="http://schemas.microsoft.com/office/drawing/2014/main" id="{8DAB165E-6330-5379-120B-D29927D57C23}"/>
              </a:ext>
            </a:extLst>
          </p:cNvPr>
          <p:cNvGrpSpPr/>
          <p:nvPr/>
        </p:nvGrpSpPr>
        <p:grpSpPr>
          <a:xfrm>
            <a:off x="1952461" y="2348045"/>
            <a:ext cx="8287078" cy="616692"/>
            <a:chOff x="1106260" y="2416483"/>
            <a:chExt cx="8287078" cy="616692"/>
          </a:xfrm>
        </p:grpSpPr>
        <p:grpSp>
          <p:nvGrpSpPr>
            <p:cNvPr id="6" name="グループ化 5">
              <a:extLst>
                <a:ext uri="{FF2B5EF4-FFF2-40B4-BE49-F238E27FC236}">
                  <a16:creationId xmlns:a16="http://schemas.microsoft.com/office/drawing/2014/main" id="{A1FD87FA-33C6-443A-8BE8-C6B8D6B5AD62}"/>
                </a:ext>
              </a:extLst>
            </p:cNvPr>
            <p:cNvGrpSpPr/>
            <p:nvPr/>
          </p:nvGrpSpPr>
          <p:grpSpPr>
            <a:xfrm>
              <a:off x="1106260" y="2416483"/>
              <a:ext cx="2428272" cy="613805"/>
              <a:chOff x="301976" y="5225366"/>
              <a:chExt cx="2428272" cy="613805"/>
            </a:xfrm>
          </p:grpSpPr>
          <p:sp>
            <p:nvSpPr>
              <p:cNvPr id="7" name="角丸四角形 6">
                <a:extLst>
                  <a:ext uri="{FF2B5EF4-FFF2-40B4-BE49-F238E27FC236}">
                    <a16:creationId xmlns:a16="http://schemas.microsoft.com/office/drawing/2014/main" id="{7AB6640C-419B-EE08-D78B-FC6E63B6A6FE}"/>
                  </a:ext>
                </a:extLst>
              </p:cNvPr>
              <p:cNvSpPr/>
              <p:nvPr/>
            </p:nvSpPr>
            <p:spPr>
              <a:xfrm>
                <a:off x="725797" y="5225366"/>
                <a:ext cx="1580630" cy="61380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144000" rtlCol="0" anchor="ctr"/>
              <a:lstStyle/>
              <a:p>
                <a:pPr algn="ctr"/>
                <a:r>
                  <a:rPr kumimoji="1" lang="ja-JP" altLang="en-US" sz="800" b="1">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t>リリース後支援企業数</a:t>
                </a:r>
                <a:endParaRPr kumimoji="1" lang="en-US" altLang="ja-JP" sz="900" b="1" dirty="0">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endParaRPr>
              </a:p>
              <a:p>
                <a:pPr algn="ctr"/>
                <a:r>
                  <a:rPr kumimoji="1" lang="ja-JP" altLang="en-US" sz="14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累計</a:t>
                </a:r>
                <a:r>
                  <a:rPr kumimoji="1" lang="en-US" altLang="ja-JP" sz="1400" b="1" dirty="0">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 </a:t>
                </a:r>
                <a:r>
                  <a:rPr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1,20</a:t>
                </a: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0</a:t>
                </a:r>
                <a:r>
                  <a:rPr kumimoji="1" lang="ja-JP" altLang="en-US" sz="1600" b="1">
                    <a:solidFill>
                      <a:srgbClr val="1A96F0"/>
                    </a:solidFill>
                    <a:latin typeface="Montserrat SemiBold" pitchFamily="2" charset="0"/>
                    <a:ea typeface="Yu Gothic" panose="020B0400000000000000" pitchFamily="34" charset="-128"/>
                    <a:cs typeface="Rajdhani SemiBold" panose="02000000000000000000" pitchFamily="2" charset="0"/>
                  </a:rPr>
                  <a:t>社</a:t>
                </a:r>
                <a:endParaRPr kumimoji="1" lang="ja-JP" altLang="en-US" sz="1200" b="1">
                  <a:solidFill>
                    <a:srgbClr val="1A96F0"/>
                  </a:solidFill>
                  <a:latin typeface="Montserrat SemiBold" pitchFamily="2" charset="0"/>
                  <a:ea typeface="Yu Gothic" panose="020B0400000000000000" pitchFamily="34" charset="-128"/>
                  <a:cs typeface="Rajdhani SemiBold" panose="02000000000000000000" pitchFamily="2" charset="0"/>
                </a:endParaRPr>
              </a:p>
            </p:txBody>
          </p:sp>
          <p:pic>
            <p:nvPicPr>
              <p:cNvPr id="8" name="グラフィックス 7">
                <a:extLst>
                  <a:ext uri="{FF2B5EF4-FFF2-40B4-BE49-F238E27FC236}">
                    <a16:creationId xmlns:a16="http://schemas.microsoft.com/office/drawing/2014/main" id="{D7FA8E42-3F40-6BD3-0100-9B9B7135AF27}"/>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a:off x="301976" y="5225788"/>
                <a:ext cx="304729" cy="612961"/>
              </a:xfrm>
              <a:prstGeom prst="rect">
                <a:avLst/>
              </a:prstGeom>
            </p:spPr>
          </p:pic>
          <p:pic>
            <p:nvPicPr>
              <p:cNvPr id="9" name="グラフィックス 8">
                <a:extLst>
                  <a:ext uri="{FF2B5EF4-FFF2-40B4-BE49-F238E27FC236}">
                    <a16:creationId xmlns:a16="http://schemas.microsoft.com/office/drawing/2014/main" id="{666E2829-D8C8-2307-8DBB-E23B2DDFCF26}"/>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flipH="1">
                <a:off x="2425519" y="5225788"/>
                <a:ext cx="304729" cy="612961"/>
              </a:xfrm>
              <a:prstGeom prst="rect">
                <a:avLst/>
              </a:prstGeom>
            </p:spPr>
          </p:pic>
        </p:grpSp>
        <p:grpSp>
          <p:nvGrpSpPr>
            <p:cNvPr id="10" name="グループ化 9">
              <a:extLst>
                <a:ext uri="{FF2B5EF4-FFF2-40B4-BE49-F238E27FC236}">
                  <a16:creationId xmlns:a16="http://schemas.microsoft.com/office/drawing/2014/main" id="{5C9218C5-2B6B-2D72-5ACD-7EEDA23A7986}"/>
                </a:ext>
              </a:extLst>
            </p:cNvPr>
            <p:cNvGrpSpPr/>
            <p:nvPr/>
          </p:nvGrpSpPr>
          <p:grpSpPr>
            <a:xfrm>
              <a:off x="4021444" y="2419370"/>
              <a:ext cx="2442491" cy="613805"/>
              <a:chOff x="2947648" y="5228253"/>
              <a:chExt cx="2442491" cy="613805"/>
            </a:xfrm>
          </p:grpSpPr>
          <p:pic>
            <p:nvPicPr>
              <p:cNvPr id="11" name="グラフィックス 10">
                <a:extLst>
                  <a:ext uri="{FF2B5EF4-FFF2-40B4-BE49-F238E27FC236}">
                    <a16:creationId xmlns:a16="http://schemas.microsoft.com/office/drawing/2014/main" id="{9E7B81E2-E031-0D07-4B5D-60A01D59E58D}"/>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a:off x="2947648" y="5228675"/>
                <a:ext cx="304729" cy="612961"/>
              </a:xfrm>
              <a:prstGeom prst="rect">
                <a:avLst/>
              </a:prstGeom>
            </p:spPr>
          </p:pic>
          <p:pic>
            <p:nvPicPr>
              <p:cNvPr id="12" name="グラフィックス 11">
                <a:extLst>
                  <a:ext uri="{FF2B5EF4-FFF2-40B4-BE49-F238E27FC236}">
                    <a16:creationId xmlns:a16="http://schemas.microsoft.com/office/drawing/2014/main" id="{B1408F9D-E0B0-07F7-C36C-49C63904C390}"/>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flipH="1">
                <a:off x="5085410" y="5228675"/>
                <a:ext cx="304729" cy="612961"/>
              </a:xfrm>
              <a:prstGeom prst="rect">
                <a:avLst/>
              </a:prstGeom>
            </p:spPr>
          </p:pic>
          <p:grpSp>
            <p:nvGrpSpPr>
              <p:cNvPr id="13" name="グループ化 12">
                <a:extLst>
                  <a:ext uri="{FF2B5EF4-FFF2-40B4-BE49-F238E27FC236}">
                    <a16:creationId xmlns:a16="http://schemas.microsoft.com/office/drawing/2014/main" id="{49C45A60-6E81-A335-3786-B5737FEF5F06}"/>
                  </a:ext>
                </a:extLst>
              </p:cNvPr>
              <p:cNvGrpSpPr/>
              <p:nvPr/>
            </p:nvGrpSpPr>
            <p:grpSpPr>
              <a:xfrm>
                <a:off x="3274271" y="5228253"/>
                <a:ext cx="1789244" cy="613805"/>
                <a:chOff x="4507618" y="2135806"/>
                <a:chExt cx="1968169" cy="675186"/>
              </a:xfrm>
            </p:grpSpPr>
            <p:sp>
              <p:nvSpPr>
                <p:cNvPr id="14" name="角丸四角形 13">
                  <a:extLst>
                    <a:ext uri="{FF2B5EF4-FFF2-40B4-BE49-F238E27FC236}">
                      <a16:creationId xmlns:a16="http://schemas.microsoft.com/office/drawing/2014/main" id="{974A350E-70E3-186D-31ED-6F6A6C2F535E}"/>
                    </a:ext>
                  </a:extLst>
                </p:cNvPr>
                <p:cNvSpPr/>
                <p:nvPr/>
              </p:nvSpPr>
              <p:spPr>
                <a:xfrm>
                  <a:off x="4507618" y="2135806"/>
                  <a:ext cx="1079591"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144000" bIns="144000" rtlCol="0" anchor="ctr"/>
                <a:lstStyle/>
                <a:p>
                  <a:pPr algn="ct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資料作成</a:t>
                  </a:r>
                  <a:endParaRPr kumimoji="1" lang="en-US" altLang="ja-JP" sz="1400" b="1" dirty="0">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a:p>
                  <a:pPr algn="ctr">
                    <a:spcBef>
                      <a:spcPts val="300"/>
                    </a:spcBef>
                  </a:pPr>
                  <a:r>
                    <a:rPr lang="ja-JP" altLang="en-US" sz="1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代行サービス</a:t>
                  </a:r>
                  <a:endParaRPr kumimoji="1" lang="ja-JP" altLang="en-US" sz="2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p:txBody>
            </p:sp>
            <p:sp>
              <p:nvSpPr>
                <p:cNvPr id="15" name="角丸四角形 14">
                  <a:extLst>
                    <a:ext uri="{FF2B5EF4-FFF2-40B4-BE49-F238E27FC236}">
                      <a16:creationId xmlns:a16="http://schemas.microsoft.com/office/drawing/2014/main" id="{70C35E31-8DFA-8726-49D3-04D3E2157BAF}"/>
                    </a:ext>
                  </a:extLst>
                </p:cNvPr>
                <p:cNvSpPr/>
                <p:nvPr/>
              </p:nvSpPr>
              <p:spPr>
                <a:xfrm>
                  <a:off x="5521257" y="2135806"/>
                  <a:ext cx="954530"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72000" bIns="36000" rtlCol="0" anchor="ctr"/>
                <a:lstStyle/>
                <a:p>
                  <a:pPr algn="ctr"/>
                  <a:r>
                    <a:rPr kumimoji="1" lang="ja-JP" altLang="en-US" sz="700" b="1">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t>費用対効果満足度</a:t>
                  </a:r>
                  <a:br>
                    <a:rPr lang="en-US" altLang="ja-JP" sz="3200" b="1" dirty="0">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b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No.1</a:t>
                  </a:r>
                  <a:endParaRPr kumimoji="1" lang="ja-JP" altLang="en-US" sz="1200" b="1">
                    <a:solidFill>
                      <a:srgbClr val="1A96F0"/>
                    </a:solidFill>
                    <a:latin typeface="Montserrat SemiBold" pitchFamily="2" charset="0"/>
                    <a:ea typeface="Yu Gothic" panose="020B0400000000000000" pitchFamily="34" charset="-128"/>
                    <a:cs typeface="Rajdhani SemiBold" panose="02000000000000000000" pitchFamily="2" charset="0"/>
                  </a:endParaRPr>
                </a:p>
              </p:txBody>
            </p:sp>
          </p:grpSp>
        </p:grpSp>
        <p:grpSp>
          <p:nvGrpSpPr>
            <p:cNvPr id="16" name="グループ化 15">
              <a:extLst>
                <a:ext uri="{FF2B5EF4-FFF2-40B4-BE49-F238E27FC236}">
                  <a16:creationId xmlns:a16="http://schemas.microsoft.com/office/drawing/2014/main" id="{C03D46A4-C5AA-10DD-DE22-512BCEAF9404}"/>
                </a:ext>
              </a:extLst>
            </p:cNvPr>
            <p:cNvGrpSpPr/>
            <p:nvPr/>
          </p:nvGrpSpPr>
          <p:grpSpPr>
            <a:xfrm>
              <a:off x="6950847" y="2419370"/>
              <a:ext cx="2442491" cy="613805"/>
              <a:chOff x="2947648" y="5228253"/>
              <a:chExt cx="2442491" cy="613805"/>
            </a:xfrm>
          </p:grpSpPr>
          <p:pic>
            <p:nvPicPr>
              <p:cNvPr id="17" name="グラフィックス 16">
                <a:extLst>
                  <a:ext uri="{FF2B5EF4-FFF2-40B4-BE49-F238E27FC236}">
                    <a16:creationId xmlns:a16="http://schemas.microsoft.com/office/drawing/2014/main" id="{4681B8C4-4150-D588-8F98-D941045BAE93}"/>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a:off x="2947648" y="5228675"/>
                <a:ext cx="304729" cy="612961"/>
              </a:xfrm>
              <a:prstGeom prst="rect">
                <a:avLst/>
              </a:prstGeom>
            </p:spPr>
          </p:pic>
          <p:pic>
            <p:nvPicPr>
              <p:cNvPr id="18" name="グラフィックス 17">
                <a:extLst>
                  <a:ext uri="{FF2B5EF4-FFF2-40B4-BE49-F238E27FC236}">
                    <a16:creationId xmlns:a16="http://schemas.microsoft.com/office/drawing/2014/main" id="{52046F85-8AE0-5275-5FCA-9E30DB48EB58}"/>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flipH="1">
                <a:off x="5085410" y="5228675"/>
                <a:ext cx="304729" cy="612961"/>
              </a:xfrm>
              <a:prstGeom prst="rect">
                <a:avLst/>
              </a:prstGeom>
            </p:spPr>
          </p:pic>
          <p:grpSp>
            <p:nvGrpSpPr>
              <p:cNvPr id="19" name="グループ化 18">
                <a:extLst>
                  <a:ext uri="{FF2B5EF4-FFF2-40B4-BE49-F238E27FC236}">
                    <a16:creationId xmlns:a16="http://schemas.microsoft.com/office/drawing/2014/main" id="{F69186A9-190F-1864-8AB1-6D3084ABD08E}"/>
                  </a:ext>
                </a:extLst>
              </p:cNvPr>
              <p:cNvGrpSpPr/>
              <p:nvPr/>
            </p:nvGrpSpPr>
            <p:grpSpPr>
              <a:xfrm>
                <a:off x="3274271" y="5228253"/>
                <a:ext cx="1789244" cy="613805"/>
                <a:chOff x="4507618" y="2135806"/>
                <a:chExt cx="1968169" cy="675186"/>
              </a:xfrm>
            </p:grpSpPr>
            <p:sp>
              <p:nvSpPr>
                <p:cNvPr id="20" name="角丸四角形 19">
                  <a:extLst>
                    <a:ext uri="{FF2B5EF4-FFF2-40B4-BE49-F238E27FC236}">
                      <a16:creationId xmlns:a16="http://schemas.microsoft.com/office/drawing/2014/main" id="{C5906B59-EEA8-30BF-18ED-81B6D824428F}"/>
                    </a:ext>
                  </a:extLst>
                </p:cNvPr>
                <p:cNvSpPr/>
                <p:nvPr/>
              </p:nvSpPr>
              <p:spPr>
                <a:xfrm>
                  <a:off x="4507618" y="2135806"/>
                  <a:ext cx="1079591"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144000" bIns="144000" rtlCol="0" anchor="ctr"/>
                <a:lstStyle/>
                <a:p>
                  <a:pPr algn="ct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資料作成</a:t>
                  </a:r>
                  <a:endParaRPr kumimoji="1" lang="en-US" altLang="ja-JP" sz="1400" b="1" dirty="0">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a:p>
                  <a:pPr algn="ctr">
                    <a:spcBef>
                      <a:spcPts val="300"/>
                    </a:spcBef>
                  </a:pPr>
                  <a:r>
                    <a:rPr lang="ja-JP" altLang="en-US" sz="1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代行サービス</a:t>
                  </a:r>
                  <a:endParaRPr kumimoji="1" lang="ja-JP" altLang="en-US" sz="2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p:txBody>
            </p:sp>
            <p:sp>
              <p:nvSpPr>
                <p:cNvPr id="21" name="角丸四角形 20">
                  <a:extLst>
                    <a:ext uri="{FF2B5EF4-FFF2-40B4-BE49-F238E27FC236}">
                      <a16:creationId xmlns:a16="http://schemas.microsoft.com/office/drawing/2014/main" id="{4A19752A-8BAF-63E3-67EA-72254ABC01B4}"/>
                    </a:ext>
                  </a:extLst>
                </p:cNvPr>
                <p:cNvSpPr/>
                <p:nvPr/>
              </p:nvSpPr>
              <p:spPr>
                <a:xfrm>
                  <a:off x="5521257" y="2135806"/>
                  <a:ext cx="954530"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72000" bIns="36000" rtlCol="0" anchor="ctr"/>
                <a:lstStyle/>
                <a:p>
                  <a:pPr algn="ctr"/>
                  <a:r>
                    <a:rPr kumimoji="1" lang="ja-JP" altLang="en-US" sz="700" b="1">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t>納品スピード満足度</a:t>
                  </a:r>
                  <a:br>
                    <a:rPr lang="en-US" altLang="ja-JP" sz="3200" b="1" dirty="0">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b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No.1</a:t>
                  </a:r>
                  <a:endParaRPr kumimoji="1" lang="ja-JP" altLang="en-US" sz="1200" b="1">
                    <a:solidFill>
                      <a:srgbClr val="1A96F0"/>
                    </a:solidFill>
                    <a:latin typeface="Montserrat SemiBold" pitchFamily="2" charset="0"/>
                    <a:ea typeface="Yu Gothic" panose="020B0400000000000000" pitchFamily="34" charset="-128"/>
                    <a:cs typeface="Rajdhani SemiBold" panose="02000000000000000000" pitchFamily="2" charset="0"/>
                  </a:endParaRPr>
                </a:p>
              </p:txBody>
            </p:sp>
          </p:grpSp>
        </p:grpSp>
      </p:grpSp>
      <p:pic>
        <p:nvPicPr>
          <p:cNvPr id="5126" name="Picture 6" descr="株式会社マネーフォワード トップパートナー決定のお知らせ | ニュース | 横浜F・マリノス 公式サイト">
            <a:extLst>
              <a:ext uri="{FF2B5EF4-FFF2-40B4-BE49-F238E27FC236}">
                <a16:creationId xmlns:a16="http://schemas.microsoft.com/office/drawing/2014/main" id="{01137992-5B79-142D-92DB-B54D18B9F97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60702" y="3395497"/>
            <a:ext cx="1295918" cy="392703"/>
          </a:xfrm>
          <a:prstGeom prst="rect">
            <a:avLst/>
          </a:prstGeom>
          <a:noFill/>
          <a:extLst>
            <a:ext uri="{909E8E84-426E-40DD-AFC4-6F175D3DCCD1}">
              <a14:hiddenFill xmlns:a14="http://schemas.microsoft.com/office/drawing/2010/main">
                <a:solidFill>
                  <a:srgbClr val="FFFFFF"/>
                </a:solidFill>
              </a14:hiddenFill>
            </a:ext>
          </a:extLst>
        </p:spPr>
      </p:pic>
      <p:pic>
        <p:nvPicPr>
          <p:cNvPr id="39" name="図 38" descr="図形&#10;&#10;中程度の精度で自動的に生成された説明">
            <a:extLst>
              <a:ext uri="{FF2B5EF4-FFF2-40B4-BE49-F238E27FC236}">
                <a16:creationId xmlns:a16="http://schemas.microsoft.com/office/drawing/2014/main" id="{C8CD752A-4F05-5058-93C7-8B023B14CAD1}"/>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4710488" y="3502633"/>
            <a:ext cx="1078702" cy="184278"/>
          </a:xfrm>
          <a:prstGeom prst="rect">
            <a:avLst/>
          </a:prstGeom>
        </p:spPr>
      </p:pic>
      <p:pic>
        <p:nvPicPr>
          <p:cNvPr id="31" name="図 30" descr="ロゴ&#10;&#10;自動的に生成された説明">
            <a:extLst>
              <a:ext uri="{FF2B5EF4-FFF2-40B4-BE49-F238E27FC236}">
                <a16:creationId xmlns:a16="http://schemas.microsoft.com/office/drawing/2014/main" id="{AF98A843-073E-4A5C-6253-9F3A455C37FA}"/>
              </a:ext>
            </a:extLst>
          </p:cNvPr>
          <p:cNvPicPr>
            <a:picLocks noChangeAspect="1"/>
          </p:cNvPicPr>
          <p:nvPr/>
        </p:nvPicPr>
        <p:blipFill>
          <a:blip r:embed="rId7" cstate="hqprint">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1353076" y="3370925"/>
            <a:ext cx="895386" cy="447692"/>
          </a:xfrm>
          <a:prstGeom prst="rect">
            <a:avLst/>
          </a:prstGeom>
        </p:spPr>
      </p:pic>
      <p:pic>
        <p:nvPicPr>
          <p:cNvPr id="32" name="図 31">
            <a:extLst>
              <a:ext uri="{FF2B5EF4-FFF2-40B4-BE49-F238E27FC236}">
                <a16:creationId xmlns:a16="http://schemas.microsoft.com/office/drawing/2014/main" id="{CEC2C24B-247C-9B9C-9242-FEECB93FC690}"/>
              </a:ext>
            </a:extLst>
          </p:cNvPr>
          <p:cNvPicPr>
            <a:picLocks noChangeAspect="1"/>
          </p:cNvPicPr>
          <p:nvPr/>
        </p:nvPicPr>
        <p:blipFill>
          <a:blip r:embed="rId8"/>
          <a:stretch>
            <a:fillRect/>
          </a:stretch>
        </p:blipFill>
        <p:spPr>
          <a:xfrm>
            <a:off x="8213997" y="3472982"/>
            <a:ext cx="847445" cy="243577"/>
          </a:xfrm>
          <a:prstGeom prst="rect">
            <a:avLst/>
          </a:prstGeom>
        </p:spPr>
      </p:pic>
      <p:pic>
        <p:nvPicPr>
          <p:cNvPr id="29" name="図 28" descr="ロゴ が含まれている画像&#10;&#10;自動的に生成された説明">
            <a:extLst>
              <a:ext uri="{FF2B5EF4-FFF2-40B4-BE49-F238E27FC236}">
                <a16:creationId xmlns:a16="http://schemas.microsoft.com/office/drawing/2014/main" id="{FE2F7C74-20C5-A63E-5777-AA264424BC6A}"/>
              </a:ext>
            </a:extLst>
          </p:cNvPr>
          <p:cNvPicPr>
            <a:picLocks noChangeAspect="1"/>
          </p:cNvPicPr>
          <p:nvPr/>
        </p:nvPicPr>
        <p:blipFill>
          <a:blip r:embed="rId9" cstate="hqprint">
            <a:extLst>
              <a:ext uri="{28A0092B-C50C-407E-A947-70E740481C1C}">
                <a14:useLocalDpi xmlns:a14="http://schemas.microsoft.com/office/drawing/2010/main"/>
              </a:ext>
            </a:extLst>
          </a:blip>
          <a:stretch>
            <a:fillRect/>
          </a:stretch>
        </p:blipFill>
        <p:spPr>
          <a:xfrm>
            <a:off x="2979963" y="3460652"/>
            <a:ext cx="1116717" cy="268238"/>
          </a:xfrm>
          <a:prstGeom prst="rect">
            <a:avLst/>
          </a:prstGeom>
        </p:spPr>
      </p:pic>
      <p:pic>
        <p:nvPicPr>
          <p:cNvPr id="5122" name="Picture 2" descr="株式会社SalesMarker - Exhibitor Details">
            <a:extLst>
              <a:ext uri="{FF2B5EF4-FFF2-40B4-BE49-F238E27FC236}">
                <a16:creationId xmlns:a16="http://schemas.microsoft.com/office/drawing/2014/main" id="{1BD274BF-E481-9C77-2B6B-F45A98E7C281}"/>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t="17028" b="17801"/>
          <a:stretch/>
        </p:blipFill>
        <p:spPr bwMode="auto">
          <a:xfrm>
            <a:off x="6241417" y="3473946"/>
            <a:ext cx="1373320" cy="223514"/>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6" descr="JUST DO-MEN｜日本和装 社長 ブログ | 毎日が勉強、いつも奮闘中です！">
            <a:extLst>
              <a:ext uri="{FF2B5EF4-FFF2-40B4-BE49-F238E27FC236}">
                <a16:creationId xmlns:a16="http://schemas.microsoft.com/office/drawing/2014/main" id="{B13A9390-B6D5-1ABD-9BCD-92698C73258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86984" y="5228617"/>
            <a:ext cx="1043353" cy="227450"/>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カスタマーサクセスプラットフォーム「coorum」を提供する株式会社Asobicaに出資 | MONEY ZONE［マネーゾーン］">
            <a:extLst>
              <a:ext uri="{FF2B5EF4-FFF2-40B4-BE49-F238E27FC236}">
                <a16:creationId xmlns:a16="http://schemas.microsoft.com/office/drawing/2014/main" id="{1506A270-19C6-6B00-08BD-46821CA5A2AC}"/>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10162" y="5256238"/>
            <a:ext cx="879353" cy="172208"/>
          </a:xfrm>
          <a:prstGeom prst="rect">
            <a:avLst/>
          </a:prstGeom>
          <a:noFill/>
          <a:extLst>
            <a:ext uri="{909E8E84-426E-40DD-AFC4-6F175D3DCCD1}">
              <a14:hiddenFill xmlns:a14="http://schemas.microsoft.com/office/drawing/2010/main">
                <a:solidFill>
                  <a:srgbClr val="FFFFFF"/>
                </a:solidFill>
              </a14:hiddenFill>
            </a:ext>
          </a:extLst>
        </p:spPr>
      </p:pic>
      <p:pic>
        <p:nvPicPr>
          <p:cNvPr id="23" name="図 22" descr="アイコン&#10;&#10;自動的に生成された説明">
            <a:extLst>
              <a:ext uri="{FF2B5EF4-FFF2-40B4-BE49-F238E27FC236}">
                <a16:creationId xmlns:a16="http://schemas.microsoft.com/office/drawing/2014/main" id="{9A932DC8-4C5C-0F1C-00D9-81F45A76BCBF}"/>
              </a:ext>
            </a:extLst>
          </p:cNvPr>
          <p:cNvPicPr>
            <a:picLocks noChangeAspect="1"/>
          </p:cNvPicPr>
          <p:nvPr/>
        </p:nvPicPr>
        <p:blipFill rotWithShape="1">
          <a:blip r:embed="rId13">
            <a:clrChange>
              <a:clrFrom>
                <a:srgbClr val="FFFFFF"/>
              </a:clrFrom>
              <a:clrTo>
                <a:srgbClr val="FFFFFF">
                  <a:alpha val="0"/>
                </a:srgbClr>
              </a:clrTo>
            </a:clrChange>
          </a:blip>
          <a:srcRect l="11330" t="10155" r="11330" b="16797"/>
          <a:stretch/>
        </p:blipFill>
        <p:spPr>
          <a:xfrm>
            <a:off x="1344160" y="5104576"/>
            <a:ext cx="913217" cy="475533"/>
          </a:xfrm>
          <a:prstGeom prst="rect">
            <a:avLst/>
          </a:prstGeom>
        </p:spPr>
      </p:pic>
      <p:pic>
        <p:nvPicPr>
          <p:cNvPr id="28" name="Picture 8" descr="株式会社インフォディオ | AI製品・サービスの比較・検索・資料請求サイト">
            <a:extLst>
              <a:ext uri="{FF2B5EF4-FFF2-40B4-BE49-F238E27FC236}">
                <a16:creationId xmlns:a16="http://schemas.microsoft.com/office/drawing/2014/main" id="{0F2ED68F-2EBB-4B06-50D9-050C53D3280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155856" y="5131393"/>
            <a:ext cx="963728" cy="421899"/>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株式会社GA technologies | Funds (ファンズ)">
            <a:extLst>
              <a:ext uri="{FF2B5EF4-FFF2-40B4-BE49-F238E27FC236}">
                <a16:creationId xmlns:a16="http://schemas.microsoft.com/office/drawing/2014/main" id="{B2C48D2E-DA1C-9A3B-9F93-B9B48D38C155}"/>
              </a:ext>
            </a:extLst>
          </p:cNvPr>
          <p:cNvPicPr>
            <a:picLocks noChangeAspect="1" noChangeArrowheads="1"/>
          </p:cNvPicPr>
          <p:nvPr/>
        </p:nvPicPr>
        <p:blipFill rotWithShape="1">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l="5620" t="40408" r="5492" b="40189"/>
          <a:stretch/>
        </p:blipFill>
        <p:spPr bwMode="auto">
          <a:xfrm>
            <a:off x="2831457" y="5239480"/>
            <a:ext cx="1413728" cy="205725"/>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a:extLst>
              <a:ext uri="{FF2B5EF4-FFF2-40B4-BE49-F238E27FC236}">
                <a16:creationId xmlns:a16="http://schemas.microsoft.com/office/drawing/2014/main" id="{FDC1E2BC-B8C4-FC11-9C28-04DED3DCF04B}"/>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316073" y="5270334"/>
            <a:ext cx="1170419" cy="144017"/>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8" descr="九州大学（KYUSHU UNIVERSITY）">
            <a:extLst>
              <a:ext uri="{FF2B5EF4-FFF2-40B4-BE49-F238E27FC236}">
                <a16:creationId xmlns:a16="http://schemas.microsoft.com/office/drawing/2014/main" id="{1106FE90-BEB7-637B-BDC4-92C59A38ED02}"/>
              </a:ext>
            </a:extLst>
          </p:cNvPr>
          <p:cNvPicPr>
            <a:picLocks noChangeAspect="1" noChangeArrowheads="1"/>
          </p:cNvPicPr>
          <p:nvPr/>
        </p:nvPicPr>
        <p:blipFill>
          <a:blip r:embed="rId17">
            <a:extLst>
              <a:ext uri="{28A0092B-C50C-407E-A947-70E740481C1C}">
                <a14:useLocalDpi xmlns:a14="http://schemas.microsoft.com/office/drawing/2010/main"/>
              </a:ext>
            </a:extLst>
          </a:blip>
          <a:srcRect/>
          <a:stretch>
            <a:fillRect/>
          </a:stretch>
        </p:blipFill>
        <p:spPr bwMode="auto">
          <a:xfrm>
            <a:off x="9917516" y="6005720"/>
            <a:ext cx="944317" cy="25829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12" descr="企業方針｜FCE Holdings.">
            <a:extLst>
              <a:ext uri="{FF2B5EF4-FFF2-40B4-BE49-F238E27FC236}">
                <a16:creationId xmlns:a16="http://schemas.microsoft.com/office/drawing/2014/main" id="{48716890-510C-2562-0241-8EF73D5D2582}"/>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587622" y="5989181"/>
            <a:ext cx="849568" cy="291376"/>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ModisからAKKODiSへ。コンサルティング会社へと変革｜アデコのプレスリリース">
            <a:extLst>
              <a:ext uri="{FF2B5EF4-FFF2-40B4-BE49-F238E27FC236}">
                <a16:creationId xmlns:a16="http://schemas.microsoft.com/office/drawing/2014/main" id="{9E220638-9856-A835-555D-90DED3F1D001}"/>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235380" y="6063607"/>
            <a:ext cx="1130775" cy="142525"/>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COVER | PORTFOLIO | DIMENSION株式会社">
            <a:extLst>
              <a:ext uri="{FF2B5EF4-FFF2-40B4-BE49-F238E27FC236}">
                <a16:creationId xmlns:a16="http://schemas.microsoft.com/office/drawing/2014/main" id="{16B0E638-971C-7A63-63AB-357F3234C146}"/>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9755485" y="4307065"/>
            <a:ext cx="1106348" cy="276587"/>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2" descr="株式会社セレブリックス HRカンパニーチャネル戦略事業部(P)の採用・求人情報-engage">
            <a:extLst>
              <a:ext uri="{FF2B5EF4-FFF2-40B4-BE49-F238E27FC236}">
                <a16:creationId xmlns:a16="http://schemas.microsoft.com/office/drawing/2014/main" id="{1B2EA687-83E9-2C22-7B94-E5DCB564285C}"/>
              </a:ext>
            </a:extLst>
          </p:cNvPr>
          <p:cNvPicPr>
            <a:picLocks noChangeAspect="1" noChangeArrowheads="1"/>
          </p:cNvPicPr>
          <p:nvPr/>
        </p:nvPicPr>
        <p:blipFill>
          <a:blip r:embed="rId21" cstate="hqprint">
            <a:extLst>
              <a:ext uri="{28A0092B-C50C-407E-A947-70E740481C1C}">
                <a14:useLocalDpi xmlns:a14="http://schemas.microsoft.com/office/drawing/2010/main"/>
              </a:ext>
            </a:extLst>
          </a:blip>
          <a:srcRect/>
          <a:stretch>
            <a:fillRect/>
          </a:stretch>
        </p:blipFill>
        <p:spPr bwMode="auto">
          <a:xfrm>
            <a:off x="4774822" y="4303813"/>
            <a:ext cx="950033" cy="31556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ブランディングテクノロジー株式会社｜ブランドを軸に中小・地方企業様のデジタルシフトを担う">
            <a:extLst>
              <a:ext uri="{FF2B5EF4-FFF2-40B4-BE49-F238E27FC236}">
                <a16:creationId xmlns:a16="http://schemas.microsoft.com/office/drawing/2014/main" id="{F11DB332-CAB2-8287-F539-75A6C022736A}"/>
              </a:ext>
            </a:extLst>
          </p:cNvPr>
          <p:cNvPicPr>
            <a:picLocks noChangeAspect="1" noChangeArrowheads="1"/>
          </p:cNvPicPr>
          <p:nvPr/>
        </p:nvPicPr>
        <p:blipFill>
          <a:blip r:embed="rId22"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345135" y="4315840"/>
            <a:ext cx="911265" cy="291512"/>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2" descr="DORIRU cloud(ドリル クラウド)の特徴・価格・レビュー | 営業力強化 | SaaSの比較・資料請求サイト | kyozon">
            <a:extLst>
              <a:ext uri="{FF2B5EF4-FFF2-40B4-BE49-F238E27FC236}">
                <a16:creationId xmlns:a16="http://schemas.microsoft.com/office/drawing/2014/main" id="{A9AD33CD-18A6-65B5-B77C-C3BAE894FD3B}"/>
              </a:ext>
            </a:extLst>
          </p:cNvPr>
          <p:cNvPicPr>
            <a:picLocks noChangeAspect="1" noChangeArrowheads="1"/>
          </p:cNvPicPr>
          <p:nvPr/>
        </p:nvPicPr>
        <p:blipFill>
          <a:blip r:embed="rId23" cstate="hqprint">
            <a:extLst>
              <a:ext uri="{28A0092B-C50C-407E-A947-70E740481C1C}">
                <a14:useLocalDpi xmlns:a14="http://schemas.microsoft.com/office/drawing/2010/main"/>
              </a:ext>
            </a:extLst>
          </a:blip>
          <a:srcRect/>
          <a:stretch>
            <a:fillRect/>
          </a:stretch>
        </p:blipFill>
        <p:spPr bwMode="auto">
          <a:xfrm>
            <a:off x="8072332" y="4337918"/>
            <a:ext cx="1130774" cy="24735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弁護士ドットコムのブランドイメージを再構築へ。ロゴリニューアルに込めた想いとプロセスを公開 | 弁護士ドットコム株式会社">
            <a:extLst>
              <a:ext uri="{FF2B5EF4-FFF2-40B4-BE49-F238E27FC236}">
                <a16:creationId xmlns:a16="http://schemas.microsoft.com/office/drawing/2014/main" id="{DFD68E63-F842-845C-F7F6-B7FE39888F4E}"/>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2818382" y="4227692"/>
            <a:ext cx="1439879" cy="467809"/>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株式会社TOKIUM（旧：株式会社BEARTAIL）35 億円の資金調達を実施 商号・サービス名を「TOKIUM（トキウム）」に変更｜ニュース一覧｜ TOKIUM Inc.（株式会社TOKIUM ）">
            <a:extLst>
              <a:ext uri="{FF2B5EF4-FFF2-40B4-BE49-F238E27FC236}">
                <a16:creationId xmlns:a16="http://schemas.microsoft.com/office/drawing/2014/main" id="{FAF1BFA1-9658-6A3C-D03C-73B594D8C192}"/>
              </a:ext>
            </a:extLst>
          </p:cNvP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2948761" y="6029392"/>
            <a:ext cx="1056255" cy="21095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顧客体験・CXを向上するアプリならMGRe（メグリ）">
            <a:extLst>
              <a:ext uri="{FF2B5EF4-FFF2-40B4-BE49-F238E27FC236}">
                <a16:creationId xmlns:a16="http://schemas.microsoft.com/office/drawing/2014/main" id="{585EBF36-520A-9485-A06E-F8515A2B8380}"/>
              </a:ext>
            </a:extLst>
          </p:cNvPr>
          <p:cNvPicPr>
            <a:picLocks noChangeAspect="1" noChangeArrowheads="1"/>
          </p:cNvPicPr>
          <p:nvPr/>
        </p:nvPicPr>
        <p:blipFill>
          <a:blip r:embed="rId2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48131" y="6001243"/>
            <a:ext cx="986777" cy="267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42685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図 32" descr="グラフィカル ユーザー インターフェイス, アプリケーション&#10;&#10;自動的に生成された説明">
            <a:extLst>
              <a:ext uri="{FF2B5EF4-FFF2-40B4-BE49-F238E27FC236}">
                <a16:creationId xmlns:a16="http://schemas.microsoft.com/office/drawing/2014/main" id="{9D8F5225-AC6B-E40B-A27D-E849D697D8AB}"/>
              </a:ext>
            </a:extLst>
          </p:cNvPr>
          <p:cNvPicPr>
            <a:picLocks noChangeAspect="1"/>
          </p:cNvPicPr>
          <p:nvPr/>
        </p:nvPicPr>
        <p:blipFill>
          <a:blip r:embed="rId2"/>
          <a:stretch>
            <a:fillRect/>
          </a:stretch>
        </p:blipFill>
        <p:spPr>
          <a:xfrm>
            <a:off x="442913" y="5242862"/>
            <a:ext cx="2084021" cy="1172261"/>
          </a:xfrm>
          <a:prstGeom prst="rect">
            <a:avLst/>
          </a:prstGeom>
          <a:ln>
            <a:solidFill>
              <a:schemeClr val="bg1">
                <a:lumMod val="85000"/>
              </a:schemeClr>
            </a:solidFill>
          </a:ln>
        </p:spPr>
      </p:pic>
      <p:pic>
        <p:nvPicPr>
          <p:cNvPr id="35" name="図 34" descr="テキスト, 手紙&#10;&#10;中程度の精度で自動的に生成された説明">
            <a:extLst>
              <a:ext uri="{FF2B5EF4-FFF2-40B4-BE49-F238E27FC236}">
                <a16:creationId xmlns:a16="http://schemas.microsoft.com/office/drawing/2014/main" id="{B84A53A2-FFDB-3F1E-AE26-0430A8B7650B}"/>
              </a:ext>
            </a:extLst>
          </p:cNvPr>
          <p:cNvPicPr>
            <a:picLocks noChangeAspect="1"/>
          </p:cNvPicPr>
          <p:nvPr/>
        </p:nvPicPr>
        <p:blipFill>
          <a:blip r:embed="rId3"/>
          <a:stretch>
            <a:fillRect/>
          </a:stretch>
        </p:blipFill>
        <p:spPr>
          <a:xfrm>
            <a:off x="2749140" y="5242862"/>
            <a:ext cx="2084021" cy="1172261"/>
          </a:xfrm>
          <a:prstGeom prst="rect">
            <a:avLst/>
          </a:prstGeom>
          <a:ln>
            <a:solidFill>
              <a:schemeClr val="bg1">
                <a:lumMod val="85000"/>
              </a:schemeClr>
            </a:solidFill>
          </a:ln>
        </p:spPr>
      </p:pic>
      <p:pic>
        <p:nvPicPr>
          <p:cNvPr id="37" name="図 36" descr="グラフィカル ユーザー インターフェイス&#10;&#10;自動的に生成された説明">
            <a:extLst>
              <a:ext uri="{FF2B5EF4-FFF2-40B4-BE49-F238E27FC236}">
                <a16:creationId xmlns:a16="http://schemas.microsoft.com/office/drawing/2014/main" id="{2CFD516C-C5A0-238F-2152-D049D59BCD0B}"/>
              </a:ext>
            </a:extLst>
          </p:cNvPr>
          <p:cNvPicPr>
            <a:picLocks noChangeAspect="1"/>
          </p:cNvPicPr>
          <p:nvPr/>
        </p:nvPicPr>
        <p:blipFill>
          <a:blip r:embed="rId4"/>
          <a:stretch>
            <a:fillRect/>
          </a:stretch>
        </p:blipFill>
        <p:spPr>
          <a:xfrm>
            <a:off x="5055367" y="5242862"/>
            <a:ext cx="2084021" cy="1172261"/>
          </a:xfrm>
          <a:prstGeom prst="rect">
            <a:avLst/>
          </a:prstGeom>
          <a:ln>
            <a:solidFill>
              <a:schemeClr val="bg1">
                <a:lumMod val="85000"/>
              </a:schemeClr>
            </a:solidFill>
          </a:ln>
        </p:spPr>
      </p:pic>
      <p:pic>
        <p:nvPicPr>
          <p:cNvPr id="39" name="図 38" descr="グラフィカル ユーザー インターフェイス, テキスト, Web サイト&#10;&#10;自動的に生成された説明">
            <a:extLst>
              <a:ext uri="{FF2B5EF4-FFF2-40B4-BE49-F238E27FC236}">
                <a16:creationId xmlns:a16="http://schemas.microsoft.com/office/drawing/2014/main" id="{72855665-1079-C771-941D-2560993CBDF4}"/>
              </a:ext>
            </a:extLst>
          </p:cNvPr>
          <p:cNvPicPr>
            <a:picLocks noChangeAspect="1"/>
          </p:cNvPicPr>
          <p:nvPr/>
        </p:nvPicPr>
        <p:blipFill>
          <a:blip r:embed="rId5"/>
          <a:stretch>
            <a:fillRect/>
          </a:stretch>
        </p:blipFill>
        <p:spPr>
          <a:xfrm>
            <a:off x="7361594" y="5242862"/>
            <a:ext cx="2084021" cy="1172261"/>
          </a:xfrm>
          <a:prstGeom prst="rect">
            <a:avLst/>
          </a:prstGeom>
          <a:ln>
            <a:solidFill>
              <a:schemeClr val="bg1">
                <a:lumMod val="85000"/>
              </a:schemeClr>
            </a:solidFill>
          </a:ln>
        </p:spPr>
      </p:pic>
      <p:pic>
        <p:nvPicPr>
          <p:cNvPr id="41" name="図 40" descr="テキスト&#10;&#10;中程度の精度で自動的に生成された説明">
            <a:extLst>
              <a:ext uri="{FF2B5EF4-FFF2-40B4-BE49-F238E27FC236}">
                <a16:creationId xmlns:a16="http://schemas.microsoft.com/office/drawing/2014/main" id="{9EFAE8BA-A3BA-FB49-0DFC-E792BB6B9CEA}"/>
              </a:ext>
            </a:extLst>
          </p:cNvPr>
          <p:cNvPicPr>
            <a:picLocks noChangeAspect="1"/>
          </p:cNvPicPr>
          <p:nvPr/>
        </p:nvPicPr>
        <p:blipFill>
          <a:blip r:embed="rId6"/>
          <a:stretch>
            <a:fillRect/>
          </a:stretch>
        </p:blipFill>
        <p:spPr>
          <a:xfrm>
            <a:off x="9667822" y="5242862"/>
            <a:ext cx="2084021" cy="1172261"/>
          </a:xfrm>
          <a:prstGeom prst="rect">
            <a:avLst/>
          </a:prstGeom>
          <a:ln>
            <a:solidFill>
              <a:schemeClr val="bg1">
                <a:lumMod val="85000"/>
              </a:schemeClr>
            </a:solidFill>
          </a:ln>
        </p:spPr>
      </p:pic>
      <p:pic>
        <p:nvPicPr>
          <p:cNvPr id="1028" name="Picture 4">
            <a:extLst>
              <a:ext uri="{FF2B5EF4-FFF2-40B4-BE49-F238E27FC236}">
                <a16:creationId xmlns:a16="http://schemas.microsoft.com/office/drawing/2014/main" id="{E60A26B1-0CF7-477C-5DBF-8736AA1BF34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9300" b="5700"/>
          <a:stretch/>
        </p:blipFill>
        <p:spPr bwMode="auto">
          <a:xfrm>
            <a:off x="442911" y="1160464"/>
            <a:ext cx="2611008" cy="146869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時代とともに。ブリヂストンのロゴ・ブランドメッセージ変遷をご紹介します！ | Bridgestone Blog">
            <a:extLst>
              <a:ext uri="{FF2B5EF4-FFF2-40B4-BE49-F238E27FC236}">
                <a16:creationId xmlns:a16="http://schemas.microsoft.com/office/drawing/2014/main" id="{1C29BA4A-CA4E-3498-60A0-262398E1496F}"/>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71848" y="99168"/>
            <a:ext cx="1148124" cy="765888"/>
          </a:xfrm>
          <a:prstGeom prst="rect">
            <a:avLst/>
          </a:prstGeom>
          <a:noFill/>
          <a:extLst>
            <a:ext uri="{909E8E84-426E-40DD-AFC4-6F175D3DCCD1}">
              <a14:hiddenFill xmlns:a14="http://schemas.microsoft.com/office/drawing/2010/main">
                <a:solidFill>
                  <a:srgbClr val="FFFFFF"/>
                </a:solidFill>
              </a14:hiddenFill>
            </a:ext>
          </a:extLst>
        </p:spPr>
      </p:pic>
      <p:sp>
        <p:nvSpPr>
          <p:cNvPr id="2" name="タイトル 1">
            <a:extLst>
              <a:ext uri="{FF2B5EF4-FFF2-40B4-BE49-F238E27FC236}">
                <a16:creationId xmlns:a16="http://schemas.microsoft.com/office/drawing/2014/main" id="{CB9637C3-0DAF-FBCE-0277-531F47F9DDB3}"/>
              </a:ext>
            </a:extLst>
          </p:cNvPr>
          <p:cNvSpPr>
            <a:spLocks noGrp="1"/>
          </p:cNvSpPr>
          <p:nvPr>
            <p:ph type="title"/>
          </p:nvPr>
        </p:nvSpPr>
        <p:spPr/>
        <p:txBody>
          <a:bodyPr/>
          <a:lstStyle/>
          <a:p>
            <a:r>
              <a:rPr lang="ja-JP" altLang="en-US"/>
              <a:t>営業資料の支援事例　｜　ブリヂストン様</a:t>
            </a:r>
            <a:endParaRPr kumimoji="1" lang="ja-JP" altLang="en-US"/>
          </a:p>
        </p:txBody>
      </p:sp>
      <p:sp>
        <p:nvSpPr>
          <p:cNvPr id="4" name="日付プレースホルダー 3">
            <a:extLst>
              <a:ext uri="{FF2B5EF4-FFF2-40B4-BE49-F238E27FC236}">
                <a16:creationId xmlns:a16="http://schemas.microsoft.com/office/drawing/2014/main" id="{44801BCC-5507-CD8A-A1F5-0C50A7F318E5}"/>
              </a:ext>
            </a:extLst>
          </p:cNvPr>
          <p:cNvSpPr>
            <a:spLocks noGrp="1"/>
          </p:cNvSpPr>
          <p:nvPr>
            <p:ph type="dt" sz="half" idx="10"/>
          </p:nvPr>
        </p:nvSpPr>
        <p:spPr/>
        <p:txBody>
          <a:bodyPr/>
          <a:lstStyle/>
          <a:p>
            <a:r>
              <a:rPr lang="en-US" altLang="ja-JP"/>
              <a:t>© Cone Inc.</a:t>
            </a:r>
            <a:endParaRPr lang="ja-JP" altLang="en-US"/>
          </a:p>
        </p:txBody>
      </p:sp>
      <p:sp>
        <p:nvSpPr>
          <p:cNvPr id="5" name="スライド番号プレースホルダー 4">
            <a:extLst>
              <a:ext uri="{FF2B5EF4-FFF2-40B4-BE49-F238E27FC236}">
                <a16:creationId xmlns:a16="http://schemas.microsoft.com/office/drawing/2014/main" id="{8B728E99-989E-B73D-3A18-C19E1F524463}"/>
              </a:ext>
            </a:extLst>
          </p:cNvPr>
          <p:cNvSpPr>
            <a:spLocks noGrp="1"/>
          </p:cNvSpPr>
          <p:nvPr>
            <p:ph type="sldNum" sz="quarter" idx="12"/>
          </p:nvPr>
        </p:nvSpPr>
        <p:spPr/>
        <p:txBody>
          <a:bodyPr/>
          <a:lstStyle/>
          <a:p>
            <a:fld id="{E310EA0D-2252-9045-A82C-BA460C3629D0}" type="slidenum">
              <a:rPr lang="ja-JP" altLang="en-US" smtClean="0"/>
              <a:pPr/>
              <a:t>37</a:t>
            </a:fld>
            <a:endParaRPr lang="ja-JP" altLang="en-US"/>
          </a:p>
        </p:txBody>
      </p:sp>
      <p:sp>
        <p:nvSpPr>
          <p:cNvPr id="9" name="角丸四角形 8">
            <a:extLst>
              <a:ext uri="{FF2B5EF4-FFF2-40B4-BE49-F238E27FC236}">
                <a16:creationId xmlns:a16="http://schemas.microsoft.com/office/drawing/2014/main" id="{BD79E6E1-A8EA-ED11-3C07-605F4CF5803D}"/>
              </a:ext>
            </a:extLst>
          </p:cNvPr>
          <p:cNvSpPr/>
          <p:nvPr/>
        </p:nvSpPr>
        <p:spPr>
          <a:xfrm>
            <a:off x="3190672" y="1160463"/>
            <a:ext cx="8558416" cy="57302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72000" bIns="36000" rtlCol="0" anchor="ctr"/>
          <a:lstStyle/>
          <a:p>
            <a:pP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株式会社ブリヂストン　ソフトロボティクス</a:t>
            </a:r>
            <a:r>
              <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 </a:t>
            </a:r>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ベンチャーズ</a:t>
            </a:r>
            <a:endPar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主任　山口 真広様</a:t>
            </a:r>
          </a:p>
        </p:txBody>
      </p:sp>
      <p:sp>
        <p:nvSpPr>
          <p:cNvPr id="3" name="角丸四角形 2">
            <a:extLst>
              <a:ext uri="{FF2B5EF4-FFF2-40B4-BE49-F238E27FC236}">
                <a16:creationId xmlns:a16="http://schemas.microsoft.com/office/drawing/2014/main" id="{F3AD8D8E-C9C7-EA91-DC8B-CD6B358EA7BC}"/>
              </a:ext>
            </a:extLst>
          </p:cNvPr>
          <p:cNvSpPr/>
          <p:nvPr/>
        </p:nvSpPr>
        <p:spPr>
          <a:xfrm>
            <a:off x="3190672" y="1879815"/>
            <a:ext cx="9001328" cy="749341"/>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72000" bIns="36000" rtlCol="0" anchor="ctr"/>
          <a:lstStyle/>
          <a:p>
            <a:pPr>
              <a:spcBef>
                <a:spcPts val="600"/>
              </a:spcBef>
            </a:pPr>
            <a:r>
              <a:rPr lang="ja-JP" altLang="en-US" sz="2200" b="1">
                <a:solidFill>
                  <a:srgbClr val="1A96F0"/>
                </a:solidFill>
                <a:latin typeface="Montserrat SemiBold" pitchFamily="2" charset="0"/>
                <a:ea typeface="Yu Gothic" panose="020B0400000000000000" pitchFamily="34" charset="-128"/>
                <a:cs typeface="FUTURA MEDIUM" panose="020B0602020204020303" pitchFamily="34" charset="-79"/>
              </a:rPr>
              <a:t>業界別の営業資料の作成を提案していただき、</a:t>
            </a:r>
            <a:endParaRPr lang="en-US" altLang="ja-JP" sz="22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kumimoji="1" lang="ja-JP" altLang="en-US" sz="2200" b="1">
                <a:solidFill>
                  <a:srgbClr val="1A96F0"/>
                </a:solidFill>
                <a:latin typeface="Montserrat SemiBold" pitchFamily="2" charset="0"/>
                <a:ea typeface="Yu Gothic" panose="020B0400000000000000" pitchFamily="34" charset="-128"/>
                <a:cs typeface="FUTURA MEDIUM" panose="020B0602020204020303" pitchFamily="34" charset="-79"/>
              </a:rPr>
              <a:t>商談だけではなく、見込み顧客の追いかけにも活用できています。</a:t>
            </a:r>
          </a:p>
        </p:txBody>
      </p:sp>
      <p:sp>
        <p:nvSpPr>
          <p:cNvPr id="31" name="角丸四角形 30">
            <a:extLst>
              <a:ext uri="{FF2B5EF4-FFF2-40B4-BE49-F238E27FC236}">
                <a16:creationId xmlns:a16="http://schemas.microsoft.com/office/drawing/2014/main" id="{0541CAD1-132F-6538-710B-355A7E31661F}"/>
              </a:ext>
            </a:extLst>
          </p:cNvPr>
          <p:cNvSpPr/>
          <p:nvPr/>
        </p:nvSpPr>
        <p:spPr>
          <a:xfrm>
            <a:off x="8861502" y="1180981"/>
            <a:ext cx="2887586" cy="266214"/>
          </a:xfrm>
          <a:prstGeom prst="roundRect">
            <a:avLst>
              <a:gd name="adj" fmla="val 50000"/>
            </a:avLst>
          </a:prstGeom>
          <a:noFill/>
          <a:ln>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900" b="1">
                <a:solidFill>
                  <a:sysClr val="windowText" lastClr="000000"/>
                </a:solidFill>
                <a:latin typeface="Montserrat SemiBold" pitchFamily="2" charset="0"/>
                <a:ea typeface="Yu Gothic" panose="020B0400000000000000" pitchFamily="34" charset="-128"/>
              </a:rPr>
              <a:t>ソフトロボットハンド「</a:t>
            </a:r>
            <a:r>
              <a:rPr kumimoji="1" lang="en-US" altLang="ja-JP" sz="900" b="1" dirty="0">
                <a:solidFill>
                  <a:sysClr val="windowText" lastClr="000000"/>
                </a:solidFill>
                <a:latin typeface="Montserrat SemiBold" pitchFamily="2" charset="0"/>
                <a:ea typeface="Yu Gothic" panose="020B0400000000000000" pitchFamily="34" charset="-128"/>
              </a:rPr>
              <a:t>TETOTE</a:t>
            </a:r>
            <a:r>
              <a:rPr kumimoji="1" lang="ja-JP" altLang="en-US" sz="900" b="1">
                <a:solidFill>
                  <a:sysClr val="windowText" lastClr="000000"/>
                </a:solidFill>
                <a:latin typeface="Montserrat SemiBold" pitchFamily="2" charset="0"/>
                <a:ea typeface="Yu Gothic" panose="020B0400000000000000" pitchFamily="34" charset="-128"/>
              </a:rPr>
              <a:t>」の開発</a:t>
            </a:r>
          </a:p>
        </p:txBody>
      </p:sp>
      <p:sp>
        <p:nvSpPr>
          <p:cNvPr id="6" name="角丸四角形 5">
            <a:extLst>
              <a:ext uri="{FF2B5EF4-FFF2-40B4-BE49-F238E27FC236}">
                <a16:creationId xmlns:a16="http://schemas.microsoft.com/office/drawing/2014/main" id="{9FF887ED-0463-D8B0-2DBD-59A92BDF94C0}"/>
              </a:ext>
            </a:extLst>
          </p:cNvPr>
          <p:cNvSpPr/>
          <p:nvPr/>
        </p:nvSpPr>
        <p:spPr>
          <a:xfrm>
            <a:off x="442913" y="2875925"/>
            <a:ext cx="4390250" cy="2121718"/>
          </a:xfrm>
          <a:prstGeom prst="roundRect">
            <a:avLst>
              <a:gd name="adj" fmla="val 1724"/>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44000" rtlCol="0" anchor="t"/>
          <a:lstStyle/>
          <a:p>
            <a:r>
              <a:rPr kumimoji="1" lang="ja-JP" altLang="en-US" sz="1050" b="1">
                <a:solidFill>
                  <a:schemeClr val="tx1">
                    <a:lumMod val="75000"/>
                    <a:lumOff val="25000"/>
                  </a:schemeClr>
                </a:solidFill>
                <a:latin typeface="Montserrat SemiBold" pitchFamily="2" charset="0"/>
                <a:ea typeface="Yu Gothic" panose="020B0400000000000000" pitchFamily="34" charset="-128"/>
              </a:rPr>
              <a:t>抱えていた課題</a:t>
            </a:r>
          </a:p>
        </p:txBody>
      </p:sp>
      <p:sp>
        <p:nvSpPr>
          <p:cNvPr id="7" name="角丸四角形 6">
            <a:extLst>
              <a:ext uri="{FF2B5EF4-FFF2-40B4-BE49-F238E27FC236}">
                <a16:creationId xmlns:a16="http://schemas.microsoft.com/office/drawing/2014/main" id="{71C76269-549D-CCF6-6A0C-E5A6E9F27FA0}"/>
              </a:ext>
            </a:extLst>
          </p:cNvPr>
          <p:cNvSpPr/>
          <p:nvPr/>
        </p:nvSpPr>
        <p:spPr>
          <a:xfrm>
            <a:off x="7358837" y="2875925"/>
            <a:ext cx="4390250" cy="2121718"/>
          </a:xfrm>
          <a:prstGeom prst="roundRect">
            <a:avLst>
              <a:gd name="adj" fmla="val 1724"/>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44000" rtlCol="0" anchor="t"/>
          <a:lstStyle/>
          <a:p>
            <a:r>
              <a:rPr kumimoji="1" lang="ja-JP" altLang="en-US" sz="1050" b="1">
                <a:solidFill>
                  <a:schemeClr val="bg1"/>
                </a:solidFill>
                <a:latin typeface="Montserrat SemiBold" pitchFamily="2" charset="0"/>
                <a:ea typeface="Yu Gothic" panose="020B0400000000000000" pitchFamily="34" charset="-128"/>
              </a:rPr>
              <a:t>得られた成果</a:t>
            </a:r>
          </a:p>
        </p:txBody>
      </p:sp>
      <p:cxnSp>
        <p:nvCxnSpPr>
          <p:cNvPr id="8" name="直線矢印コネクタ 7">
            <a:extLst>
              <a:ext uri="{FF2B5EF4-FFF2-40B4-BE49-F238E27FC236}">
                <a16:creationId xmlns:a16="http://schemas.microsoft.com/office/drawing/2014/main" id="{C9212E4D-6E71-E6B7-E074-3B36B78476F0}"/>
              </a:ext>
            </a:extLst>
          </p:cNvPr>
          <p:cNvCxnSpPr>
            <a:stCxn id="6" idx="3"/>
          </p:cNvCxnSpPr>
          <p:nvPr/>
        </p:nvCxnSpPr>
        <p:spPr>
          <a:xfrm>
            <a:off x="4833163" y="3936784"/>
            <a:ext cx="2394573" cy="0"/>
          </a:xfrm>
          <a:prstGeom prst="straightConnector1">
            <a:avLst/>
          </a:prstGeom>
          <a:ln w="19050">
            <a:solidFill>
              <a:srgbClr val="1A96F0"/>
            </a:solidFill>
            <a:tailEnd type="arrow" w="med" len="sm"/>
          </a:ln>
        </p:spPr>
        <p:style>
          <a:lnRef idx="1">
            <a:schemeClr val="accent1"/>
          </a:lnRef>
          <a:fillRef idx="0">
            <a:schemeClr val="accent1"/>
          </a:fillRef>
          <a:effectRef idx="0">
            <a:schemeClr val="accent1"/>
          </a:effectRef>
          <a:fontRef idx="minor">
            <a:schemeClr val="tx1"/>
          </a:fontRef>
        </p:style>
      </p:cxnSp>
      <p:sp>
        <p:nvSpPr>
          <p:cNvPr id="10" name="角丸四角形 9">
            <a:extLst>
              <a:ext uri="{FF2B5EF4-FFF2-40B4-BE49-F238E27FC236}">
                <a16:creationId xmlns:a16="http://schemas.microsoft.com/office/drawing/2014/main" id="{EE4F6D81-157C-3F0A-1BCA-0F68BF4781FE}"/>
              </a:ext>
            </a:extLst>
          </p:cNvPr>
          <p:cNvSpPr/>
          <p:nvPr/>
        </p:nvSpPr>
        <p:spPr>
          <a:xfrm>
            <a:off x="5055366" y="3420967"/>
            <a:ext cx="1867111" cy="1031630"/>
          </a:xfrm>
          <a:prstGeom prst="roundRect">
            <a:avLst>
              <a:gd name="adj" fmla="val 2462"/>
            </a:avLst>
          </a:prstGeom>
          <a:solidFill>
            <a:schemeClr val="bg1"/>
          </a:solidFill>
          <a:ln w="19050">
            <a:solidFill>
              <a:srgbClr val="1A96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300"/>
              </a:spcBef>
            </a:pPr>
            <a:r>
              <a:rPr kumimoji="1" lang="ja-JP" altLang="en-US" sz="1200" b="1">
                <a:solidFill>
                  <a:srgbClr val="1A96F0"/>
                </a:solidFill>
                <a:latin typeface="Montserrat SemiBold" pitchFamily="2" charset="0"/>
                <a:ea typeface="Yu Gothic" panose="020B0400000000000000" pitchFamily="34" charset="-128"/>
              </a:rPr>
              <a:t>営業資料を</a:t>
            </a:r>
            <a:endParaRPr kumimoji="1" lang="en-US" altLang="ja-JP" sz="1200" b="1" dirty="0">
              <a:solidFill>
                <a:srgbClr val="1A96F0"/>
              </a:solidFill>
              <a:latin typeface="Montserrat SemiBold" pitchFamily="2" charset="0"/>
              <a:ea typeface="Yu Gothic" panose="020B0400000000000000" pitchFamily="34" charset="-128"/>
            </a:endParaRPr>
          </a:p>
          <a:p>
            <a:pPr algn="ctr">
              <a:spcBef>
                <a:spcPts val="300"/>
              </a:spcBef>
            </a:pPr>
            <a:r>
              <a:rPr kumimoji="1" lang="ja-JP" altLang="en-US" sz="1600" b="1">
                <a:solidFill>
                  <a:schemeClr val="bg1"/>
                </a:solidFill>
                <a:highlight>
                  <a:srgbClr val="1A96F0"/>
                </a:highlight>
                <a:latin typeface="Montserrat SemiBold" pitchFamily="2" charset="0"/>
                <a:ea typeface="Yu Gothic" panose="020B0400000000000000" pitchFamily="34" charset="-128"/>
              </a:rPr>
              <a:t>業界別に作成</a:t>
            </a:r>
          </a:p>
        </p:txBody>
      </p:sp>
      <p:sp>
        <p:nvSpPr>
          <p:cNvPr id="11" name="角丸四角形 10">
            <a:extLst>
              <a:ext uri="{FF2B5EF4-FFF2-40B4-BE49-F238E27FC236}">
                <a16:creationId xmlns:a16="http://schemas.microsoft.com/office/drawing/2014/main" id="{6BD3AC68-358F-E3B6-B435-D9DA3B2612D0}"/>
              </a:ext>
            </a:extLst>
          </p:cNvPr>
          <p:cNvSpPr/>
          <p:nvPr/>
        </p:nvSpPr>
        <p:spPr>
          <a:xfrm>
            <a:off x="7513624" y="3338285"/>
            <a:ext cx="4080677" cy="694424"/>
          </a:xfrm>
          <a:prstGeom prst="roundRect">
            <a:avLst>
              <a:gd name="adj" fmla="val 2462"/>
            </a:avLst>
          </a:prstGeom>
          <a:solidFill>
            <a:schemeClr val="bg1"/>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100" b="1">
                <a:solidFill>
                  <a:schemeClr val="tx1">
                    <a:lumMod val="75000"/>
                    <a:lumOff val="25000"/>
                  </a:schemeClr>
                </a:solidFill>
                <a:latin typeface="Montserrat SemiBold" pitchFamily="2" charset="0"/>
                <a:ea typeface="Yu Gothic" panose="020B0400000000000000" pitchFamily="34" charset="-128"/>
              </a:rPr>
              <a:t>誰でも話しやすい営業資料で、</a:t>
            </a:r>
            <a:endParaRPr kumimoji="1"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kumimoji="1" lang="ja-JP" altLang="en-US" sz="1500" b="1">
                <a:solidFill>
                  <a:srgbClr val="1A96F0"/>
                </a:solidFill>
                <a:latin typeface="Montserrat SemiBold" pitchFamily="2" charset="0"/>
                <a:ea typeface="Yu Gothic" panose="020B0400000000000000" pitchFamily="34" charset="-128"/>
              </a:rPr>
              <a:t>営業スキルの脱属人化・標準化を実現</a:t>
            </a:r>
          </a:p>
        </p:txBody>
      </p:sp>
      <p:sp>
        <p:nvSpPr>
          <p:cNvPr id="12" name="角丸四角形 11">
            <a:extLst>
              <a:ext uri="{FF2B5EF4-FFF2-40B4-BE49-F238E27FC236}">
                <a16:creationId xmlns:a16="http://schemas.microsoft.com/office/drawing/2014/main" id="{E88BFD79-2EC0-1B9E-5DB6-354316BE6762}"/>
              </a:ext>
            </a:extLst>
          </p:cNvPr>
          <p:cNvSpPr/>
          <p:nvPr/>
        </p:nvSpPr>
        <p:spPr>
          <a:xfrm>
            <a:off x="7513624" y="4153347"/>
            <a:ext cx="4080677" cy="694424"/>
          </a:xfrm>
          <a:prstGeom prst="roundRect">
            <a:avLst>
              <a:gd name="adj" fmla="val 2462"/>
            </a:avLst>
          </a:prstGeom>
          <a:solidFill>
            <a:schemeClr val="bg1"/>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100" b="1">
                <a:solidFill>
                  <a:schemeClr val="tx1">
                    <a:lumMod val="75000"/>
                    <a:lumOff val="25000"/>
                  </a:schemeClr>
                </a:solidFill>
                <a:latin typeface="Montserrat SemiBold" pitchFamily="2" charset="0"/>
                <a:ea typeface="Yu Gothic" panose="020B0400000000000000" pitchFamily="34" charset="-128"/>
              </a:rPr>
              <a:t>業界別の営業資料を見込み顧客に送付し、</a:t>
            </a:r>
            <a:endParaRPr kumimoji="1"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kumimoji="1" lang="ja-JP" altLang="en-US" sz="1500" b="1">
                <a:solidFill>
                  <a:srgbClr val="1A96F0"/>
                </a:solidFill>
                <a:latin typeface="Montserrat SemiBold" pitchFamily="2" charset="0"/>
                <a:ea typeface="Yu Gothic" panose="020B0400000000000000" pitchFamily="34" charset="-128"/>
              </a:rPr>
              <a:t>追いかけ工数の削減・商談数増加を実現</a:t>
            </a:r>
          </a:p>
        </p:txBody>
      </p:sp>
      <p:sp>
        <p:nvSpPr>
          <p:cNvPr id="13" name="角丸四角形 12">
            <a:extLst>
              <a:ext uri="{FF2B5EF4-FFF2-40B4-BE49-F238E27FC236}">
                <a16:creationId xmlns:a16="http://schemas.microsoft.com/office/drawing/2014/main" id="{478C0F86-EA34-9910-CE68-B1912FBE7DD9}"/>
              </a:ext>
            </a:extLst>
          </p:cNvPr>
          <p:cNvSpPr/>
          <p:nvPr/>
        </p:nvSpPr>
        <p:spPr>
          <a:xfrm>
            <a:off x="597698" y="3338285"/>
            <a:ext cx="4080677" cy="694424"/>
          </a:xfrm>
          <a:prstGeom prst="roundRect">
            <a:avLst>
              <a:gd name="adj" fmla="val 2462"/>
            </a:avLst>
          </a:prstGeom>
          <a:solidFill>
            <a:schemeClr val="bg1">
              <a:lumMod val="95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rPr>
              <a:t>だれでも同じ商談・営業を行うことができる</a:t>
            </a:r>
            <a:endParaRPr kumimoji="1" lang="en-US" altLang="ja-JP" sz="1050" b="1" dirty="0">
              <a:solidFill>
                <a:schemeClr val="tx1">
                  <a:lumMod val="50000"/>
                  <a:lumOff val="50000"/>
                </a:schemeClr>
              </a:solidFill>
              <a:latin typeface="Montserrat SemiBold" pitchFamily="2" charset="0"/>
              <a:ea typeface="Yu Gothic" panose="020B0400000000000000" pitchFamily="34" charset="-128"/>
            </a:endParaRPr>
          </a:p>
          <a:p>
            <a:pP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rPr>
              <a:t>営業資料が社内に存在していない</a:t>
            </a:r>
          </a:p>
        </p:txBody>
      </p:sp>
      <p:sp>
        <p:nvSpPr>
          <p:cNvPr id="14" name="角丸四角形 13">
            <a:extLst>
              <a:ext uri="{FF2B5EF4-FFF2-40B4-BE49-F238E27FC236}">
                <a16:creationId xmlns:a16="http://schemas.microsoft.com/office/drawing/2014/main" id="{C3B032B1-211F-2370-02F3-2596F14EE02A}"/>
              </a:ext>
            </a:extLst>
          </p:cNvPr>
          <p:cNvSpPr/>
          <p:nvPr/>
        </p:nvSpPr>
        <p:spPr>
          <a:xfrm>
            <a:off x="597698" y="4153347"/>
            <a:ext cx="4080677" cy="694424"/>
          </a:xfrm>
          <a:prstGeom prst="roundRect">
            <a:avLst>
              <a:gd name="adj" fmla="val 2462"/>
            </a:avLst>
          </a:prstGeom>
          <a:solidFill>
            <a:schemeClr val="bg1">
              <a:lumMod val="95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rPr>
              <a:t>立ち上げ初期でリソースも限られている中、</a:t>
            </a:r>
            <a:endParaRPr kumimoji="1" lang="en-US" altLang="ja-JP" sz="1050" b="1" dirty="0">
              <a:solidFill>
                <a:schemeClr val="tx1">
                  <a:lumMod val="50000"/>
                  <a:lumOff val="50000"/>
                </a:schemeClr>
              </a:solidFill>
              <a:latin typeface="Montserrat SemiBold" pitchFamily="2" charset="0"/>
              <a:ea typeface="Yu Gothic" panose="020B0400000000000000" pitchFamily="34" charset="-128"/>
            </a:endParaRPr>
          </a:p>
          <a:p>
            <a:pP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rPr>
              <a:t>営業の追いかけ工数等が圧迫している</a:t>
            </a:r>
          </a:p>
        </p:txBody>
      </p:sp>
    </p:spTree>
    <p:extLst>
      <p:ext uri="{BB962C8B-B14F-4D97-AF65-F5344CB8AC3E}">
        <p14:creationId xmlns:p14="http://schemas.microsoft.com/office/powerpoint/2010/main" val="26053111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図 34" descr="グラフィカル ユーザー インターフェイス, Web サイト&#10;&#10;自動的に生成された説明">
            <a:extLst>
              <a:ext uri="{FF2B5EF4-FFF2-40B4-BE49-F238E27FC236}">
                <a16:creationId xmlns:a16="http://schemas.microsoft.com/office/drawing/2014/main" id="{D0598394-04CA-4862-0E33-B6DDC22B0646}"/>
              </a:ext>
            </a:extLst>
          </p:cNvPr>
          <p:cNvPicPr>
            <a:picLocks noChangeAspect="1"/>
          </p:cNvPicPr>
          <p:nvPr/>
        </p:nvPicPr>
        <p:blipFill>
          <a:blip r:embed="rId2"/>
          <a:stretch>
            <a:fillRect/>
          </a:stretch>
        </p:blipFill>
        <p:spPr>
          <a:xfrm>
            <a:off x="442911" y="5240324"/>
            <a:ext cx="2081265" cy="1170712"/>
          </a:xfrm>
          <a:prstGeom prst="rect">
            <a:avLst/>
          </a:prstGeom>
          <a:ln>
            <a:solidFill>
              <a:schemeClr val="bg1">
                <a:lumMod val="85000"/>
              </a:schemeClr>
            </a:solidFill>
          </a:ln>
        </p:spPr>
      </p:pic>
      <p:pic>
        <p:nvPicPr>
          <p:cNvPr id="3076" name="Picture 4">
            <a:extLst>
              <a:ext uri="{FF2B5EF4-FFF2-40B4-BE49-F238E27FC236}">
                <a16:creationId xmlns:a16="http://schemas.microsoft.com/office/drawing/2014/main" id="{6C5499AC-6904-0E86-7090-B4E17C6E5B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913" y="1160464"/>
            <a:ext cx="2611006" cy="146869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a:extLst>
              <a:ext uri="{FF2B5EF4-FFF2-40B4-BE49-F238E27FC236}">
                <a16:creationId xmlns:a16="http://schemas.microsoft.com/office/drawing/2014/main" id="{E6213B54-C58D-DB35-690D-B0CCC0C1AA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5618" y="371558"/>
            <a:ext cx="1022976" cy="225906"/>
          </a:xfrm>
          <a:prstGeom prst="rect">
            <a:avLst/>
          </a:prstGeom>
          <a:noFill/>
          <a:extLst>
            <a:ext uri="{909E8E84-426E-40DD-AFC4-6F175D3DCCD1}">
              <a14:hiddenFill xmlns:a14="http://schemas.microsoft.com/office/drawing/2010/main">
                <a:solidFill>
                  <a:srgbClr val="FFFFFF"/>
                </a:solidFill>
              </a14:hiddenFill>
            </a:ext>
          </a:extLst>
        </p:spPr>
      </p:pic>
      <p:sp>
        <p:nvSpPr>
          <p:cNvPr id="2" name="タイトル 1">
            <a:extLst>
              <a:ext uri="{FF2B5EF4-FFF2-40B4-BE49-F238E27FC236}">
                <a16:creationId xmlns:a16="http://schemas.microsoft.com/office/drawing/2014/main" id="{CB9637C3-0DAF-FBCE-0277-531F47F9DDB3}"/>
              </a:ext>
            </a:extLst>
          </p:cNvPr>
          <p:cNvSpPr>
            <a:spLocks noGrp="1"/>
          </p:cNvSpPr>
          <p:nvPr>
            <p:ph type="title"/>
          </p:nvPr>
        </p:nvSpPr>
        <p:spPr/>
        <p:txBody>
          <a:bodyPr/>
          <a:lstStyle/>
          <a:p>
            <a:r>
              <a:rPr lang="ja-JP" altLang="en-US"/>
              <a:t>営業資料の支援事例　｜　</a:t>
            </a:r>
            <a:r>
              <a:rPr kumimoji="1" lang="en-US" altLang="ja-JP" dirty="0"/>
              <a:t>EXIDEA</a:t>
            </a:r>
            <a:r>
              <a:rPr kumimoji="1" lang="ja-JP" altLang="en-US"/>
              <a:t>様</a:t>
            </a:r>
          </a:p>
        </p:txBody>
      </p:sp>
      <p:sp>
        <p:nvSpPr>
          <p:cNvPr id="4" name="日付プレースホルダー 3">
            <a:extLst>
              <a:ext uri="{FF2B5EF4-FFF2-40B4-BE49-F238E27FC236}">
                <a16:creationId xmlns:a16="http://schemas.microsoft.com/office/drawing/2014/main" id="{44801BCC-5507-CD8A-A1F5-0C50A7F318E5}"/>
              </a:ext>
            </a:extLst>
          </p:cNvPr>
          <p:cNvSpPr>
            <a:spLocks noGrp="1"/>
          </p:cNvSpPr>
          <p:nvPr>
            <p:ph type="dt" sz="half" idx="10"/>
          </p:nvPr>
        </p:nvSpPr>
        <p:spPr/>
        <p:txBody>
          <a:bodyPr/>
          <a:lstStyle/>
          <a:p>
            <a:r>
              <a:rPr lang="en-US" altLang="ja-JP"/>
              <a:t>© Cone Inc.</a:t>
            </a:r>
            <a:endParaRPr lang="ja-JP" altLang="en-US"/>
          </a:p>
        </p:txBody>
      </p:sp>
      <p:sp>
        <p:nvSpPr>
          <p:cNvPr id="5" name="スライド番号プレースホルダー 4">
            <a:extLst>
              <a:ext uri="{FF2B5EF4-FFF2-40B4-BE49-F238E27FC236}">
                <a16:creationId xmlns:a16="http://schemas.microsoft.com/office/drawing/2014/main" id="{8B728E99-989E-B73D-3A18-C19E1F524463}"/>
              </a:ext>
            </a:extLst>
          </p:cNvPr>
          <p:cNvSpPr>
            <a:spLocks noGrp="1"/>
          </p:cNvSpPr>
          <p:nvPr>
            <p:ph type="sldNum" sz="quarter" idx="12"/>
          </p:nvPr>
        </p:nvSpPr>
        <p:spPr/>
        <p:txBody>
          <a:bodyPr/>
          <a:lstStyle/>
          <a:p>
            <a:fld id="{E310EA0D-2252-9045-A82C-BA460C3629D0}" type="slidenum">
              <a:rPr lang="ja-JP" altLang="en-US" smtClean="0"/>
              <a:pPr/>
              <a:t>38</a:t>
            </a:fld>
            <a:endParaRPr lang="ja-JP" altLang="en-US"/>
          </a:p>
        </p:txBody>
      </p:sp>
      <p:sp>
        <p:nvSpPr>
          <p:cNvPr id="21" name="角丸四角形 20">
            <a:extLst>
              <a:ext uri="{FF2B5EF4-FFF2-40B4-BE49-F238E27FC236}">
                <a16:creationId xmlns:a16="http://schemas.microsoft.com/office/drawing/2014/main" id="{5885C7A7-E569-50CB-51CF-9FEA8961413B}"/>
              </a:ext>
            </a:extLst>
          </p:cNvPr>
          <p:cNvSpPr/>
          <p:nvPr/>
        </p:nvSpPr>
        <p:spPr>
          <a:xfrm>
            <a:off x="3190672" y="1160463"/>
            <a:ext cx="8558416" cy="57302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72000" bIns="36000" rtlCol="0" anchor="ctr"/>
          <a:lstStyle/>
          <a:p>
            <a:pP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株式会社</a:t>
            </a:r>
            <a:r>
              <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EXIDEA</a:t>
            </a:r>
          </a:p>
          <a:p>
            <a:pPr>
              <a:spcBef>
                <a:spcPts val="6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取締役副社長</a:t>
            </a: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COO</a:t>
            </a: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塩口 哲平様</a:t>
            </a:r>
          </a:p>
        </p:txBody>
      </p:sp>
      <p:sp>
        <p:nvSpPr>
          <p:cNvPr id="22" name="角丸四角形 21">
            <a:extLst>
              <a:ext uri="{FF2B5EF4-FFF2-40B4-BE49-F238E27FC236}">
                <a16:creationId xmlns:a16="http://schemas.microsoft.com/office/drawing/2014/main" id="{78B566EE-AD92-5D3E-A813-34C7ACAED6BC}"/>
              </a:ext>
            </a:extLst>
          </p:cNvPr>
          <p:cNvSpPr/>
          <p:nvPr/>
        </p:nvSpPr>
        <p:spPr>
          <a:xfrm>
            <a:off x="3190672" y="1879815"/>
            <a:ext cx="9001328" cy="749341"/>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72000" bIns="36000" rtlCol="0" anchor="ctr"/>
          <a:lstStyle/>
          <a:p>
            <a:pPr>
              <a:spcBef>
                <a:spcPts val="600"/>
              </a:spcBef>
            </a:pPr>
            <a:r>
              <a:rPr lang="ja-JP" altLang="en-US" sz="2200" b="1">
                <a:solidFill>
                  <a:srgbClr val="1A96F0"/>
                </a:solidFill>
                <a:latin typeface="Montserrat SemiBold" pitchFamily="2" charset="0"/>
                <a:ea typeface="Yu Gothic" panose="020B0400000000000000" pitchFamily="34" charset="-128"/>
                <a:cs typeface="FUTURA MEDIUM" panose="020B0602020204020303" pitchFamily="34" charset="-79"/>
              </a:rPr>
              <a:t>営業資料でヒアリングと提案の質が担保できた上に、</a:t>
            </a:r>
            <a:endParaRPr lang="en-US" altLang="ja-JP" sz="22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kumimoji="1" lang="ja-JP" altLang="en-US" sz="2200" b="1">
                <a:solidFill>
                  <a:srgbClr val="1A96F0"/>
                </a:solidFill>
                <a:latin typeface="Montserrat SemiBold" pitchFamily="2" charset="0"/>
                <a:ea typeface="Yu Gothic" panose="020B0400000000000000" pitchFamily="34" charset="-128"/>
                <a:cs typeface="FUTURA MEDIUM" panose="020B0602020204020303" pitchFamily="34" charset="-79"/>
              </a:rPr>
              <a:t>事前準備がしやすくなり、</a:t>
            </a:r>
            <a:r>
              <a:rPr kumimoji="1" lang="en-US" altLang="ja-JP" sz="2200" b="1" dirty="0">
                <a:solidFill>
                  <a:srgbClr val="1A96F0"/>
                </a:solidFill>
                <a:latin typeface="Montserrat SemiBold" pitchFamily="2" charset="0"/>
                <a:ea typeface="Yu Gothic" panose="020B0400000000000000" pitchFamily="34" charset="-128"/>
                <a:cs typeface="FUTURA MEDIUM" panose="020B0602020204020303" pitchFamily="34" charset="-79"/>
              </a:rPr>
              <a:t>2</a:t>
            </a:r>
            <a:r>
              <a:rPr kumimoji="1" lang="ja-JP" altLang="en-US" sz="2200" b="1">
                <a:solidFill>
                  <a:srgbClr val="1A96F0"/>
                </a:solidFill>
                <a:latin typeface="Montserrat SemiBold" pitchFamily="2" charset="0"/>
                <a:ea typeface="Yu Gothic" panose="020B0400000000000000" pitchFamily="34" charset="-128"/>
                <a:cs typeface="FUTURA MEDIUM" panose="020B0602020204020303" pitchFamily="34" charset="-79"/>
              </a:rPr>
              <a:t>回目提案の時間を短縮できています。</a:t>
            </a:r>
          </a:p>
        </p:txBody>
      </p:sp>
      <p:sp>
        <p:nvSpPr>
          <p:cNvPr id="33" name="角丸四角形 32">
            <a:extLst>
              <a:ext uri="{FF2B5EF4-FFF2-40B4-BE49-F238E27FC236}">
                <a16:creationId xmlns:a16="http://schemas.microsoft.com/office/drawing/2014/main" id="{7818B4CC-CB38-0AC0-34DC-A20F2C3789D2}"/>
              </a:ext>
            </a:extLst>
          </p:cNvPr>
          <p:cNvSpPr/>
          <p:nvPr/>
        </p:nvSpPr>
        <p:spPr>
          <a:xfrm>
            <a:off x="7835590" y="1180981"/>
            <a:ext cx="3913498" cy="266214"/>
          </a:xfrm>
          <a:prstGeom prst="roundRect">
            <a:avLst>
              <a:gd name="adj" fmla="val 50000"/>
            </a:avLst>
          </a:prstGeom>
          <a:noFill/>
          <a:ln>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900" b="1" dirty="0">
                <a:solidFill>
                  <a:sysClr val="windowText" lastClr="000000"/>
                </a:solidFill>
                <a:latin typeface="Montserrat SemiBold" pitchFamily="2" charset="0"/>
                <a:ea typeface="Yu Gothic" panose="020B0400000000000000" pitchFamily="34" charset="-128"/>
              </a:rPr>
              <a:t>SaaS</a:t>
            </a:r>
            <a:r>
              <a:rPr kumimoji="1" lang="ja-JP" altLang="en-US" sz="900" b="1">
                <a:solidFill>
                  <a:sysClr val="windowText" lastClr="000000"/>
                </a:solidFill>
                <a:latin typeface="Montserrat SemiBold" pitchFamily="2" charset="0"/>
                <a:ea typeface="Yu Gothic" panose="020B0400000000000000" pitchFamily="34" charset="-128"/>
              </a:rPr>
              <a:t>向け動画制作サービス「</a:t>
            </a:r>
            <a:r>
              <a:rPr kumimoji="1" lang="en-US" altLang="ja-JP" sz="900" b="1" dirty="0">
                <a:solidFill>
                  <a:sysClr val="windowText" lastClr="000000"/>
                </a:solidFill>
                <a:latin typeface="Montserrat SemiBold" pitchFamily="2" charset="0"/>
                <a:ea typeface="Yu Gothic" panose="020B0400000000000000" pitchFamily="34" charset="-128"/>
              </a:rPr>
              <a:t>CINEMATO for SaaS</a:t>
            </a:r>
            <a:r>
              <a:rPr kumimoji="1" lang="ja-JP" altLang="en-US" sz="900" b="1">
                <a:solidFill>
                  <a:sysClr val="windowText" lastClr="000000"/>
                </a:solidFill>
                <a:latin typeface="Montserrat SemiBold" pitchFamily="2" charset="0"/>
                <a:ea typeface="Yu Gothic" panose="020B0400000000000000" pitchFamily="34" charset="-128"/>
              </a:rPr>
              <a:t>」の提供</a:t>
            </a:r>
          </a:p>
        </p:txBody>
      </p:sp>
      <p:pic>
        <p:nvPicPr>
          <p:cNvPr id="37" name="図 36" descr="テキスト&#10;&#10;自動的に生成された説明">
            <a:extLst>
              <a:ext uri="{FF2B5EF4-FFF2-40B4-BE49-F238E27FC236}">
                <a16:creationId xmlns:a16="http://schemas.microsoft.com/office/drawing/2014/main" id="{6B489CFD-22EE-E0DD-7DE0-ADE855027467}"/>
              </a:ext>
            </a:extLst>
          </p:cNvPr>
          <p:cNvPicPr>
            <a:picLocks noChangeAspect="1"/>
          </p:cNvPicPr>
          <p:nvPr/>
        </p:nvPicPr>
        <p:blipFill>
          <a:blip r:embed="rId5"/>
          <a:stretch>
            <a:fillRect/>
          </a:stretch>
        </p:blipFill>
        <p:spPr>
          <a:xfrm>
            <a:off x="2749139" y="5240324"/>
            <a:ext cx="2081265" cy="1170712"/>
          </a:xfrm>
          <a:prstGeom prst="rect">
            <a:avLst/>
          </a:prstGeom>
          <a:ln>
            <a:solidFill>
              <a:schemeClr val="bg1">
                <a:lumMod val="85000"/>
              </a:schemeClr>
            </a:solidFill>
          </a:ln>
        </p:spPr>
      </p:pic>
      <p:pic>
        <p:nvPicPr>
          <p:cNvPr id="39" name="図 38" descr="グラフィカル ユーザー インターフェイス, グラフ&#10;&#10;自動的に生成された説明">
            <a:extLst>
              <a:ext uri="{FF2B5EF4-FFF2-40B4-BE49-F238E27FC236}">
                <a16:creationId xmlns:a16="http://schemas.microsoft.com/office/drawing/2014/main" id="{2396AD9C-F5FB-9F15-D95D-C3D5E566D7E1}"/>
              </a:ext>
            </a:extLst>
          </p:cNvPr>
          <p:cNvPicPr>
            <a:picLocks noChangeAspect="1"/>
          </p:cNvPicPr>
          <p:nvPr/>
        </p:nvPicPr>
        <p:blipFill>
          <a:blip r:embed="rId6"/>
          <a:stretch>
            <a:fillRect/>
          </a:stretch>
        </p:blipFill>
        <p:spPr>
          <a:xfrm>
            <a:off x="5055367" y="5240324"/>
            <a:ext cx="2081265" cy="1170712"/>
          </a:xfrm>
          <a:prstGeom prst="rect">
            <a:avLst/>
          </a:prstGeom>
          <a:ln>
            <a:solidFill>
              <a:schemeClr val="bg1">
                <a:lumMod val="85000"/>
              </a:schemeClr>
            </a:solidFill>
          </a:ln>
        </p:spPr>
      </p:pic>
      <p:pic>
        <p:nvPicPr>
          <p:cNvPr id="41" name="図 40" descr="グラフィカル ユーザー インターフェイス, アプリケーション&#10;&#10;自動的に生成された説明">
            <a:extLst>
              <a:ext uri="{FF2B5EF4-FFF2-40B4-BE49-F238E27FC236}">
                <a16:creationId xmlns:a16="http://schemas.microsoft.com/office/drawing/2014/main" id="{A2A4E6D4-B040-4DC4-D4E7-9DC03372D68F}"/>
              </a:ext>
            </a:extLst>
          </p:cNvPr>
          <p:cNvPicPr>
            <a:picLocks noChangeAspect="1"/>
          </p:cNvPicPr>
          <p:nvPr/>
        </p:nvPicPr>
        <p:blipFill>
          <a:blip r:embed="rId7"/>
          <a:stretch>
            <a:fillRect/>
          </a:stretch>
        </p:blipFill>
        <p:spPr>
          <a:xfrm>
            <a:off x="7361595" y="5240324"/>
            <a:ext cx="2081265" cy="1170712"/>
          </a:xfrm>
          <a:prstGeom prst="rect">
            <a:avLst/>
          </a:prstGeom>
          <a:ln>
            <a:solidFill>
              <a:schemeClr val="bg1">
                <a:lumMod val="85000"/>
              </a:schemeClr>
            </a:solidFill>
          </a:ln>
        </p:spPr>
      </p:pic>
      <p:pic>
        <p:nvPicPr>
          <p:cNvPr id="43" name="図 42" descr="グラフィカル ユーザー インターフェイス&#10;&#10;中程度の精度で自動的に生成された説明">
            <a:extLst>
              <a:ext uri="{FF2B5EF4-FFF2-40B4-BE49-F238E27FC236}">
                <a16:creationId xmlns:a16="http://schemas.microsoft.com/office/drawing/2014/main" id="{4F4E6F2F-7082-2280-FB39-ABC9F4E6F230}"/>
              </a:ext>
            </a:extLst>
          </p:cNvPr>
          <p:cNvPicPr>
            <a:picLocks noChangeAspect="1"/>
          </p:cNvPicPr>
          <p:nvPr/>
        </p:nvPicPr>
        <p:blipFill>
          <a:blip r:embed="rId8"/>
          <a:stretch>
            <a:fillRect/>
          </a:stretch>
        </p:blipFill>
        <p:spPr>
          <a:xfrm>
            <a:off x="9667823" y="5240324"/>
            <a:ext cx="2081265" cy="1170712"/>
          </a:xfrm>
          <a:prstGeom prst="rect">
            <a:avLst/>
          </a:prstGeom>
          <a:ln>
            <a:solidFill>
              <a:schemeClr val="bg1">
                <a:lumMod val="85000"/>
              </a:schemeClr>
            </a:solidFill>
          </a:ln>
        </p:spPr>
      </p:pic>
      <p:sp>
        <p:nvSpPr>
          <p:cNvPr id="13" name="角丸四角形 12">
            <a:extLst>
              <a:ext uri="{FF2B5EF4-FFF2-40B4-BE49-F238E27FC236}">
                <a16:creationId xmlns:a16="http://schemas.microsoft.com/office/drawing/2014/main" id="{2A665931-1581-42C3-650A-14CA2DD3BAA5}"/>
              </a:ext>
            </a:extLst>
          </p:cNvPr>
          <p:cNvSpPr/>
          <p:nvPr/>
        </p:nvSpPr>
        <p:spPr>
          <a:xfrm>
            <a:off x="442913" y="2875925"/>
            <a:ext cx="4390250" cy="2121718"/>
          </a:xfrm>
          <a:prstGeom prst="roundRect">
            <a:avLst>
              <a:gd name="adj" fmla="val 1724"/>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44000" rtlCol="0" anchor="t"/>
          <a:lstStyle/>
          <a:p>
            <a:r>
              <a:rPr kumimoji="1" lang="ja-JP" altLang="en-US" sz="1050" b="1">
                <a:solidFill>
                  <a:schemeClr val="tx1">
                    <a:lumMod val="75000"/>
                    <a:lumOff val="25000"/>
                  </a:schemeClr>
                </a:solidFill>
                <a:latin typeface="Montserrat SemiBold" pitchFamily="2" charset="0"/>
                <a:ea typeface="Yu Gothic" panose="020B0400000000000000" pitchFamily="34" charset="-128"/>
              </a:rPr>
              <a:t>抱えていた課題</a:t>
            </a:r>
          </a:p>
        </p:txBody>
      </p:sp>
      <p:sp>
        <p:nvSpPr>
          <p:cNvPr id="14" name="角丸四角形 13">
            <a:extLst>
              <a:ext uri="{FF2B5EF4-FFF2-40B4-BE49-F238E27FC236}">
                <a16:creationId xmlns:a16="http://schemas.microsoft.com/office/drawing/2014/main" id="{A51C0EBE-55EB-AFAA-C611-FA235FDA49F4}"/>
              </a:ext>
            </a:extLst>
          </p:cNvPr>
          <p:cNvSpPr/>
          <p:nvPr/>
        </p:nvSpPr>
        <p:spPr>
          <a:xfrm>
            <a:off x="7358837" y="2875925"/>
            <a:ext cx="4390250" cy="2121718"/>
          </a:xfrm>
          <a:prstGeom prst="roundRect">
            <a:avLst>
              <a:gd name="adj" fmla="val 1724"/>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44000" rtlCol="0" anchor="t"/>
          <a:lstStyle/>
          <a:p>
            <a:r>
              <a:rPr kumimoji="1" lang="ja-JP" altLang="en-US" sz="1050" b="1">
                <a:solidFill>
                  <a:schemeClr val="bg1"/>
                </a:solidFill>
                <a:latin typeface="Montserrat SemiBold" pitchFamily="2" charset="0"/>
                <a:ea typeface="Yu Gothic" panose="020B0400000000000000" pitchFamily="34" charset="-128"/>
              </a:rPr>
              <a:t>得られた成果</a:t>
            </a:r>
          </a:p>
        </p:txBody>
      </p:sp>
      <p:cxnSp>
        <p:nvCxnSpPr>
          <p:cNvPr id="15" name="直線矢印コネクタ 14">
            <a:extLst>
              <a:ext uri="{FF2B5EF4-FFF2-40B4-BE49-F238E27FC236}">
                <a16:creationId xmlns:a16="http://schemas.microsoft.com/office/drawing/2014/main" id="{A7E5AF06-E01B-20FA-8D37-AF254FCB6BED}"/>
              </a:ext>
            </a:extLst>
          </p:cNvPr>
          <p:cNvCxnSpPr>
            <a:stCxn id="13" idx="3"/>
          </p:cNvCxnSpPr>
          <p:nvPr/>
        </p:nvCxnSpPr>
        <p:spPr>
          <a:xfrm>
            <a:off x="4833163" y="3936784"/>
            <a:ext cx="2394573" cy="0"/>
          </a:xfrm>
          <a:prstGeom prst="straightConnector1">
            <a:avLst/>
          </a:prstGeom>
          <a:ln w="19050">
            <a:solidFill>
              <a:srgbClr val="1A96F0"/>
            </a:solidFill>
            <a:tailEnd type="arrow" w="med" len="sm"/>
          </a:ln>
        </p:spPr>
        <p:style>
          <a:lnRef idx="1">
            <a:schemeClr val="accent1"/>
          </a:lnRef>
          <a:fillRef idx="0">
            <a:schemeClr val="accent1"/>
          </a:fillRef>
          <a:effectRef idx="0">
            <a:schemeClr val="accent1"/>
          </a:effectRef>
          <a:fontRef idx="minor">
            <a:schemeClr val="tx1"/>
          </a:fontRef>
        </p:style>
      </p:cxnSp>
      <p:sp>
        <p:nvSpPr>
          <p:cNvPr id="16" name="角丸四角形 15">
            <a:extLst>
              <a:ext uri="{FF2B5EF4-FFF2-40B4-BE49-F238E27FC236}">
                <a16:creationId xmlns:a16="http://schemas.microsoft.com/office/drawing/2014/main" id="{30619253-6B04-3E60-E0E5-51C01CF8217E}"/>
              </a:ext>
            </a:extLst>
          </p:cNvPr>
          <p:cNvSpPr/>
          <p:nvPr/>
        </p:nvSpPr>
        <p:spPr>
          <a:xfrm>
            <a:off x="5055366" y="3420967"/>
            <a:ext cx="1867111" cy="1031630"/>
          </a:xfrm>
          <a:prstGeom prst="roundRect">
            <a:avLst>
              <a:gd name="adj" fmla="val 2462"/>
            </a:avLst>
          </a:prstGeom>
          <a:solidFill>
            <a:schemeClr val="bg1"/>
          </a:solidFill>
          <a:ln w="19050">
            <a:solidFill>
              <a:srgbClr val="1A96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300"/>
              </a:spcBef>
            </a:pPr>
            <a:r>
              <a:rPr kumimoji="1" lang="ja-JP" altLang="en-US" sz="1200" b="1">
                <a:solidFill>
                  <a:srgbClr val="1A96F0"/>
                </a:solidFill>
                <a:latin typeface="Montserrat SemiBold" pitchFamily="2" charset="0"/>
                <a:ea typeface="Yu Gothic" panose="020B0400000000000000" pitchFamily="34" charset="-128"/>
              </a:rPr>
              <a:t>ヒアリングに</a:t>
            </a:r>
            <a:br>
              <a:rPr kumimoji="1" lang="en-US" altLang="ja-JP" sz="1200" b="1" dirty="0">
                <a:solidFill>
                  <a:srgbClr val="1A96F0"/>
                </a:solidFill>
                <a:latin typeface="Montserrat SemiBold" pitchFamily="2" charset="0"/>
                <a:ea typeface="Yu Gothic" panose="020B0400000000000000" pitchFamily="34" charset="-128"/>
              </a:rPr>
            </a:br>
            <a:r>
              <a:rPr kumimoji="1" lang="ja-JP" altLang="en-US" sz="1200" b="1">
                <a:solidFill>
                  <a:srgbClr val="1A96F0"/>
                </a:solidFill>
                <a:latin typeface="Montserrat SemiBold" pitchFamily="2" charset="0"/>
                <a:ea typeface="Yu Gothic" panose="020B0400000000000000" pitchFamily="34" charset="-128"/>
              </a:rPr>
              <a:t>重きを持たせた</a:t>
            </a:r>
            <a:endParaRPr kumimoji="1" lang="en-US" altLang="ja-JP" sz="1200" b="1" dirty="0">
              <a:solidFill>
                <a:srgbClr val="1A96F0"/>
              </a:solidFill>
              <a:latin typeface="Montserrat SemiBold" pitchFamily="2" charset="0"/>
              <a:ea typeface="Yu Gothic" panose="020B0400000000000000" pitchFamily="34" charset="-128"/>
            </a:endParaRPr>
          </a:p>
          <a:p>
            <a:pPr algn="ctr">
              <a:spcBef>
                <a:spcPts val="300"/>
              </a:spcBef>
            </a:pPr>
            <a:r>
              <a:rPr kumimoji="1" lang="ja-JP" altLang="en-US" sz="1600" b="1">
                <a:solidFill>
                  <a:schemeClr val="bg1"/>
                </a:solidFill>
                <a:highlight>
                  <a:srgbClr val="1A96F0"/>
                </a:highlight>
                <a:latin typeface="Montserrat SemiBold" pitchFamily="2" charset="0"/>
                <a:ea typeface="Yu Gothic" panose="020B0400000000000000" pitchFamily="34" charset="-128"/>
              </a:rPr>
              <a:t>営業資料を作成</a:t>
            </a:r>
          </a:p>
        </p:txBody>
      </p:sp>
      <p:sp>
        <p:nvSpPr>
          <p:cNvPr id="17" name="角丸四角形 16">
            <a:extLst>
              <a:ext uri="{FF2B5EF4-FFF2-40B4-BE49-F238E27FC236}">
                <a16:creationId xmlns:a16="http://schemas.microsoft.com/office/drawing/2014/main" id="{BEAEBE47-1A4F-EC50-C8A9-5DA8A0770137}"/>
              </a:ext>
            </a:extLst>
          </p:cNvPr>
          <p:cNvSpPr/>
          <p:nvPr/>
        </p:nvSpPr>
        <p:spPr>
          <a:xfrm>
            <a:off x="7513624" y="3338285"/>
            <a:ext cx="4080677" cy="694424"/>
          </a:xfrm>
          <a:prstGeom prst="roundRect">
            <a:avLst>
              <a:gd name="adj" fmla="val 2462"/>
            </a:avLst>
          </a:prstGeom>
          <a:solidFill>
            <a:schemeClr val="bg1"/>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100" b="1">
                <a:solidFill>
                  <a:schemeClr val="tx1">
                    <a:lumMod val="75000"/>
                    <a:lumOff val="25000"/>
                  </a:schemeClr>
                </a:solidFill>
                <a:latin typeface="Montserrat SemiBold" pitchFamily="2" charset="0"/>
                <a:ea typeface="Yu Gothic" panose="020B0400000000000000" pitchFamily="34" charset="-128"/>
              </a:rPr>
              <a:t>ヒアリング項目が固定されているため、</a:t>
            </a:r>
            <a:endParaRPr kumimoji="1"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kumimoji="1" lang="ja-JP" altLang="en-US" sz="1500" b="1">
                <a:solidFill>
                  <a:srgbClr val="1A96F0"/>
                </a:solidFill>
                <a:latin typeface="Montserrat SemiBold" pitchFamily="2" charset="0"/>
                <a:ea typeface="Yu Gothic" panose="020B0400000000000000" pitchFamily="34" charset="-128"/>
              </a:rPr>
              <a:t>ヒアリングの質・提案の質が標準化</a:t>
            </a:r>
          </a:p>
        </p:txBody>
      </p:sp>
      <p:sp>
        <p:nvSpPr>
          <p:cNvPr id="18" name="角丸四角形 17">
            <a:extLst>
              <a:ext uri="{FF2B5EF4-FFF2-40B4-BE49-F238E27FC236}">
                <a16:creationId xmlns:a16="http://schemas.microsoft.com/office/drawing/2014/main" id="{3B71A62D-A219-BC72-1BA3-5505FE2DE529}"/>
              </a:ext>
            </a:extLst>
          </p:cNvPr>
          <p:cNvSpPr/>
          <p:nvPr/>
        </p:nvSpPr>
        <p:spPr>
          <a:xfrm>
            <a:off x="7513624" y="4153347"/>
            <a:ext cx="4080677" cy="694424"/>
          </a:xfrm>
          <a:prstGeom prst="roundRect">
            <a:avLst>
              <a:gd name="adj" fmla="val 2462"/>
            </a:avLst>
          </a:prstGeom>
          <a:solidFill>
            <a:schemeClr val="bg1"/>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100" b="1">
                <a:solidFill>
                  <a:schemeClr val="tx1">
                    <a:lumMod val="75000"/>
                    <a:lumOff val="25000"/>
                  </a:schemeClr>
                </a:solidFill>
                <a:latin typeface="Montserrat SemiBold" pitchFamily="2" charset="0"/>
                <a:ea typeface="Yu Gothic" panose="020B0400000000000000" pitchFamily="34" charset="-128"/>
              </a:rPr>
              <a:t>商談前に資料に前提情報を記載して提案することで、</a:t>
            </a:r>
            <a:endParaRPr kumimoji="1"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kumimoji="1" lang="en-US" altLang="ja-JP" sz="1500" b="1" dirty="0">
                <a:solidFill>
                  <a:srgbClr val="1A96F0"/>
                </a:solidFill>
                <a:latin typeface="Montserrat SemiBold" pitchFamily="2" charset="0"/>
                <a:ea typeface="Yu Gothic" panose="020B0400000000000000" pitchFamily="34" charset="-128"/>
              </a:rPr>
              <a:t>2</a:t>
            </a:r>
            <a:r>
              <a:rPr kumimoji="1" lang="ja-JP" altLang="en-US" sz="1500" b="1">
                <a:solidFill>
                  <a:srgbClr val="1A96F0"/>
                </a:solidFill>
                <a:latin typeface="Montserrat SemiBold" pitchFamily="2" charset="0"/>
                <a:ea typeface="Yu Gothic" panose="020B0400000000000000" pitchFamily="34" charset="-128"/>
              </a:rPr>
              <a:t>回目の提案の時間を短縮し、工数減に</a:t>
            </a:r>
          </a:p>
        </p:txBody>
      </p:sp>
      <p:sp>
        <p:nvSpPr>
          <p:cNvPr id="19" name="角丸四角形 18">
            <a:extLst>
              <a:ext uri="{FF2B5EF4-FFF2-40B4-BE49-F238E27FC236}">
                <a16:creationId xmlns:a16="http://schemas.microsoft.com/office/drawing/2014/main" id="{716CD2F5-66F2-99E8-4D27-E379936D95D6}"/>
              </a:ext>
            </a:extLst>
          </p:cNvPr>
          <p:cNvSpPr/>
          <p:nvPr/>
        </p:nvSpPr>
        <p:spPr>
          <a:xfrm>
            <a:off x="597698" y="3338285"/>
            <a:ext cx="4080677" cy="694424"/>
          </a:xfrm>
          <a:prstGeom prst="roundRect">
            <a:avLst>
              <a:gd name="adj" fmla="val 2462"/>
            </a:avLst>
          </a:prstGeom>
          <a:solidFill>
            <a:schemeClr val="bg1">
              <a:lumMod val="95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rPr>
              <a:t>営業メンバー全員が同じ質のヒアリングができておらず</a:t>
            </a:r>
            <a:endParaRPr kumimoji="1" lang="en-US" altLang="ja-JP" sz="1050" b="1" dirty="0">
              <a:solidFill>
                <a:schemeClr val="tx1">
                  <a:lumMod val="50000"/>
                  <a:lumOff val="50000"/>
                </a:schemeClr>
              </a:solidFill>
              <a:latin typeface="Montserrat SemiBold" pitchFamily="2" charset="0"/>
              <a:ea typeface="Yu Gothic" panose="020B0400000000000000" pitchFamily="34" charset="-128"/>
            </a:endParaRPr>
          </a:p>
          <a:p>
            <a:pP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rPr>
              <a:t>商談時の提案の質にバラつきが出ている</a:t>
            </a:r>
          </a:p>
        </p:txBody>
      </p:sp>
      <p:sp>
        <p:nvSpPr>
          <p:cNvPr id="20" name="角丸四角形 19">
            <a:extLst>
              <a:ext uri="{FF2B5EF4-FFF2-40B4-BE49-F238E27FC236}">
                <a16:creationId xmlns:a16="http://schemas.microsoft.com/office/drawing/2014/main" id="{BFADBE41-A8AE-A6C5-172B-D3B835C8C61B}"/>
              </a:ext>
            </a:extLst>
          </p:cNvPr>
          <p:cNvSpPr/>
          <p:nvPr/>
        </p:nvSpPr>
        <p:spPr>
          <a:xfrm>
            <a:off x="597698" y="4153347"/>
            <a:ext cx="4080677" cy="694424"/>
          </a:xfrm>
          <a:prstGeom prst="roundRect">
            <a:avLst>
              <a:gd name="adj" fmla="val 2462"/>
            </a:avLst>
          </a:prstGeom>
          <a:solidFill>
            <a:schemeClr val="bg1">
              <a:lumMod val="95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rPr>
              <a:t>商談後の提案時に必要な資料を用意する必要があり、</a:t>
            </a:r>
            <a:endParaRPr kumimoji="1" lang="en-US" altLang="ja-JP" sz="1050" b="1" dirty="0">
              <a:solidFill>
                <a:schemeClr val="tx1">
                  <a:lumMod val="50000"/>
                  <a:lumOff val="50000"/>
                </a:schemeClr>
              </a:solidFill>
              <a:latin typeface="Montserrat SemiBold" pitchFamily="2" charset="0"/>
              <a:ea typeface="Yu Gothic" panose="020B0400000000000000" pitchFamily="34" charset="-128"/>
            </a:endParaRPr>
          </a:p>
          <a:p>
            <a:pP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rPr>
              <a:t>資料作成が各メンバーの工数を圧迫している</a:t>
            </a:r>
          </a:p>
        </p:txBody>
      </p:sp>
    </p:spTree>
    <p:extLst>
      <p:ext uri="{BB962C8B-B14F-4D97-AF65-F5344CB8AC3E}">
        <p14:creationId xmlns:p14="http://schemas.microsoft.com/office/powerpoint/2010/main" val="3006948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CF52C92-6C3D-5E08-4CE4-DC0A3E70D172}"/>
              </a:ext>
            </a:extLst>
          </p:cNvPr>
          <p:cNvSpPr>
            <a:spLocks noGrp="1"/>
          </p:cNvSpPr>
          <p:nvPr>
            <p:ph type="title"/>
          </p:nvPr>
        </p:nvSpPr>
        <p:spPr/>
        <p:txBody>
          <a:bodyPr/>
          <a:lstStyle/>
          <a:p>
            <a:r>
              <a:rPr kumimoji="1" lang="ja-JP" altLang="en-US"/>
              <a:t>料金プラン</a:t>
            </a:r>
          </a:p>
        </p:txBody>
      </p:sp>
      <p:sp>
        <p:nvSpPr>
          <p:cNvPr id="4" name="日付プレースホルダー 3">
            <a:extLst>
              <a:ext uri="{FF2B5EF4-FFF2-40B4-BE49-F238E27FC236}">
                <a16:creationId xmlns:a16="http://schemas.microsoft.com/office/drawing/2014/main" id="{F6DA9C00-0F7D-9D77-A8C0-C459C7236CB8}"/>
              </a:ext>
            </a:extLst>
          </p:cNvPr>
          <p:cNvSpPr>
            <a:spLocks noGrp="1"/>
          </p:cNvSpPr>
          <p:nvPr>
            <p:ph type="dt" sz="half" idx="10"/>
          </p:nvPr>
        </p:nvSpPr>
        <p:spPr/>
        <p:txBody>
          <a:bodyPr/>
          <a:lstStyle/>
          <a:p>
            <a:r>
              <a:rPr lang="en-US" altLang="ja-JP"/>
              <a:t>© Cone Inc.</a:t>
            </a:r>
            <a:endParaRPr lang="ja-JP" altLang="en-US"/>
          </a:p>
        </p:txBody>
      </p:sp>
      <p:sp>
        <p:nvSpPr>
          <p:cNvPr id="5" name="スライド番号プレースホルダー 4">
            <a:extLst>
              <a:ext uri="{FF2B5EF4-FFF2-40B4-BE49-F238E27FC236}">
                <a16:creationId xmlns:a16="http://schemas.microsoft.com/office/drawing/2014/main" id="{CAF981AE-6BA9-5800-4021-9FCF47D18A57}"/>
              </a:ext>
            </a:extLst>
          </p:cNvPr>
          <p:cNvSpPr>
            <a:spLocks noGrp="1"/>
          </p:cNvSpPr>
          <p:nvPr>
            <p:ph type="sldNum" sz="quarter" idx="12"/>
          </p:nvPr>
        </p:nvSpPr>
        <p:spPr/>
        <p:txBody>
          <a:bodyPr/>
          <a:lstStyle/>
          <a:p>
            <a:fld id="{E310EA0D-2252-9045-A82C-BA460C3629D0}" type="slidenum">
              <a:rPr lang="ja-JP" altLang="en-US" smtClean="0"/>
              <a:pPr/>
              <a:t>39</a:t>
            </a:fld>
            <a:endParaRPr lang="ja-JP" altLang="en-US"/>
          </a:p>
        </p:txBody>
      </p:sp>
      <p:graphicFrame>
        <p:nvGraphicFramePr>
          <p:cNvPr id="6" name="表 6">
            <a:extLst>
              <a:ext uri="{FF2B5EF4-FFF2-40B4-BE49-F238E27FC236}">
                <a16:creationId xmlns:a16="http://schemas.microsoft.com/office/drawing/2014/main" id="{DCFD0BEC-3D52-66DA-639C-E6756C907069}"/>
              </a:ext>
            </a:extLst>
          </p:cNvPr>
          <p:cNvGraphicFramePr>
            <a:graphicFrameLocks noGrp="1"/>
          </p:cNvGraphicFramePr>
          <p:nvPr/>
        </p:nvGraphicFramePr>
        <p:xfrm>
          <a:off x="442914" y="2168525"/>
          <a:ext cx="11306175" cy="4248150"/>
        </p:xfrm>
        <a:graphic>
          <a:graphicData uri="http://schemas.openxmlformats.org/drawingml/2006/table">
            <a:tbl>
              <a:tblPr firstRow="1" bandRow="1">
                <a:tableStyleId>{5C22544A-7EE6-4342-B048-85BDC9FD1C3A}</a:tableStyleId>
              </a:tblPr>
              <a:tblGrid>
                <a:gridCol w="1865946">
                  <a:extLst>
                    <a:ext uri="{9D8B030D-6E8A-4147-A177-3AD203B41FA5}">
                      <a16:colId xmlns:a16="http://schemas.microsoft.com/office/drawing/2014/main" val="1626553921"/>
                    </a:ext>
                  </a:extLst>
                </a:gridCol>
                <a:gridCol w="3146743">
                  <a:extLst>
                    <a:ext uri="{9D8B030D-6E8A-4147-A177-3AD203B41FA5}">
                      <a16:colId xmlns:a16="http://schemas.microsoft.com/office/drawing/2014/main" val="575610589"/>
                    </a:ext>
                  </a:extLst>
                </a:gridCol>
                <a:gridCol w="3146743">
                  <a:extLst>
                    <a:ext uri="{9D8B030D-6E8A-4147-A177-3AD203B41FA5}">
                      <a16:colId xmlns:a16="http://schemas.microsoft.com/office/drawing/2014/main" val="508045020"/>
                    </a:ext>
                  </a:extLst>
                </a:gridCol>
                <a:gridCol w="3146743">
                  <a:extLst>
                    <a:ext uri="{9D8B030D-6E8A-4147-A177-3AD203B41FA5}">
                      <a16:colId xmlns:a16="http://schemas.microsoft.com/office/drawing/2014/main" val="3473336801"/>
                    </a:ext>
                  </a:extLst>
                </a:gridCol>
              </a:tblGrid>
              <a:tr h="317216">
                <a:tc>
                  <a:txBody>
                    <a:bodyPr/>
                    <a:lstStyle/>
                    <a:p>
                      <a:pPr algn="ctr"/>
                      <a:endParaRPr kumimoji="1" lang="ja-JP" altLang="en-US" sz="1200" b="1" i="0">
                        <a:latin typeface="Montserrat SemiBold" pitchFamily="2" charset="0"/>
                        <a:ea typeface="Yu Gothic" panose="020B0400000000000000" pitchFamily="34" charset="-128"/>
                        <a:cs typeface="FUTURA MEDIUM" panose="020B0602020204020303" pitchFamily="34" charset="-79"/>
                      </a:endParaRPr>
                    </a:p>
                  </a:txBody>
                  <a:tcPr marT="37785" marB="37785" anchor="ctr">
                    <a:lnL w="12700" cmpd="sng">
                      <a:noFill/>
                    </a:lnL>
                    <a:lnR w="19050" cap="flat" cmpd="sng" algn="ctr">
                      <a:solidFill>
                        <a:schemeClr val="bg1"/>
                      </a:solidFill>
                      <a:prstDash val="solid"/>
                      <a:round/>
                      <a:headEnd type="none" w="med" len="med"/>
                      <a:tailEnd type="none" w="med" len="med"/>
                    </a:lnR>
                    <a:lnT w="12700" cmpd="sng">
                      <a:noFill/>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300" b="1" i="0">
                          <a:latin typeface="Montserrat SemiBold" pitchFamily="2" charset="0"/>
                          <a:ea typeface="Yu Gothic" panose="020B0400000000000000" pitchFamily="34" charset="-128"/>
                          <a:cs typeface="FUTURA MEDIUM" panose="020B0602020204020303" pitchFamily="34" charset="-79"/>
                        </a:rPr>
                        <a:t>スタンダードプラン</a:t>
                      </a: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mpd="sng">
                      <a:noFill/>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300" b="1" i="0">
                          <a:latin typeface="Montserrat SemiBold" pitchFamily="2" charset="0"/>
                          <a:ea typeface="Yu Gothic" panose="020B0400000000000000" pitchFamily="34" charset="-128"/>
                          <a:cs typeface="FUTURA MEDIUM" panose="020B0602020204020303" pitchFamily="34" charset="-79"/>
                        </a:rPr>
                        <a:t>ハイエンドプラン</a:t>
                      </a: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mpd="sng">
                      <a:noFill/>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300" b="1" i="0">
                          <a:latin typeface="Montserrat SemiBold" pitchFamily="2" charset="0"/>
                          <a:ea typeface="Yu Gothic" panose="020B0400000000000000" pitchFamily="34" charset="-128"/>
                          <a:cs typeface="FUTURA MEDIUM" panose="020B0602020204020303" pitchFamily="34" charset="-79"/>
                        </a:rPr>
                        <a:t>月額支援プラン</a:t>
                      </a: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mpd="sng">
                      <a:noFill/>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extLst>
                  <a:ext uri="{0D108BD9-81ED-4DB2-BD59-A6C34878D82A}">
                    <a16:rowId xmlns:a16="http://schemas.microsoft.com/office/drawing/2014/main" val="2648302612"/>
                  </a:ext>
                </a:extLst>
              </a:tr>
              <a:tr h="787899">
                <a:tc>
                  <a:txBody>
                    <a:bodyPr/>
                    <a:lstStyle/>
                    <a:p>
                      <a:pPr algn="ct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料金</a:t>
                      </a:r>
                    </a:p>
                  </a:txBody>
                  <a:tcPr marT="37785" marB="37785" anchor="ctr">
                    <a:lnL w="12700" cmpd="sng">
                      <a:noFill/>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26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5,000</a:t>
                      </a:r>
                      <a:r>
                        <a:rPr kumimoji="1" lang="ja-JP" altLang="en-US" sz="1800" b="1" i="0" u="none" strike="noStrike" kern="1200" cap="none" spc="0" normalizeH="0" baseline="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円</a:t>
                      </a:r>
                      <a:r>
                        <a:rPr kumimoji="1" lang="en-US" altLang="ja-JP" sz="18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~/P</a:t>
                      </a:r>
                      <a:endParaRPr kumimoji="1" lang="ja-JP" altLang="en-US" sz="1800" b="1" i="0" u="none" strike="noStrike" kern="1200" cap="none" spc="0" normalizeH="0" baseline="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endParaRP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26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10,000</a:t>
                      </a:r>
                      <a:r>
                        <a:rPr kumimoji="1" lang="ja-JP" altLang="en-US" sz="1800" b="1" i="0" u="none" strike="noStrike" kern="1200" cap="none" spc="0" normalizeH="0" baseline="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円</a:t>
                      </a:r>
                      <a:r>
                        <a:rPr kumimoji="1" lang="en-US" altLang="ja-JP" sz="18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~/P</a:t>
                      </a:r>
                      <a:endParaRPr kumimoji="1" lang="ja-JP" altLang="en-US" sz="1600" b="1" i="0" u="none" strike="noStrike" kern="1200" cap="none" spc="0" normalizeH="0" baseline="3000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endParaRP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26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200,000</a:t>
                      </a:r>
                      <a:r>
                        <a:rPr kumimoji="1" lang="ja-JP" altLang="en-US" sz="1800" b="1" i="0" u="none" strike="noStrike" kern="1200" cap="none" spc="0" normalizeH="0" baseline="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円</a:t>
                      </a:r>
                      <a:r>
                        <a:rPr kumimoji="1" lang="en-US" altLang="ja-JP" sz="18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a:t>
                      </a:r>
                      <a:r>
                        <a:rPr kumimoji="1" lang="ja-JP" altLang="en-US" sz="1800" b="1" i="0" u="none" strike="noStrike" kern="1200" cap="none" spc="0" normalizeH="0" baseline="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月</a:t>
                      </a:r>
                      <a:endParaRPr kumimoji="1" lang="ja-JP" altLang="en-US" sz="1600" b="1" i="0" u="none" strike="noStrike" kern="1200" cap="none" spc="0" normalizeH="0" baseline="3000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endParaRP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11115599"/>
                  </a:ext>
                </a:extLst>
              </a:tr>
              <a:tr h="1564196">
                <a:tc>
                  <a:txBody>
                    <a:bodyPr/>
                    <a:lstStyle/>
                    <a:p>
                      <a:pPr algn="ct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支援内容</a:t>
                      </a:r>
                    </a:p>
                  </a:txBody>
                  <a:tcPr marT="37785" marB="37785" anchor="ctr">
                    <a:lnL w="12700" cmpd="sng">
                      <a:noFill/>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lvl="0" indent="-994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1" lang="ja-JP" altLang="en-US" sz="1200" b="1" i="0">
                          <a:solidFill>
                            <a:schemeClr val="bg1">
                              <a:lumMod val="85000"/>
                            </a:schemeClr>
                          </a:solidFill>
                          <a:latin typeface="Montserrat SemiBold" pitchFamily="2" charset="0"/>
                          <a:ea typeface="Yu Gothic" panose="020B0400000000000000" pitchFamily="34" charset="-128"/>
                          <a:cs typeface="FUTURA MEDIUM" panose="020B0602020204020303" pitchFamily="34" charset="-79"/>
                        </a:rPr>
                        <a:t>資料の詳細ヒアリング</a:t>
                      </a:r>
                      <a:endParaRPr kumimoji="1" lang="en-US" altLang="ja-JP" sz="1200" b="1" i="0" dirty="0">
                        <a:solidFill>
                          <a:schemeClr val="bg1">
                            <a:lumMod val="85000"/>
                          </a:schemeClr>
                        </a:solidFill>
                        <a:latin typeface="Montserrat SemiBold" pitchFamily="2" charset="0"/>
                        <a:ea typeface="Yu Gothic" panose="020B0400000000000000" pitchFamily="34" charset="-128"/>
                        <a:cs typeface="FUTURA MEDIUM" panose="020B0602020204020303" pitchFamily="34" charset="-79"/>
                      </a:endParaRPr>
                    </a:p>
                    <a:p>
                      <a:pPr marL="171450" marR="0" lvl="0" indent="-994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1" lang="ja-JP" altLang="en-US" sz="1200" b="1" i="0">
                          <a:solidFill>
                            <a:schemeClr val="bg1">
                              <a:lumMod val="85000"/>
                            </a:schemeClr>
                          </a:solidFill>
                          <a:latin typeface="Montserrat SemiBold" pitchFamily="2" charset="0"/>
                          <a:ea typeface="Yu Gothic" panose="020B0400000000000000" pitchFamily="34" charset="-128"/>
                          <a:cs typeface="FUTURA MEDIUM" panose="020B0602020204020303" pitchFamily="34" charset="-79"/>
                        </a:rPr>
                        <a:t>資料の活用方法の提案</a:t>
                      </a:r>
                      <a:endParaRPr kumimoji="1" lang="en-US" altLang="ja-JP" sz="1200" b="1" i="0" dirty="0">
                        <a:solidFill>
                          <a:schemeClr val="bg1">
                            <a:lumMod val="8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既存資料の構成の調整</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既存資料に基づきデザイン制作</a:t>
                      </a:r>
                    </a:p>
                  </a:txBody>
                  <a:tcPr marL="251999" marT="37785" marB="37785"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indent="-99450" algn="l">
                        <a:spcBef>
                          <a:spcPts val="600"/>
                        </a:spcBef>
                        <a:buFont typeface="Arial" panose="020B0604020202020204" pitchFamily="34" charset="0"/>
                        <a:buChar char="•"/>
                      </a:pPr>
                      <a:r>
                        <a:rPr kumimoji="1" lang="ja-JP" altLang="en-US" sz="1200" b="1" i="0">
                          <a:solidFill>
                            <a:srgbClr val="1A96F0"/>
                          </a:solidFill>
                          <a:latin typeface="Montserrat SemiBold" pitchFamily="2" charset="0"/>
                          <a:ea typeface="Yu Gothic" panose="020B0400000000000000" pitchFamily="34" charset="-128"/>
                          <a:cs typeface="FUTURA MEDIUM" panose="020B0602020204020303" pitchFamily="34" charset="-79"/>
                        </a:rPr>
                        <a:t>資料の詳細ヒアリング</a:t>
                      </a:r>
                      <a:endParaRPr kumimoji="1" lang="en-US" altLang="ja-JP" sz="1200" b="1" i="0"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marL="171450" marR="0" lvl="0" indent="-994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1" lang="ja-JP" altLang="en-US" sz="1200" b="1" i="0">
                          <a:solidFill>
                            <a:srgbClr val="1A96F0"/>
                          </a:solidFill>
                          <a:latin typeface="Montserrat SemiBold" pitchFamily="2" charset="0"/>
                          <a:ea typeface="Yu Gothic" panose="020B0400000000000000" pitchFamily="34" charset="-128"/>
                          <a:cs typeface="FUTURA MEDIUM" panose="020B0602020204020303" pitchFamily="34" charset="-79"/>
                        </a:rPr>
                        <a:t>資料の活用方法の提案</a:t>
                      </a:r>
                      <a:endParaRPr kumimoji="1" lang="en-US" altLang="ja-JP" sz="1200" b="1" i="0" kern="1200"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kern="120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最適な</a:t>
                      </a: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構成の提案</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構成案に基づきデザイン制作</a:t>
                      </a:r>
                    </a:p>
                  </a:txBody>
                  <a:tcPr marL="251999"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毎月</a:t>
                      </a:r>
                      <a:r>
                        <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a:t>
                      </a: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回の定例ミーティング</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必要コンテンツのご提案</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リデザイン</a:t>
                      </a:r>
                      <a:r>
                        <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or </a:t>
                      </a: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構成提案の支援</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a:t>
                      </a: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ヶ月まで枚数の繰越が可能</a:t>
                      </a:r>
                    </a:p>
                  </a:txBody>
                  <a:tcPr marL="251999"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40756345"/>
                  </a:ext>
                </a:extLst>
              </a:tr>
              <a:tr h="645336">
                <a:tc>
                  <a:txBody>
                    <a:bodyPr/>
                    <a:lstStyle/>
                    <a:p>
                      <a:pPr algn="ct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デザイン修正</a:t>
                      </a:r>
                    </a:p>
                  </a:txBody>
                  <a:tcPr marT="37785" marB="37785" anchor="ctr">
                    <a:lnL w="12700" cmpd="sng">
                      <a:noFill/>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Bef>
                          <a:spcPts val="300"/>
                        </a:spcBef>
                      </a:pPr>
                      <a:r>
                        <a:rPr kumimoji="1" lang="en-US" altLang="ja-JP" sz="20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2</a:t>
                      </a:r>
                      <a:r>
                        <a:rPr kumimoji="1" lang="ja-JP" altLang="en-US" sz="14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回</a:t>
                      </a: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300"/>
                        </a:spcBef>
                      </a:pPr>
                      <a:r>
                        <a:rPr kumimoji="1" lang="en-US" altLang="ja-JP" sz="20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2</a:t>
                      </a:r>
                      <a:r>
                        <a:rPr kumimoji="1" lang="ja-JP" altLang="en-US" sz="14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回</a:t>
                      </a:r>
                      <a:r>
                        <a:rPr kumimoji="1" lang="ja-JP" altLang="en-US" sz="1000" b="1" i="0"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　</a:t>
                      </a:r>
                      <a:r>
                        <a:rPr kumimoji="1" lang="en-US" altLang="ja-JP" sz="1000" b="1" i="0"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a:t>
                      </a:r>
                      <a:r>
                        <a:rPr kumimoji="1" lang="ja-JP" altLang="en-US" sz="1000" b="1" i="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構成案は別途</a:t>
                      </a:r>
                      <a:r>
                        <a:rPr kumimoji="1" lang="en-US" altLang="ja-JP" sz="1000" b="1" i="0"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a:t>
                      </a:r>
                      <a:r>
                        <a:rPr kumimoji="1" lang="ja-JP" altLang="en-US" sz="1000" b="1" i="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回修正可能</a:t>
                      </a: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en-US" altLang="ja-JP" sz="20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2</a:t>
                      </a:r>
                      <a:r>
                        <a:rPr kumimoji="1" lang="ja-JP" altLang="en-US" sz="14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回</a:t>
                      </a:r>
                      <a:r>
                        <a:rPr kumimoji="1" lang="ja-JP" altLang="en-US" sz="1000" b="1" i="0"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　</a:t>
                      </a:r>
                      <a:r>
                        <a:rPr kumimoji="1" lang="en-US" altLang="ja-JP" sz="1000" b="1" i="0" u="none" strike="noStrike" kern="1200" cap="none" spc="0" normalizeH="0" baseline="0" noProof="0" dirty="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a:t>
                      </a:r>
                      <a:r>
                        <a:rPr kumimoji="1" lang="ja-JP" altLang="en-US" sz="1000" b="1" i="0"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構成案は別途</a:t>
                      </a:r>
                      <a:r>
                        <a:rPr kumimoji="1" lang="en-US" altLang="ja-JP" sz="1000" b="1" i="0" u="none" strike="noStrike" kern="1200" cap="none" spc="0" normalizeH="0" baseline="0" noProof="0" dirty="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2</a:t>
                      </a:r>
                      <a:r>
                        <a:rPr kumimoji="1" lang="ja-JP" altLang="en-US" sz="1000" b="1" i="0"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回修正可能</a:t>
                      </a: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91432828"/>
                  </a:ext>
                </a:extLst>
              </a:tr>
              <a:tr h="933503">
                <a:tc>
                  <a:txBody>
                    <a:bodyPr/>
                    <a:lstStyle/>
                    <a:p>
                      <a:pPr algn="ct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こんな方におすすめ</a:t>
                      </a:r>
                    </a:p>
                  </a:txBody>
                  <a:tcPr marT="37785" marB="37785" anchor="ctr">
                    <a:lnL w="12700" cmpd="sng">
                      <a:noFill/>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schemeClr val="tx1">
                              <a:lumMod val="75000"/>
                              <a:lumOff val="25000"/>
                            </a:schemeClr>
                          </a:solidFill>
                          <a:effectLst/>
                          <a:uLnTx/>
                          <a:uFillTx/>
                          <a:latin typeface="Montserrat SemiBold" pitchFamily="2" charset="0"/>
                          <a:ea typeface="Yu Gothic" panose="020B0400000000000000" pitchFamily="34" charset="-128"/>
                          <a:cs typeface="FUTURA MEDIUM" panose="020B0602020204020303" pitchFamily="34" charset="-79"/>
                        </a:rPr>
                        <a:t>すでにある資料のデザインを整えたい</a:t>
                      </a:r>
                      <a:endParaRPr kumimoji="1" lang="en-US" altLang="ja-JP" sz="1100" b="1" i="0" u="none" strike="noStrike" kern="1200" cap="none" spc="0" normalizeH="0" baseline="0" noProof="0" dirty="0">
                        <a:ln>
                          <a:noFill/>
                        </a:ln>
                        <a:solidFill>
                          <a:schemeClr val="tx1">
                            <a:lumMod val="75000"/>
                            <a:lumOff val="25000"/>
                          </a:schemeClr>
                        </a:solidFill>
                        <a:effectLst/>
                        <a:uLnTx/>
                        <a:uFillTx/>
                        <a:latin typeface="Montserrat SemiBold" pitchFamily="2" charset="0"/>
                        <a:ea typeface="Yu Gothic" panose="020B0400000000000000" pitchFamily="34" charset="-128"/>
                        <a:cs typeface="FUTURA MEDIUM" panose="020B0602020204020303" pitchFamily="34" charset="-79"/>
                      </a:endParaRPr>
                    </a:p>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schemeClr val="tx1">
                              <a:lumMod val="75000"/>
                              <a:lumOff val="25000"/>
                            </a:schemeClr>
                          </a:solidFill>
                          <a:effectLst/>
                          <a:uLnTx/>
                          <a:uFillTx/>
                          <a:latin typeface="Montserrat SemiBold" pitchFamily="2" charset="0"/>
                          <a:ea typeface="Yu Gothic" panose="020B0400000000000000" pitchFamily="34" charset="-128"/>
                          <a:cs typeface="FUTURA MEDIUM" panose="020B0602020204020303" pitchFamily="34" charset="-79"/>
                        </a:rPr>
                        <a:t>予算を抑えてわかりやすい構成にしたい</a:t>
                      </a: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新規の資料を作成したい</a:t>
                      </a:r>
                      <a:endParaRPr kumimoji="1" lang="en-US" altLang="ja-JP" sz="11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endParaRPr>
                    </a:p>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構成から活用方法まで提案がほしい</a:t>
                      </a: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都度発生する資料の調整や新規作成を</a:t>
                      </a:r>
                      <a:endParaRPr kumimoji="1" lang="en-US" altLang="ja-JP" sz="11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endParaRPr>
                    </a:p>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より気軽に、スピーディに依頼したい</a:t>
                      </a: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01975402"/>
                  </a:ext>
                </a:extLst>
              </a:tr>
            </a:tbl>
          </a:graphicData>
        </a:graphic>
      </p:graphicFrame>
      <p:sp>
        <p:nvSpPr>
          <p:cNvPr id="3" name="角丸四角形 2">
            <a:extLst>
              <a:ext uri="{FF2B5EF4-FFF2-40B4-BE49-F238E27FC236}">
                <a16:creationId xmlns:a16="http://schemas.microsoft.com/office/drawing/2014/main" id="{52911943-5976-B337-E6E0-C264198F3505}"/>
              </a:ext>
            </a:extLst>
          </p:cNvPr>
          <p:cNvSpPr/>
          <p:nvPr/>
        </p:nvSpPr>
        <p:spPr>
          <a:xfrm>
            <a:off x="7745318" y="6547987"/>
            <a:ext cx="3986923" cy="191741"/>
          </a:xfrm>
          <a:prstGeom prst="roundRect">
            <a:avLst>
              <a:gd name="adj" fmla="val 5636"/>
            </a:avLst>
          </a:prstGeom>
          <a:no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spcBef>
                <a:spcPts val="300"/>
              </a:spcBef>
            </a:pPr>
            <a:r>
              <a:rPr kumimoji="1" lang="en-US" altLang="ja-JP" sz="7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a:t>
            </a:r>
            <a:r>
              <a:rPr kumimoji="1" lang="ja-JP" altLang="en-US" sz="7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ページ単価はご提供する支援内容によって変動します。</a:t>
            </a:r>
          </a:p>
        </p:txBody>
      </p:sp>
      <p:sp>
        <p:nvSpPr>
          <p:cNvPr id="9" name="コンテンツ プレースホルダー 8">
            <a:extLst>
              <a:ext uri="{FF2B5EF4-FFF2-40B4-BE49-F238E27FC236}">
                <a16:creationId xmlns:a16="http://schemas.microsoft.com/office/drawing/2014/main" id="{C14210F6-45F0-67BB-CB17-C3CFEB613824}"/>
              </a:ext>
            </a:extLst>
          </p:cNvPr>
          <p:cNvSpPr>
            <a:spLocks noGrp="1"/>
          </p:cNvSpPr>
          <p:nvPr>
            <p:ph idx="1"/>
          </p:nvPr>
        </p:nvSpPr>
        <p:spPr/>
        <p:txBody>
          <a:bodyPr>
            <a:normAutofit/>
          </a:bodyPr>
          <a:lstStyle/>
          <a:p>
            <a:r>
              <a:rPr lang="ja-JP" altLang="en-US"/>
              <a:t>フォーマット作成やグラフ作成などに伴うオプション料金は一切なし。</a:t>
            </a:r>
            <a:endParaRPr lang="en-US" altLang="ja-JP" dirty="0"/>
          </a:p>
          <a:p>
            <a:r>
              <a:rPr lang="ja-JP" altLang="en-US"/>
              <a:t>「ページ単価のみ」の料金体系で、定常的な資料作成をサポートするプランまでご用意しています。</a:t>
            </a:r>
          </a:p>
        </p:txBody>
      </p:sp>
    </p:spTree>
    <p:extLst>
      <p:ext uri="{BB962C8B-B14F-4D97-AF65-F5344CB8AC3E}">
        <p14:creationId xmlns:p14="http://schemas.microsoft.com/office/powerpoint/2010/main" val="12696787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00EDE891-EFA3-C0D4-E26C-3934DDC3929D}"/>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3" name="スライド番号プレースホルダー 2">
            <a:extLst>
              <a:ext uri="{FF2B5EF4-FFF2-40B4-BE49-F238E27FC236}">
                <a16:creationId xmlns:a16="http://schemas.microsoft.com/office/drawing/2014/main" id="{3AAD07D0-93CA-936A-1489-A177AB7480D3}"/>
              </a:ext>
            </a:extLst>
          </p:cNvPr>
          <p:cNvSpPr>
            <a:spLocks noGrp="1"/>
          </p:cNvSpPr>
          <p:nvPr>
            <p:ph type="sldNum" sz="quarter" idx="12"/>
          </p:nvPr>
        </p:nvSpPr>
        <p:spPr/>
        <p:txBody>
          <a:bodyPr/>
          <a:lstStyle/>
          <a:p>
            <a:fld id="{E310EA0D-2252-9045-A82C-BA460C3629D0}" type="slidenum">
              <a:rPr lang="ja-JP" altLang="en-US" smtClean="0"/>
              <a:pPr/>
              <a:t>40</a:t>
            </a:fld>
            <a:endParaRPr lang="ja-JP" altLang="en-US">
              <a:latin typeface="Montserrat Medium" pitchFamily="2" charset="0"/>
            </a:endParaRPr>
          </a:p>
        </p:txBody>
      </p:sp>
      <p:pic>
        <p:nvPicPr>
          <p:cNvPr id="4" name="グラフィックス 3">
            <a:extLst>
              <a:ext uri="{FF2B5EF4-FFF2-40B4-BE49-F238E27FC236}">
                <a16:creationId xmlns:a16="http://schemas.microsoft.com/office/drawing/2014/main" id="{3229497F-B914-0374-179C-8BB64D64D93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335902" y="1857416"/>
            <a:ext cx="1489989" cy="293977"/>
          </a:xfrm>
          <a:prstGeom prst="rect">
            <a:avLst/>
          </a:prstGeom>
        </p:spPr>
      </p:pic>
      <p:sp>
        <p:nvSpPr>
          <p:cNvPr id="5" name="角丸四角形 4">
            <a:extLst>
              <a:ext uri="{FF2B5EF4-FFF2-40B4-BE49-F238E27FC236}">
                <a16:creationId xmlns:a16="http://schemas.microsoft.com/office/drawing/2014/main" id="{12A909CA-155C-0AC9-5E9B-FE20EF08F34B}"/>
              </a:ext>
            </a:extLst>
          </p:cNvPr>
          <p:cNvSpPr/>
          <p:nvPr/>
        </p:nvSpPr>
        <p:spPr>
          <a:xfrm>
            <a:off x="14228" y="2647423"/>
            <a:ext cx="12163545" cy="125865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ts val="1200"/>
              </a:spcBef>
            </a:pPr>
            <a:r>
              <a:rPr lang="ja-JP" altLang="en-US" sz="3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現状資料への改善アドバイスは無料です。</a:t>
            </a:r>
            <a:endParaRPr lang="en-US" altLang="ja-JP" sz="3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fontAlgn="base">
              <a:spcBef>
                <a:spcPts val="1200"/>
              </a:spcBef>
            </a:pPr>
            <a:r>
              <a:rPr lang="ja-JP" altLang="en-US" sz="3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営業資料改善のご相談はお気軽にご連絡ください！</a:t>
            </a:r>
            <a:endParaRPr lang="en-US" altLang="ja-JP" sz="3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7" name="角丸四角形 6">
            <a:hlinkClick r:id="rId3"/>
            <a:extLst>
              <a:ext uri="{FF2B5EF4-FFF2-40B4-BE49-F238E27FC236}">
                <a16:creationId xmlns:a16="http://schemas.microsoft.com/office/drawing/2014/main" id="{8DE5E714-292C-CA8D-BB1B-0A7D94676183}"/>
              </a:ext>
            </a:extLst>
          </p:cNvPr>
          <p:cNvSpPr/>
          <p:nvPr/>
        </p:nvSpPr>
        <p:spPr>
          <a:xfrm>
            <a:off x="3007327" y="4408156"/>
            <a:ext cx="2933076" cy="729750"/>
          </a:xfrm>
          <a:prstGeom prst="roundRect">
            <a:avLst>
              <a:gd name="adj" fmla="val 5682"/>
            </a:avLst>
          </a:prstGeom>
          <a:noFill/>
          <a:ln>
            <a:solidFill>
              <a:srgbClr val="008CE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300"/>
              </a:spcBef>
            </a:pPr>
            <a:r>
              <a:rPr kumimoji="1" lang="ja-JP" altLang="en-US" sz="1400" b="1">
                <a:solidFill>
                  <a:srgbClr val="008CE2"/>
                </a:solidFill>
                <a:latin typeface="Montserrat SemiBold" pitchFamily="2" charset="0"/>
                <a:ea typeface="Yu Gothic" panose="020B0400000000000000" pitchFamily="34" charset="-128"/>
              </a:rPr>
              <a:t>資料ダウンロード</a:t>
            </a:r>
            <a:endParaRPr kumimoji="1" lang="en-US" altLang="ja-JP" sz="1400" b="1" dirty="0">
              <a:solidFill>
                <a:srgbClr val="008CE2"/>
              </a:solidFill>
              <a:latin typeface="Montserrat SemiBold" pitchFamily="2" charset="0"/>
              <a:ea typeface="Yu Gothic" panose="020B0400000000000000" pitchFamily="34" charset="-128"/>
            </a:endParaRPr>
          </a:p>
          <a:p>
            <a:pPr algn="ctr">
              <a:spcBef>
                <a:spcPts val="300"/>
              </a:spcBef>
            </a:pPr>
            <a:r>
              <a:rPr lang="en" altLang="ja-JP" sz="900" b="1" dirty="0">
                <a:solidFill>
                  <a:schemeClr val="tx1">
                    <a:lumMod val="75000"/>
                    <a:lumOff val="25000"/>
                  </a:schemeClr>
                </a:solidFill>
                <a:latin typeface="Montserrat SemiBold" pitchFamily="2" charset="0"/>
                <a:ea typeface="Yu Gothic" panose="020B0400000000000000" pitchFamily="34" charset="-128"/>
                <a:hlinkClick r:id="rId3">
                  <a:extLst>
                    <a:ext uri="{A12FA001-AC4F-418D-AE19-62706E023703}">
                      <ahyp:hlinkClr xmlns:ahyp="http://schemas.microsoft.com/office/drawing/2018/hyperlinkcolor" val="tx"/>
                    </a:ext>
                  </a:extLst>
                </a:hlinkClick>
              </a:rPr>
              <a:t>https://cone-c-</a:t>
            </a:r>
            <a:r>
              <a:rPr lang="en" altLang="ja-JP" sz="900" b="1" dirty="0" err="1">
                <a:solidFill>
                  <a:schemeClr val="tx1">
                    <a:lumMod val="75000"/>
                    <a:lumOff val="25000"/>
                  </a:schemeClr>
                </a:solidFill>
                <a:latin typeface="Montserrat SemiBold" pitchFamily="2" charset="0"/>
                <a:ea typeface="Yu Gothic" panose="020B0400000000000000" pitchFamily="34" charset="-128"/>
                <a:hlinkClick r:id="rId3">
                  <a:extLst>
                    <a:ext uri="{A12FA001-AC4F-418D-AE19-62706E023703}">
                      <ahyp:hlinkClr xmlns:ahyp="http://schemas.microsoft.com/office/drawing/2018/hyperlinkcolor" val="tx"/>
                    </a:ext>
                  </a:extLst>
                </a:hlinkClick>
              </a:rPr>
              <a:t>slide.com</a:t>
            </a:r>
            <a:r>
              <a:rPr lang="en" altLang="ja-JP" sz="900" b="1" dirty="0">
                <a:solidFill>
                  <a:schemeClr val="tx1">
                    <a:lumMod val="75000"/>
                    <a:lumOff val="25000"/>
                  </a:schemeClr>
                </a:solidFill>
                <a:latin typeface="Montserrat SemiBold" pitchFamily="2" charset="0"/>
                <a:ea typeface="Yu Gothic" panose="020B0400000000000000" pitchFamily="34" charset="-128"/>
                <a:hlinkClick r:id="rId3">
                  <a:extLst>
                    <a:ext uri="{A12FA001-AC4F-418D-AE19-62706E023703}">
                      <ahyp:hlinkClr xmlns:ahyp="http://schemas.microsoft.com/office/drawing/2018/hyperlinkcolor" val="tx"/>
                    </a:ext>
                  </a:extLst>
                </a:hlinkClick>
              </a:rPr>
              <a:t>/download/</a:t>
            </a:r>
            <a:endParaRPr kumimoji="1" lang="ja-JP" altLang="en-US" sz="900" b="1">
              <a:solidFill>
                <a:schemeClr val="tx1">
                  <a:lumMod val="75000"/>
                  <a:lumOff val="25000"/>
                </a:schemeClr>
              </a:solidFill>
              <a:latin typeface="Montserrat SemiBold" pitchFamily="2" charset="0"/>
              <a:ea typeface="Yu Gothic" panose="020B0400000000000000" pitchFamily="34" charset="-128"/>
            </a:endParaRPr>
          </a:p>
        </p:txBody>
      </p:sp>
      <p:sp>
        <p:nvSpPr>
          <p:cNvPr id="8" name="角丸四角形 7">
            <a:hlinkClick r:id="rId4"/>
            <a:extLst>
              <a:ext uri="{FF2B5EF4-FFF2-40B4-BE49-F238E27FC236}">
                <a16:creationId xmlns:a16="http://schemas.microsoft.com/office/drawing/2014/main" id="{AB834055-B7D6-612F-2DB3-34A299BB87BF}"/>
              </a:ext>
            </a:extLst>
          </p:cNvPr>
          <p:cNvSpPr/>
          <p:nvPr/>
        </p:nvSpPr>
        <p:spPr>
          <a:xfrm>
            <a:off x="6251598" y="4408156"/>
            <a:ext cx="2933076" cy="729750"/>
          </a:xfrm>
          <a:prstGeom prst="roundRect">
            <a:avLst>
              <a:gd name="adj" fmla="val 5682"/>
            </a:avLst>
          </a:prstGeom>
          <a:solidFill>
            <a:srgbClr val="008CE2"/>
          </a:solidFill>
          <a:ln>
            <a:solidFill>
              <a:srgbClr val="008CE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300"/>
              </a:spcBef>
            </a:pPr>
            <a:r>
              <a:rPr kumimoji="1" lang="ja-JP" altLang="en-US" sz="1400" b="1">
                <a:solidFill>
                  <a:schemeClr val="bg1"/>
                </a:solidFill>
                <a:latin typeface="Montserrat SemiBold" pitchFamily="2" charset="0"/>
                <a:ea typeface="Yu Gothic" panose="020B0400000000000000" pitchFamily="34" charset="-128"/>
              </a:rPr>
              <a:t>お問い合わせ</a:t>
            </a:r>
            <a:endParaRPr kumimoji="1" lang="en-US" altLang="ja-JP" sz="1400" b="1" dirty="0">
              <a:solidFill>
                <a:schemeClr val="bg1"/>
              </a:solidFill>
              <a:latin typeface="Montserrat SemiBold" pitchFamily="2" charset="0"/>
              <a:ea typeface="Yu Gothic" panose="020B0400000000000000" pitchFamily="34" charset="-128"/>
            </a:endParaRPr>
          </a:p>
          <a:p>
            <a:pPr algn="ctr">
              <a:spcBef>
                <a:spcPts val="300"/>
              </a:spcBef>
            </a:pPr>
            <a:r>
              <a:rPr lang="en" altLang="ja-JP" sz="900" b="1" dirty="0">
                <a:solidFill>
                  <a:schemeClr val="bg1"/>
                </a:solidFill>
                <a:latin typeface="Montserrat SemiBold" pitchFamily="2" charset="0"/>
                <a:ea typeface="Yu Gothic" panose="020B0400000000000000" pitchFamily="34" charset="-128"/>
                <a:hlinkClick r:id="rId4">
                  <a:extLst>
                    <a:ext uri="{A12FA001-AC4F-418D-AE19-62706E023703}">
                      <ahyp:hlinkClr xmlns:ahyp="http://schemas.microsoft.com/office/drawing/2018/hyperlinkcolor" val="tx"/>
                    </a:ext>
                  </a:extLst>
                </a:hlinkClick>
              </a:rPr>
              <a:t>https://cone-c-slide.com/contact/</a:t>
            </a:r>
            <a:endParaRPr lang="ja-JP" altLang="en-US" sz="900" b="1">
              <a:solidFill>
                <a:schemeClr val="bg1"/>
              </a:solidFill>
              <a:latin typeface="Montserrat SemiBold" pitchFamily="2" charset="0"/>
              <a:ea typeface="Yu Gothic" panose="020B0400000000000000" pitchFamily="34" charset="-128"/>
            </a:endParaRPr>
          </a:p>
        </p:txBody>
      </p:sp>
    </p:spTree>
    <p:extLst>
      <p:ext uri="{BB962C8B-B14F-4D97-AF65-F5344CB8AC3E}">
        <p14:creationId xmlns:p14="http://schemas.microsoft.com/office/powerpoint/2010/main" val="1336726020"/>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w="12700">
          <a:noFill/>
        </a:ln>
      </a:spPr>
      <a:bodyPr lIns="90000" tIns="36000" rIns="90000" bIns="36000" rtlCol="0" anchor="ctr"/>
      <a:lstStyle>
        <a:defPPr algn="ctr">
          <a:spcBef>
            <a:spcPts val="300"/>
          </a:spcBef>
          <a:defRPr kumimoji="1" sz="1600" b="1" dirty="0" smtClean="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defRPr>
        </a:defPPr>
      </a:lstStyle>
      <a:style>
        <a:lnRef idx="2">
          <a:schemeClr val="accent1">
            <a:shade val="50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261</TotalTime>
  <Words>3939</Words>
  <Application>Microsoft Macintosh PowerPoint</Application>
  <PresentationFormat>ワイド画面</PresentationFormat>
  <Paragraphs>745</Paragraphs>
  <Slides>40</Slides>
  <Notes>0</Notes>
  <HiddenSlides>0</HiddenSlides>
  <MMClips>0</MMClips>
  <ScaleCrop>false</ScaleCrop>
  <HeadingPairs>
    <vt:vector size="6" baseType="variant">
      <vt:variant>
        <vt:lpstr>使用されているフォント</vt:lpstr>
      </vt:variant>
      <vt:variant>
        <vt:i4>10</vt:i4>
      </vt:variant>
      <vt:variant>
        <vt:lpstr>テーマ</vt:lpstr>
      </vt:variant>
      <vt:variant>
        <vt:i4>1</vt:i4>
      </vt:variant>
      <vt:variant>
        <vt:lpstr>スライド タイトル</vt:lpstr>
      </vt:variant>
      <vt:variant>
        <vt:i4>40</vt:i4>
      </vt:variant>
    </vt:vector>
  </HeadingPairs>
  <TitlesOfParts>
    <vt:vector size="51" baseType="lpstr">
      <vt:lpstr>Yu Gothic</vt:lpstr>
      <vt:lpstr>Yu Gothic</vt:lpstr>
      <vt:lpstr>游ゴシック Light</vt:lpstr>
      <vt:lpstr>Arial</vt:lpstr>
      <vt:lpstr>Century Gothic</vt:lpstr>
      <vt:lpstr>FUTURA MEDIUM</vt:lpstr>
      <vt:lpstr>Montserrat</vt:lpstr>
      <vt:lpstr>Montserrat Medium</vt:lpstr>
      <vt:lpstr>Montserrat SemiBold</vt:lpstr>
      <vt:lpstr>Wingdings</vt:lpstr>
      <vt:lpstr>Office テーマ</vt:lpstr>
      <vt:lpstr>PowerPoint プレゼンテーション</vt:lpstr>
      <vt:lpstr>はじめに</vt:lpstr>
      <vt:lpstr>PowerPoint プレゼンテーション</vt:lpstr>
      <vt:lpstr>会社紹介</vt:lpstr>
      <vt:lpstr>事業・サービス一覧</vt:lpstr>
      <vt:lpstr>サービス概要</vt:lpstr>
      <vt:lpstr>〇〇が解決する課題</vt:lpstr>
      <vt:lpstr>課題①　｜　〇〇〇〇</vt:lpstr>
      <vt:lpstr>課題②　｜　〇〇〇〇</vt:lpstr>
      <vt:lpstr>課題③　｜　〇〇〇〇</vt:lpstr>
      <vt:lpstr>〇〇の強み・特徴</vt:lpstr>
      <vt:lpstr>解決策①　｜　〇〇〇〇</vt:lpstr>
      <vt:lpstr>解決策②　｜　〇〇〇〇</vt:lpstr>
      <vt:lpstr>解決策③　｜　〇〇〇〇</vt:lpstr>
      <vt:lpstr>事例紹介　｜　〇〇〇〇株式会社 様</vt:lpstr>
      <vt:lpstr>実績一覧</vt:lpstr>
      <vt:lpstr>料金プラン</vt:lpstr>
      <vt:lpstr>コストシミュレーション</vt:lpstr>
      <vt:lpstr>導入効果　｜　コスト削減・生産性向上</vt:lpstr>
      <vt:lpstr>導入の流れ</vt:lpstr>
      <vt:lpstr>支援の流れ・スケジュール</vt:lpstr>
      <vt:lpstr>競合比較</vt:lpstr>
      <vt:lpstr>商談中にいただいた質問と回答</vt:lpstr>
      <vt:lpstr>PowerPoint プレゼンテーション</vt:lpstr>
      <vt:lpstr>PowerPoint プレゼンテーション</vt:lpstr>
      <vt:lpstr>PowerPoint プレゼンテーション</vt:lpstr>
      <vt:lpstr>〇〇とは？（事前知識の解説スライド）</vt:lpstr>
      <vt:lpstr>貴社のご状況のヒアリング</vt:lpstr>
      <vt:lpstr>対応領域</vt:lpstr>
      <vt:lpstr>競合比較（ポジショニングマップ）</vt:lpstr>
      <vt:lpstr>沿革・売上推移</vt:lpstr>
      <vt:lpstr>メディア掲載実績</vt:lpstr>
      <vt:lpstr>PowerPoint プレゼンテーション</vt:lpstr>
      <vt:lpstr>最適な構成からご提案</vt:lpstr>
      <vt:lpstr>c-slideが解決する課題</vt:lpstr>
      <vt:lpstr>支援実績</vt:lpstr>
      <vt:lpstr>営業資料の支援事例　｜　ブリヂストン様</vt:lpstr>
      <vt:lpstr>営業資料の支援事例　｜　EXIDEA様</vt:lpstr>
      <vt:lpstr>料金プラン</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ゆあさ はるき</dc:creator>
  <cp:lastModifiedBy>ゆあさ はるき</cp:lastModifiedBy>
  <cp:revision>11</cp:revision>
  <dcterms:created xsi:type="dcterms:W3CDTF">2026-06-03T12:55:39Z</dcterms:created>
  <dcterms:modified xsi:type="dcterms:W3CDTF">2026-06-16T17:28:02Z</dcterms:modified>
</cp:coreProperties>
</file>